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4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notesSlides/notesSlide4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2" r:id="rId2"/>
  </p:sldMasterIdLst>
  <p:notesMasterIdLst>
    <p:notesMasterId r:id="rId145"/>
  </p:notesMasterIdLst>
  <p:handoutMasterIdLst>
    <p:handoutMasterId r:id="rId146"/>
  </p:handoutMasterIdLst>
  <p:sldIdLst>
    <p:sldId id="2345" r:id="rId3"/>
    <p:sldId id="2397" r:id="rId4"/>
    <p:sldId id="1404" r:id="rId5"/>
    <p:sldId id="2291" r:id="rId6"/>
    <p:sldId id="2398" r:id="rId7"/>
    <p:sldId id="1377" r:id="rId8"/>
    <p:sldId id="1385" r:id="rId9"/>
    <p:sldId id="1389" r:id="rId10"/>
    <p:sldId id="1379" r:id="rId11"/>
    <p:sldId id="1391" r:id="rId12"/>
    <p:sldId id="2252" r:id="rId13"/>
    <p:sldId id="2278" r:id="rId14"/>
    <p:sldId id="2302" r:id="rId15"/>
    <p:sldId id="2388" r:id="rId16"/>
    <p:sldId id="2304" r:id="rId17"/>
    <p:sldId id="2389" r:id="rId18"/>
    <p:sldId id="2390" r:id="rId19"/>
    <p:sldId id="2391" r:id="rId20"/>
    <p:sldId id="2392" r:id="rId21"/>
    <p:sldId id="2393" r:id="rId22"/>
    <p:sldId id="2394" r:id="rId23"/>
    <p:sldId id="2395" r:id="rId24"/>
    <p:sldId id="2396" r:id="rId25"/>
    <p:sldId id="2326" r:id="rId26"/>
    <p:sldId id="2327" r:id="rId27"/>
    <p:sldId id="2336" r:id="rId28"/>
    <p:sldId id="2337" r:id="rId29"/>
    <p:sldId id="2335" r:id="rId30"/>
    <p:sldId id="2303" r:id="rId31"/>
    <p:sldId id="2321" r:id="rId32"/>
    <p:sldId id="2235" r:id="rId33"/>
    <p:sldId id="2234" r:id="rId34"/>
    <p:sldId id="2305" r:id="rId35"/>
    <p:sldId id="2339" r:id="rId36"/>
    <p:sldId id="2338" r:id="rId37"/>
    <p:sldId id="1371" r:id="rId38"/>
    <p:sldId id="2232" r:id="rId39"/>
    <p:sldId id="2233" r:id="rId40"/>
    <p:sldId id="2237" r:id="rId41"/>
    <p:sldId id="2328" r:id="rId42"/>
    <p:sldId id="2239" r:id="rId43"/>
    <p:sldId id="2267" r:id="rId44"/>
    <p:sldId id="2299" r:id="rId45"/>
    <p:sldId id="2330" r:id="rId46"/>
    <p:sldId id="2241" r:id="rId47"/>
    <p:sldId id="2350" r:id="rId48"/>
    <p:sldId id="2249" r:id="rId49"/>
    <p:sldId id="2247" r:id="rId50"/>
    <p:sldId id="2351" r:id="rId51"/>
    <p:sldId id="2349" r:id="rId52"/>
    <p:sldId id="2343" r:id="rId53"/>
    <p:sldId id="2352" r:id="rId54"/>
    <p:sldId id="2354" r:id="rId55"/>
    <p:sldId id="2373" r:id="rId56"/>
    <p:sldId id="2374" r:id="rId57"/>
    <p:sldId id="2366" r:id="rId58"/>
    <p:sldId id="2375" r:id="rId59"/>
    <p:sldId id="2376" r:id="rId60"/>
    <p:sldId id="2377" r:id="rId61"/>
    <p:sldId id="2378" r:id="rId62"/>
    <p:sldId id="2379" r:id="rId63"/>
    <p:sldId id="2380" r:id="rId64"/>
    <p:sldId id="2381" r:id="rId65"/>
    <p:sldId id="2382" r:id="rId66"/>
    <p:sldId id="2383" r:id="rId67"/>
    <p:sldId id="2384" r:id="rId68"/>
    <p:sldId id="2385" r:id="rId69"/>
    <p:sldId id="2386" r:id="rId70"/>
    <p:sldId id="2387" r:id="rId71"/>
    <p:sldId id="2371" r:id="rId72"/>
    <p:sldId id="2372" r:id="rId73"/>
    <p:sldId id="2251" r:id="rId74"/>
    <p:sldId id="2363" r:id="rId75"/>
    <p:sldId id="2254" r:id="rId76"/>
    <p:sldId id="2250" r:id="rId77"/>
    <p:sldId id="2255" r:id="rId78"/>
    <p:sldId id="2364" r:id="rId79"/>
    <p:sldId id="2300" r:id="rId80"/>
    <p:sldId id="2256" r:id="rId81"/>
    <p:sldId id="2269" r:id="rId82"/>
    <p:sldId id="2259" r:id="rId83"/>
    <p:sldId id="2262" r:id="rId84"/>
    <p:sldId id="2334" r:id="rId85"/>
    <p:sldId id="2365" r:id="rId86"/>
    <p:sldId id="2357" r:id="rId87"/>
    <p:sldId id="2358" r:id="rId88"/>
    <p:sldId id="2353" r:id="rId89"/>
    <p:sldId id="2245" r:id="rId90"/>
    <p:sldId id="2271" r:id="rId91"/>
    <p:sldId id="2367" r:id="rId92"/>
    <p:sldId id="2368" r:id="rId93"/>
    <p:sldId id="2277" r:id="rId94"/>
    <p:sldId id="2369" r:id="rId95"/>
    <p:sldId id="2289" r:id="rId96"/>
    <p:sldId id="2370" r:id="rId97"/>
    <p:sldId id="2346" r:id="rId98"/>
    <p:sldId id="2283" r:id="rId99"/>
    <p:sldId id="2301" r:id="rId100"/>
    <p:sldId id="2319" r:id="rId101"/>
    <p:sldId id="2320" r:id="rId102"/>
    <p:sldId id="2288" r:id="rId103"/>
    <p:sldId id="2286" r:id="rId104"/>
    <p:sldId id="2309" r:id="rId105"/>
    <p:sldId id="2310" r:id="rId106"/>
    <p:sldId id="2313" r:id="rId107"/>
    <p:sldId id="2312" r:id="rId108"/>
    <p:sldId id="2314" r:id="rId109"/>
    <p:sldId id="2311" r:id="rId110"/>
    <p:sldId id="2315" r:id="rId111"/>
    <p:sldId id="2316" r:id="rId112"/>
    <p:sldId id="2317" r:id="rId113"/>
    <p:sldId id="2318" r:id="rId114"/>
    <p:sldId id="2279" r:id="rId115"/>
    <p:sldId id="2258" r:id="rId116"/>
    <p:sldId id="2290" r:id="rId117"/>
    <p:sldId id="2293" r:id="rId118"/>
    <p:sldId id="2294" r:id="rId119"/>
    <p:sldId id="2308" r:id="rId120"/>
    <p:sldId id="2292" r:id="rId121"/>
    <p:sldId id="2295" r:id="rId122"/>
    <p:sldId id="2296" r:id="rId123"/>
    <p:sldId id="2297" r:id="rId124"/>
    <p:sldId id="2261" r:id="rId125"/>
    <p:sldId id="2228" r:id="rId126"/>
    <p:sldId id="2323" r:id="rId127"/>
    <p:sldId id="2306" r:id="rId128"/>
    <p:sldId id="2246" r:id="rId129"/>
    <p:sldId id="2263" r:id="rId130"/>
    <p:sldId id="2265" r:id="rId131"/>
    <p:sldId id="2264" r:id="rId132"/>
    <p:sldId id="2307" r:id="rId133"/>
    <p:sldId id="2342" r:id="rId134"/>
    <p:sldId id="2341" r:id="rId135"/>
    <p:sldId id="2276" r:id="rId136"/>
    <p:sldId id="2243" r:id="rId137"/>
    <p:sldId id="2348" r:id="rId138"/>
    <p:sldId id="2274" r:id="rId139"/>
    <p:sldId id="2272" r:id="rId140"/>
    <p:sldId id="2275" r:id="rId141"/>
    <p:sldId id="2340" r:id="rId142"/>
    <p:sldId id="2281" r:id="rId143"/>
    <p:sldId id="2282" r:id="rId144"/>
  </p:sldIdLst>
  <p:sldSz cx="9144000" cy="5715000" type="screen16x1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董 致远" initials="董" lastIdx="2" clrIdx="0">
    <p:extLst>
      <p:ext uri="{19B8F6BF-5375-455C-9EA6-DF929625EA0E}">
        <p15:presenceInfo xmlns:p15="http://schemas.microsoft.com/office/powerpoint/2012/main" userId="0563584b92f0a19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69878F"/>
    <a:srgbClr val="C5E1B4"/>
    <a:srgbClr val="F9CAAD"/>
    <a:srgbClr val="A7B7D6"/>
    <a:srgbClr val="0432FF"/>
    <a:srgbClr val="FF2F92"/>
    <a:srgbClr val="73FEFF"/>
    <a:srgbClr val="941100"/>
    <a:srgbClr val="212121"/>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57" autoAdjust="0"/>
    <p:restoredTop sz="79592" autoAdjust="0"/>
  </p:normalViewPr>
  <p:slideViewPr>
    <p:cSldViewPr>
      <p:cViewPr varScale="1">
        <p:scale>
          <a:sx n="121" d="100"/>
          <a:sy n="121" d="100"/>
        </p:scale>
        <p:origin x="1552" y="160"/>
      </p:cViewPr>
      <p:guideLst/>
    </p:cSldViewPr>
  </p:slideViewPr>
  <p:outlineViewPr>
    <p:cViewPr>
      <p:scale>
        <a:sx n="33" d="100"/>
        <a:sy n="33" d="100"/>
      </p:scale>
      <p:origin x="0" y="-5720"/>
    </p:cViewPr>
  </p:outlineViewPr>
  <p:notesTextViewPr>
    <p:cViewPr>
      <p:scale>
        <a:sx n="125" d="100"/>
        <a:sy n="125" d="100"/>
      </p:scale>
      <p:origin x="0" y="0"/>
    </p:cViewPr>
  </p:notesTextViewPr>
  <p:sorterViewPr>
    <p:cViewPr>
      <p:scale>
        <a:sx n="66" d="100"/>
        <a:sy n="66" d="100"/>
      </p:scale>
      <p:origin x="0" y="0"/>
    </p:cViewPr>
  </p:sorterViewPr>
  <p:notesViewPr>
    <p:cSldViewPr>
      <p:cViewPr varScale="1">
        <p:scale>
          <a:sx n="96" d="100"/>
          <a:sy n="96" d="100"/>
        </p:scale>
        <p:origin x="2480" y="17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viewProps" Target="viewProps.xml"/><Relationship Id="rId5" Type="http://schemas.openxmlformats.org/officeDocument/2006/relationships/slide" Target="slides/slide3.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theme" Target="theme/theme1.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tableStyles" Target="tableStyle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https://d.docs.live.net/0563584b92f0a196/LocalStorage/&#21161;&#25945;/OS-2020/OS-8%20example.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https://d.docs.live.net/0563584b92f0a196/LocalStorage/&#21161;&#25945;/OS-2020/OS-8%20example.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https://d.docs.live.net/0563584b92f0a196/LocalStorage/&#21161;&#25945;/OS-2020/OS-8%20example.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https://d.docs.live.net/0563584b92f0a196/LocalStorage/&#21161;&#25945;/OS-2020/OS-8%20example.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https://d.docs.live.net/0563584b92f0a196/LocalStorage/&#21161;&#25945;/OS-2020/OS-8%20example.xlsx"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https://d.docs.live.net/0563584b92f0a196/LocalStorage/&#21161;&#25945;/OS-2020/OS-8%20exampl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320" b="1" i="0" u="none" strike="noStrike" kern="1200" spc="0" baseline="0">
                <a:solidFill>
                  <a:schemeClr val="tx1">
                    <a:lumMod val="65000"/>
                    <a:lumOff val="35000"/>
                  </a:schemeClr>
                </a:solidFill>
                <a:latin typeface="+mn-lt"/>
                <a:ea typeface="+mn-ea"/>
                <a:cs typeface="+mn-cs"/>
              </a:defRPr>
            </a:pPr>
            <a:r>
              <a:rPr lang="zh-CN"/>
              <a:t>场景</a:t>
            </a:r>
            <a:r>
              <a:rPr lang="en-US"/>
              <a:t>1</a:t>
            </a:r>
            <a:r>
              <a:rPr lang="zh-CN"/>
              <a:t>响应时间</a:t>
            </a:r>
          </a:p>
        </c:rich>
      </c:tx>
      <c:overlay val="0"/>
      <c:spPr>
        <a:noFill/>
        <a:ln>
          <a:noFill/>
        </a:ln>
        <a:effectLst/>
      </c:spPr>
      <c:txPr>
        <a:bodyPr rot="0" spcFirstLastPara="1" vertOverflow="ellipsis" vert="horz" wrap="square" anchor="ctr" anchorCtr="1"/>
        <a:lstStyle/>
        <a:p>
          <a:pPr>
            <a:defRPr sz="132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'[OS-8 example.xlsx]Sheet1'!$A$24</c:f>
              <c:strCache>
                <c:ptCount val="1"/>
                <c:pt idx="0">
                  <c:v>A</c:v>
                </c:pt>
              </c:strCache>
            </c:strRef>
          </c:tx>
          <c:spPr>
            <a:solidFill>
              <a:schemeClr val="accent1">
                <a:lumMod val="60000"/>
                <a:lumOff val="40000"/>
              </a:schemeClr>
            </a:solidFill>
            <a:ln>
              <a:noFill/>
            </a:ln>
            <a:effectLst/>
          </c:spPr>
          <c:invertIfNegative val="0"/>
          <c:cat>
            <c:strRef>
              <c:f>'[OS-8 example.xlsx]Sheet1'!$B$23:$D$23</c:f>
              <c:strCache>
                <c:ptCount val="3"/>
                <c:pt idx="0">
                  <c:v>FCFS</c:v>
                </c:pt>
                <c:pt idx="1">
                  <c:v>SJF</c:v>
                </c:pt>
                <c:pt idx="2">
                  <c:v>RR</c:v>
                </c:pt>
              </c:strCache>
            </c:strRef>
          </c:cat>
          <c:val>
            <c:numRef>
              <c:f>'[OS-8 example.xlsx]Sheet1'!$B$24:$D$24</c:f>
              <c:numCache>
                <c:formatCode>General</c:formatCode>
                <c:ptCount val="3"/>
                <c:pt idx="0">
                  <c:v>0.1</c:v>
                </c:pt>
                <c:pt idx="1">
                  <c:v>0.1</c:v>
                </c:pt>
                <c:pt idx="2">
                  <c:v>0.1</c:v>
                </c:pt>
              </c:numCache>
            </c:numRef>
          </c:val>
          <c:extLst>
            <c:ext xmlns:c16="http://schemas.microsoft.com/office/drawing/2014/chart" uri="{C3380CC4-5D6E-409C-BE32-E72D297353CC}">
              <c16:uniqueId val="{00000000-925F-344D-9716-173B31BC06B6}"/>
            </c:ext>
          </c:extLst>
        </c:ser>
        <c:ser>
          <c:idx val="1"/>
          <c:order val="1"/>
          <c:tx>
            <c:strRef>
              <c:f>'[OS-8 example.xlsx]Sheet1'!$A$25</c:f>
              <c:strCache>
                <c:ptCount val="1"/>
                <c:pt idx="0">
                  <c:v>B</c:v>
                </c:pt>
              </c:strCache>
            </c:strRef>
          </c:tx>
          <c:spPr>
            <a:solidFill>
              <a:schemeClr val="accent2">
                <a:lumMod val="60000"/>
                <a:lumOff val="40000"/>
              </a:schemeClr>
            </a:solidFill>
            <a:ln>
              <a:noFill/>
            </a:ln>
            <a:effectLst/>
          </c:spPr>
          <c:invertIfNegative val="0"/>
          <c:cat>
            <c:strRef>
              <c:f>'[OS-8 example.xlsx]Sheet1'!$B$23:$D$23</c:f>
              <c:strCache>
                <c:ptCount val="3"/>
                <c:pt idx="0">
                  <c:v>FCFS</c:v>
                </c:pt>
                <c:pt idx="1">
                  <c:v>SJF</c:v>
                </c:pt>
                <c:pt idx="2">
                  <c:v>RR</c:v>
                </c:pt>
              </c:strCache>
            </c:strRef>
          </c:cat>
          <c:val>
            <c:numRef>
              <c:f>'[OS-8 example.xlsx]Sheet1'!$B$25:$D$25</c:f>
              <c:numCache>
                <c:formatCode>General</c:formatCode>
                <c:ptCount val="3"/>
                <c:pt idx="0">
                  <c:v>1</c:v>
                </c:pt>
                <c:pt idx="1">
                  <c:v>1</c:v>
                </c:pt>
                <c:pt idx="2">
                  <c:v>0.1</c:v>
                </c:pt>
              </c:numCache>
            </c:numRef>
          </c:val>
          <c:extLst>
            <c:ext xmlns:c16="http://schemas.microsoft.com/office/drawing/2014/chart" uri="{C3380CC4-5D6E-409C-BE32-E72D297353CC}">
              <c16:uniqueId val="{00000001-925F-344D-9716-173B31BC06B6}"/>
            </c:ext>
          </c:extLst>
        </c:ser>
        <c:ser>
          <c:idx val="2"/>
          <c:order val="2"/>
          <c:tx>
            <c:strRef>
              <c:f>'[OS-8 example.xlsx]Sheet1'!$A$26</c:f>
              <c:strCache>
                <c:ptCount val="1"/>
                <c:pt idx="0">
                  <c:v>C</c:v>
                </c:pt>
              </c:strCache>
            </c:strRef>
          </c:tx>
          <c:spPr>
            <a:solidFill>
              <a:schemeClr val="accent6">
                <a:lumMod val="60000"/>
                <a:lumOff val="40000"/>
              </a:schemeClr>
            </a:solidFill>
            <a:ln>
              <a:noFill/>
            </a:ln>
            <a:effectLst/>
          </c:spPr>
          <c:invertIfNegative val="0"/>
          <c:cat>
            <c:strRef>
              <c:f>'[OS-8 example.xlsx]Sheet1'!$B$23:$D$23</c:f>
              <c:strCache>
                <c:ptCount val="3"/>
                <c:pt idx="0">
                  <c:v>FCFS</c:v>
                </c:pt>
                <c:pt idx="1">
                  <c:v>SJF</c:v>
                </c:pt>
                <c:pt idx="2">
                  <c:v>RR</c:v>
                </c:pt>
              </c:strCache>
            </c:strRef>
          </c:cat>
          <c:val>
            <c:numRef>
              <c:f>'[OS-8 example.xlsx]Sheet1'!$B$26:$D$26</c:f>
              <c:numCache>
                <c:formatCode>General</c:formatCode>
                <c:ptCount val="3"/>
                <c:pt idx="0">
                  <c:v>2</c:v>
                </c:pt>
                <c:pt idx="1">
                  <c:v>2</c:v>
                </c:pt>
                <c:pt idx="2">
                  <c:v>0.1</c:v>
                </c:pt>
              </c:numCache>
            </c:numRef>
          </c:val>
          <c:extLst>
            <c:ext xmlns:c16="http://schemas.microsoft.com/office/drawing/2014/chart" uri="{C3380CC4-5D6E-409C-BE32-E72D297353CC}">
              <c16:uniqueId val="{00000002-925F-344D-9716-173B31BC06B6}"/>
            </c:ext>
          </c:extLst>
        </c:ser>
        <c:dLbls>
          <c:showLegendKey val="0"/>
          <c:showVal val="0"/>
          <c:showCatName val="0"/>
          <c:showSerName val="0"/>
          <c:showPercent val="0"/>
          <c:showBubbleSize val="0"/>
        </c:dLbls>
        <c:gapWidth val="219"/>
        <c:overlap val="-27"/>
        <c:axId val="1340341903"/>
        <c:axId val="1317083279"/>
      </c:barChart>
      <c:catAx>
        <c:axId val="13403419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zh-CN"/>
          </a:p>
        </c:txPr>
        <c:crossAx val="1317083279"/>
        <c:crosses val="autoZero"/>
        <c:auto val="1"/>
        <c:lblAlgn val="ctr"/>
        <c:lblOffset val="100"/>
        <c:noMultiLvlLbl val="0"/>
      </c:catAx>
      <c:valAx>
        <c:axId val="131708327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zh-CN"/>
          </a:p>
        </c:txPr>
        <c:crossAx val="1340341903"/>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b="1"/>
      </a:pPr>
      <a:endParaRPr lang="zh-CN"/>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320" b="1" i="0" u="none" strike="noStrike" kern="1200" spc="0" baseline="0">
                <a:solidFill>
                  <a:schemeClr val="tx1">
                    <a:lumMod val="65000"/>
                    <a:lumOff val="35000"/>
                  </a:schemeClr>
                </a:solidFill>
                <a:latin typeface="+mn-lt"/>
                <a:ea typeface="+mn-ea"/>
                <a:cs typeface="+mn-cs"/>
              </a:defRPr>
            </a:pPr>
            <a:r>
              <a:rPr lang="zh-CN"/>
              <a:t>场景</a:t>
            </a:r>
            <a:r>
              <a:rPr lang="en-US"/>
              <a:t>1</a:t>
            </a:r>
            <a:r>
              <a:rPr lang="zh-CN"/>
              <a:t>周转时间</a:t>
            </a:r>
          </a:p>
        </c:rich>
      </c:tx>
      <c:overlay val="0"/>
      <c:spPr>
        <a:noFill/>
        <a:ln>
          <a:noFill/>
        </a:ln>
        <a:effectLst/>
      </c:spPr>
      <c:txPr>
        <a:bodyPr rot="0" spcFirstLastPara="1" vertOverflow="ellipsis" vert="horz" wrap="square" anchor="ctr" anchorCtr="1"/>
        <a:lstStyle/>
        <a:p>
          <a:pPr>
            <a:defRPr sz="132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'[OS-8 example.xlsx]Sheet1'!$A$28</c:f>
              <c:strCache>
                <c:ptCount val="1"/>
                <c:pt idx="0">
                  <c:v>A</c:v>
                </c:pt>
              </c:strCache>
            </c:strRef>
          </c:tx>
          <c:spPr>
            <a:solidFill>
              <a:schemeClr val="accent1">
                <a:lumMod val="60000"/>
                <a:lumOff val="40000"/>
              </a:schemeClr>
            </a:solidFill>
            <a:ln>
              <a:noFill/>
            </a:ln>
            <a:effectLst/>
          </c:spPr>
          <c:invertIfNegative val="0"/>
          <c:cat>
            <c:strRef>
              <c:f>'[OS-8 example.xlsx]Sheet1'!$B$27:$D$27</c:f>
              <c:strCache>
                <c:ptCount val="3"/>
                <c:pt idx="0">
                  <c:v>FCFS</c:v>
                </c:pt>
                <c:pt idx="1">
                  <c:v>SJF</c:v>
                </c:pt>
                <c:pt idx="2">
                  <c:v>RR</c:v>
                </c:pt>
              </c:strCache>
            </c:strRef>
          </c:cat>
          <c:val>
            <c:numRef>
              <c:f>'[OS-8 example.xlsx]Sheet1'!$B$28:$D$28</c:f>
              <c:numCache>
                <c:formatCode>General</c:formatCode>
                <c:ptCount val="3"/>
                <c:pt idx="0">
                  <c:v>2</c:v>
                </c:pt>
                <c:pt idx="1">
                  <c:v>2</c:v>
                </c:pt>
                <c:pt idx="2">
                  <c:v>4</c:v>
                </c:pt>
              </c:numCache>
            </c:numRef>
          </c:val>
          <c:extLst>
            <c:ext xmlns:c16="http://schemas.microsoft.com/office/drawing/2014/chart" uri="{C3380CC4-5D6E-409C-BE32-E72D297353CC}">
              <c16:uniqueId val="{00000000-AAA2-C64B-9C49-C6A05B7ABB09}"/>
            </c:ext>
          </c:extLst>
        </c:ser>
        <c:ser>
          <c:idx val="1"/>
          <c:order val="1"/>
          <c:tx>
            <c:strRef>
              <c:f>'[OS-8 example.xlsx]Sheet1'!$A$29</c:f>
              <c:strCache>
                <c:ptCount val="1"/>
                <c:pt idx="0">
                  <c:v>B</c:v>
                </c:pt>
              </c:strCache>
            </c:strRef>
          </c:tx>
          <c:spPr>
            <a:solidFill>
              <a:schemeClr val="accent2">
                <a:lumMod val="60000"/>
                <a:lumOff val="40000"/>
              </a:schemeClr>
            </a:solidFill>
            <a:ln>
              <a:noFill/>
            </a:ln>
            <a:effectLst/>
          </c:spPr>
          <c:invertIfNegative val="0"/>
          <c:cat>
            <c:strRef>
              <c:f>'[OS-8 example.xlsx]Sheet1'!$B$27:$D$27</c:f>
              <c:strCache>
                <c:ptCount val="3"/>
                <c:pt idx="0">
                  <c:v>FCFS</c:v>
                </c:pt>
                <c:pt idx="1">
                  <c:v>SJF</c:v>
                </c:pt>
                <c:pt idx="2">
                  <c:v>RR</c:v>
                </c:pt>
              </c:strCache>
            </c:strRef>
          </c:cat>
          <c:val>
            <c:numRef>
              <c:f>'[OS-8 example.xlsx]Sheet1'!$B$29:$D$29</c:f>
              <c:numCache>
                <c:formatCode>General</c:formatCode>
                <c:ptCount val="3"/>
                <c:pt idx="0">
                  <c:v>3</c:v>
                </c:pt>
                <c:pt idx="1">
                  <c:v>3</c:v>
                </c:pt>
                <c:pt idx="2">
                  <c:v>4</c:v>
                </c:pt>
              </c:numCache>
            </c:numRef>
          </c:val>
          <c:extLst>
            <c:ext xmlns:c16="http://schemas.microsoft.com/office/drawing/2014/chart" uri="{C3380CC4-5D6E-409C-BE32-E72D297353CC}">
              <c16:uniqueId val="{00000001-AAA2-C64B-9C49-C6A05B7ABB09}"/>
            </c:ext>
          </c:extLst>
        </c:ser>
        <c:ser>
          <c:idx val="2"/>
          <c:order val="2"/>
          <c:tx>
            <c:strRef>
              <c:f>'[OS-8 example.xlsx]Sheet1'!$A$30</c:f>
              <c:strCache>
                <c:ptCount val="1"/>
                <c:pt idx="0">
                  <c:v>C</c:v>
                </c:pt>
              </c:strCache>
            </c:strRef>
          </c:tx>
          <c:spPr>
            <a:solidFill>
              <a:schemeClr val="accent6">
                <a:lumMod val="60000"/>
                <a:lumOff val="40000"/>
              </a:schemeClr>
            </a:solidFill>
            <a:ln>
              <a:noFill/>
            </a:ln>
            <a:effectLst/>
          </c:spPr>
          <c:invertIfNegative val="0"/>
          <c:cat>
            <c:strRef>
              <c:f>'[OS-8 example.xlsx]Sheet1'!$B$27:$D$27</c:f>
              <c:strCache>
                <c:ptCount val="3"/>
                <c:pt idx="0">
                  <c:v>FCFS</c:v>
                </c:pt>
                <c:pt idx="1">
                  <c:v>SJF</c:v>
                </c:pt>
                <c:pt idx="2">
                  <c:v>RR</c:v>
                </c:pt>
              </c:strCache>
            </c:strRef>
          </c:cat>
          <c:val>
            <c:numRef>
              <c:f>'[OS-8 example.xlsx]Sheet1'!$B$30:$D$30</c:f>
              <c:numCache>
                <c:formatCode>General</c:formatCode>
                <c:ptCount val="3"/>
                <c:pt idx="0">
                  <c:v>4</c:v>
                </c:pt>
                <c:pt idx="1">
                  <c:v>4</c:v>
                </c:pt>
                <c:pt idx="2">
                  <c:v>4</c:v>
                </c:pt>
              </c:numCache>
            </c:numRef>
          </c:val>
          <c:extLst>
            <c:ext xmlns:c16="http://schemas.microsoft.com/office/drawing/2014/chart" uri="{C3380CC4-5D6E-409C-BE32-E72D297353CC}">
              <c16:uniqueId val="{00000002-AAA2-C64B-9C49-C6A05B7ABB09}"/>
            </c:ext>
          </c:extLst>
        </c:ser>
        <c:dLbls>
          <c:showLegendKey val="0"/>
          <c:showVal val="0"/>
          <c:showCatName val="0"/>
          <c:showSerName val="0"/>
          <c:showPercent val="0"/>
          <c:showBubbleSize val="0"/>
        </c:dLbls>
        <c:gapWidth val="219"/>
        <c:overlap val="-27"/>
        <c:axId val="1317075023"/>
        <c:axId val="1324533279"/>
      </c:barChart>
      <c:catAx>
        <c:axId val="13170750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zh-CN"/>
          </a:p>
        </c:txPr>
        <c:crossAx val="1324533279"/>
        <c:crosses val="autoZero"/>
        <c:auto val="1"/>
        <c:lblAlgn val="ctr"/>
        <c:lblOffset val="100"/>
        <c:noMultiLvlLbl val="0"/>
      </c:catAx>
      <c:valAx>
        <c:axId val="132453327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zh-CN"/>
          </a:p>
        </c:txPr>
        <c:crossAx val="1317075023"/>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b="1"/>
      </a:pPr>
      <a:endParaRPr lang="zh-CN"/>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320" b="1" i="0" u="none" strike="noStrike" kern="1200" spc="0" baseline="0">
                <a:solidFill>
                  <a:schemeClr val="tx1">
                    <a:lumMod val="65000"/>
                    <a:lumOff val="35000"/>
                  </a:schemeClr>
                </a:solidFill>
                <a:latin typeface="+mn-lt"/>
                <a:ea typeface="+mn-ea"/>
                <a:cs typeface="+mn-cs"/>
              </a:defRPr>
            </a:pPr>
            <a:r>
              <a:rPr lang="zh-CN"/>
              <a:t>场景</a:t>
            </a:r>
            <a:r>
              <a:rPr lang="en-US"/>
              <a:t>2</a:t>
            </a:r>
            <a:r>
              <a:rPr lang="zh-CN"/>
              <a:t>响应时间</a:t>
            </a:r>
          </a:p>
        </c:rich>
      </c:tx>
      <c:overlay val="0"/>
      <c:spPr>
        <a:noFill/>
        <a:ln>
          <a:noFill/>
        </a:ln>
        <a:effectLst/>
      </c:spPr>
      <c:txPr>
        <a:bodyPr rot="0" spcFirstLastPara="1" vertOverflow="ellipsis" vert="horz" wrap="square" anchor="ctr" anchorCtr="1"/>
        <a:lstStyle/>
        <a:p>
          <a:pPr>
            <a:defRPr sz="132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'[OS-8 example.xlsx]Sheet1'!$H$24</c:f>
              <c:strCache>
                <c:ptCount val="1"/>
                <c:pt idx="0">
                  <c:v>A</c:v>
                </c:pt>
              </c:strCache>
            </c:strRef>
          </c:tx>
          <c:spPr>
            <a:solidFill>
              <a:schemeClr val="accent1">
                <a:lumMod val="60000"/>
                <a:lumOff val="40000"/>
              </a:schemeClr>
            </a:solidFill>
            <a:ln>
              <a:noFill/>
            </a:ln>
            <a:effectLst/>
          </c:spPr>
          <c:invertIfNegative val="0"/>
          <c:cat>
            <c:strRef>
              <c:f>'[OS-8 example.xlsx]Sheet1'!$I$23:$K$23</c:f>
              <c:strCache>
                <c:ptCount val="3"/>
                <c:pt idx="0">
                  <c:v>FCFS</c:v>
                </c:pt>
                <c:pt idx="1">
                  <c:v>SJF</c:v>
                </c:pt>
                <c:pt idx="2">
                  <c:v>RR</c:v>
                </c:pt>
              </c:strCache>
            </c:strRef>
          </c:cat>
          <c:val>
            <c:numRef>
              <c:f>'[OS-8 example.xlsx]Sheet1'!$I$24:$K$24</c:f>
              <c:numCache>
                <c:formatCode>General</c:formatCode>
                <c:ptCount val="3"/>
                <c:pt idx="0">
                  <c:v>0.1</c:v>
                </c:pt>
                <c:pt idx="1">
                  <c:v>0.1</c:v>
                </c:pt>
                <c:pt idx="2">
                  <c:v>0.1</c:v>
                </c:pt>
              </c:numCache>
            </c:numRef>
          </c:val>
          <c:extLst>
            <c:ext xmlns:c16="http://schemas.microsoft.com/office/drawing/2014/chart" uri="{C3380CC4-5D6E-409C-BE32-E72D297353CC}">
              <c16:uniqueId val="{00000000-6443-6A4C-ADB8-FE92B61BE342}"/>
            </c:ext>
          </c:extLst>
        </c:ser>
        <c:ser>
          <c:idx val="1"/>
          <c:order val="1"/>
          <c:tx>
            <c:strRef>
              <c:f>'[OS-8 example.xlsx]Sheet1'!$H$25</c:f>
              <c:strCache>
                <c:ptCount val="1"/>
                <c:pt idx="0">
                  <c:v>B</c:v>
                </c:pt>
              </c:strCache>
            </c:strRef>
          </c:tx>
          <c:spPr>
            <a:solidFill>
              <a:schemeClr val="accent2">
                <a:lumMod val="60000"/>
                <a:lumOff val="40000"/>
              </a:schemeClr>
            </a:solidFill>
            <a:ln>
              <a:noFill/>
            </a:ln>
            <a:effectLst/>
          </c:spPr>
          <c:invertIfNegative val="0"/>
          <c:cat>
            <c:strRef>
              <c:f>'[OS-8 example.xlsx]Sheet1'!$I$23:$K$23</c:f>
              <c:strCache>
                <c:ptCount val="3"/>
                <c:pt idx="0">
                  <c:v>FCFS</c:v>
                </c:pt>
                <c:pt idx="1">
                  <c:v>SJF</c:v>
                </c:pt>
                <c:pt idx="2">
                  <c:v>RR</c:v>
                </c:pt>
              </c:strCache>
            </c:strRef>
          </c:cat>
          <c:val>
            <c:numRef>
              <c:f>'[OS-8 example.xlsx]Sheet1'!$I$25:$K$25</c:f>
              <c:numCache>
                <c:formatCode>General</c:formatCode>
                <c:ptCount val="3"/>
                <c:pt idx="0">
                  <c:v>3</c:v>
                </c:pt>
                <c:pt idx="1">
                  <c:v>6</c:v>
                </c:pt>
                <c:pt idx="2">
                  <c:v>0.1</c:v>
                </c:pt>
              </c:numCache>
            </c:numRef>
          </c:val>
          <c:extLst>
            <c:ext xmlns:c16="http://schemas.microsoft.com/office/drawing/2014/chart" uri="{C3380CC4-5D6E-409C-BE32-E72D297353CC}">
              <c16:uniqueId val="{00000001-6443-6A4C-ADB8-FE92B61BE342}"/>
            </c:ext>
          </c:extLst>
        </c:ser>
        <c:ser>
          <c:idx val="2"/>
          <c:order val="2"/>
          <c:tx>
            <c:strRef>
              <c:f>'[OS-8 example.xlsx]Sheet1'!$H$26</c:f>
              <c:strCache>
                <c:ptCount val="1"/>
                <c:pt idx="0">
                  <c:v>C</c:v>
                </c:pt>
              </c:strCache>
            </c:strRef>
          </c:tx>
          <c:spPr>
            <a:solidFill>
              <a:schemeClr val="accent6">
                <a:lumMod val="60000"/>
                <a:lumOff val="40000"/>
              </a:schemeClr>
            </a:solidFill>
            <a:ln>
              <a:noFill/>
            </a:ln>
            <a:effectLst/>
          </c:spPr>
          <c:invertIfNegative val="0"/>
          <c:cat>
            <c:strRef>
              <c:f>'[OS-8 example.xlsx]Sheet1'!$I$23:$K$23</c:f>
              <c:strCache>
                <c:ptCount val="3"/>
                <c:pt idx="0">
                  <c:v>FCFS</c:v>
                </c:pt>
                <c:pt idx="1">
                  <c:v>SJF</c:v>
                </c:pt>
                <c:pt idx="2">
                  <c:v>RR</c:v>
                </c:pt>
              </c:strCache>
            </c:strRef>
          </c:cat>
          <c:val>
            <c:numRef>
              <c:f>'[OS-8 example.xlsx]Sheet1'!$I$26:$K$26</c:f>
              <c:numCache>
                <c:formatCode>General</c:formatCode>
                <c:ptCount val="3"/>
                <c:pt idx="0">
                  <c:v>7</c:v>
                </c:pt>
                <c:pt idx="1">
                  <c:v>2</c:v>
                </c:pt>
                <c:pt idx="2">
                  <c:v>0.1</c:v>
                </c:pt>
              </c:numCache>
            </c:numRef>
          </c:val>
          <c:extLst>
            <c:ext xmlns:c16="http://schemas.microsoft.com/office/drawing/2014/chart" uri="{C3380CC4-5D6E-409C-BE32-E72D297353CC}">
              <c16:uniqueId val="{00000002-6443-6A4C-ADB8-FE92B61BE342}"/>
            </c:ext>
          </c:extLst>
        </c:ser>
        <c:dLbls>
          <c:showLegendKey val="0"/>
          <c:showVal val="0"/>
          <c:showCatName val="0"/>
          <c:showSerName val="0"/>
          <c:showPercent val="0"/>
          <c:showBubbleSize val="0"/>
        </c:dLbls>
        <c:gapWidth val="219"/>
        <c:overlap val="-27"/>
        <c:axId val="1337398319"/>
        <c:axId val="1281769631"/>
      </c:barChart>
      <c:catAx>
        <c:axId val="13373983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zh-CN"/>
          </a:p>
        </c:txPr>
        <c:crossAx val="1281769631"/>
        <c:crosses val="autoZero"/>
        <c:auto val="1"/>
        <c:lblAlgn val="ctr"/>
        <c:lblOffset val="100"/>
        <c:noMultiLvlLbl val="0"/>
      </c:catAx>
      <c:valAx>
        <c:axId val="12817696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zh-CN"/>
          </a:p>
        </c:txPr>
        <c:crossAx val="13373983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b="1"/>
      </a:pPr>
      <a:endParaRPr lang="zh-CN"/>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320" b="1" i="0" u="none" strike="noStrike" kern="1200" spc="0" baseline="0">
                <a:solidFill>
                  <a:schemeClr val="tx1">
                    <a:lumMod val="65000"/>
                    <a:lumOff val="35000"/>
                  </a:schemeClr>
                </a:solidFill>
                <a:latin typeface="+mn-lt"/>
                <a:ea typeface="+mn-ea"/>
                <a:cs typeface="+mn-cs"/>
              </a:defRPr>
            </a:pPr>
            <a:r>
              <a:rPr lang="zh-CN"/>
              <a:t>场景</a:t>
            </a:r>
            <a:r>
              <a:rPr lang="en-US"/>
              <a:t>2</a:t>
            </a:r>
            <a:r>
              <a:rPr lang="zh-CN"/>
              <a:t>周转时间</a:t>
            </a:r>
          </a:p>
        </c:rich>
      </c:tx>
      <c:overlay val="0"/>
      <c:spPr>
        <a:noFill/>
        <a:ln>
          <a:noFill/>
        </a:ln>
        <a:effectLst/>
      </c:spPr>
      <c:txPr>
        <a:bodyPr rot="0" spcFirstLastPara="1" vertOverflow="ellipsis" vert="horz" wrap="square" anchor="ctr" anchorCtr="1"/>
        <a:lstStyle/>
        <a:p>
          <a:pPr>
            <a:defRPr sz="132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'[OS-8 example.xlsx]Sheet1'!$H$28</c:f>
              <c:strCache>
                <c:ptCount val="1"/>
                <c:pt idx="0">
                  <c:v>A</c:v>
                </c:pt>
              </c:strCache>
            </c:strRef>
          </c:tx>
          <c:spPr>
            <a:solidFill>
              <a:schemeClr val="accent1">
                <a:lumMod val="60000"/>
                <a:lumOff val="40000"/>
              </a:schemeClr>
            </a:solidFill>
            <a:ln>
              <a:noFill/>
            </a:ln>
            <a:effectLst/>
          </c:spPr>
          <c:invertIfNegative val="0"/>
          <c:cat>
            <c:strRef>
              <c:f>'[OS-8 example.xlsx]Sheet1'!$I$27:$K$27</c:f>
              <c:strCache>
                <c:ptCount val="3"/>
                <c:pt idx="0">
                  <c:v>FCFS</c:v>
                </c:pt>
                <c:pt idx="1">
                  <c:v>SJF</c:v>
                </c:pt>
                <c:pt idx="2">
                  <c:v>RR</c:v>
                </c:pt>
              </c:strCache>
            </c:strRef>
          </c:cat>
          <c:val>
            <c:numRef>
              <c:f>'[OS-8 example.xlsx]Sheet1'!$I$28:$K$28</c:f>
              <c:numCache>
                <c:formatCode>General</c:formatCode>
                <c:ptCount val="3"/>
                <c:pt idx="0">
                  <c:v>4</c:v>
                </c:pt>
                <c:pt idx="1">
                  <c:v>4</c:v>
                </c:pt>
                <c:pt idx="2">
                  <c:v>10</c:v>
                </c:pt>
              </c:numCache>
            </c:numRef>
          </c:val>
          <c:extLst>
            <c:ext xmlns:c16="http://schemas.microsoft.com/office/drawing/2014/chart" uri="{C3380CC4-5D6E-409C-BE32-E72D297353CC}">
              <c16:uniqueId val="{00000000-ACBD-E140-BE5A-8E0C40A08721}"/>
            </c:ext>
          </c:extLst>
        </c:ser>
        <c:ser>
          <c:idx val="1"/>
          <c:order val="1"/>
          <c:tx>
            <c:strRef>
              <c:f>'[OS-8 example.xlsx]Sheet1'!$H$29</c:f>
              <c:strCache>
                <c:ptCount val="1"/>
                <c:pt idx="0">
                  <c:v>B</c:v>
                </c:pt>
              </c:strCache>
            </c:strRef>
          </c:tx>
          <c:spPr>
            <a:solidFill>
              <a:schemeClr val="accent2">
                <a:lumMod val="60000"/>
                <a:lumOff val="40000"/>
              </a:schemeClr>
            </a:solidFill>
            <a:ln>
              <a:noFill/>
            </a:ln>
            <a:effectLst/>
          </c:spPr>
          <c:invertIfNegative val="0"/>
          <c:cat>
            <c:strRef>
              <c:f>'[OS-8 example.xlsx]Sheet1'!$I$27:$K$27</c:f>
              <c:strCache>
                <c:ptCount val="3"/>
                <c:pt idx="0">
                  <c:v>FCFS</c:v>
                </c:pt>
                <c:pt idx="1">
                  <c:v>SJF</c:v>
                </c:pt>
                <c:pt idx="2">
                  <c:v>RR</c:v>
                </c:pt>
              </c:strCache>
            </c:strRef>
          </c:cat>
          <c:val>
            <c:numRef>
              <c:f>'[OS-8 example.xlsx]Sheet1'!$I$29:$K$29</c:f>
              <c:numCache>
                <c:formatCode>General</c:formatCode>
                <c:ptCount val="3"/>
                <c:pt idx="0">
                  <c:v>8</c:v>
                </c:pt>
                <c:pt idx="1">
                  <c:v>11</c:v>
                </c:pt>
                <c:pt idx="2">
                  <c:v>11</c:v>
                </c:pt>
              </c:numCache>
            </c:numRef>
          </c:val>
          <c:extLst>
            <c:ext xmlns:c16="http://schemas.microsoft.com/office/drawing/2014/chart" uri="{C3380CC4-5D6E-409C-BE32-E72D297353CC}">
              <c16:uniqueId val="{00000001-ACBD-E140-BE5A-8E0C40A08721}"/>
            </c:ext>
          </c:extLst>
        </c:ser>
        <c:ser>
          <c:idx val="2"/>
          <c:order val="2"/>
          <c:tx>
            <c:strRef>
              <c:f>'[OS-8 example.xlsx]Sheet1'!$H$30</c:f>
              <c:strCache>
                <c:ptCount val="1"/>
                <c:pt idx="0">
                  <c:v>C</c:v>
                </c:pt>
              </c:strCache>
            </c:strRef>
          </c:tx>
          <c:spPr>
            <a:solidFill>
              <a:schemeClr val="accent6">
                <a:lumMod val="60000"/>
                <a:lumOff val="40000"/>
              </a:schemeClr>
            </a:solidFill>
            <a:ln>
              <a:noFill/>
            </a:ln>
            <a:effectLst/>
          </c:spPr>
          <c:invertIfNegative val="0"/>
          <c:cat>
            <c:strRef>
              <c:f>'[OS-8 example.xlsx]Sheet1'!$I$27:$K$27</c:f>
              <c:strCache>
                <c:ptCount val="3"/>
                <c:pt idx="0">
                  <c:v>FCFS</c:v>
                </c:pt>
                <c:pt idx="1">
                  <c:v>SJF</c:v>
                </c:pt>
                <c:pt idx="2">
                  <c:v>RR</c:v>
                </c:pt>
              </c:strCache>
            </c:strRef>
          </c:cat>
          <c:val>
            <c:numRef>
              <c:f>'[OS-8 example.xlsx]Sheet1'!$I$30:$K$30</c:f>
              <c:numCache>
                <c:formatCode>General</c:formatCode>
                <c:ptCount val="3"/>
                <c:pt idx="0">
                  <c:v>10</c:v>
                </c:pt>
                <c:pt idx="1">
                  <c:v>5</c:v>
                </c:pt>
                <c:pt idx="2">
                  <c:v>7</c:v>
                </c:pt>
              </c:numCache>
            </c:numRef>
          </c:val>
          <c:extLst>
            <c:ext xmlns:c16="http://schemas.microsoft.com/office/drawing/2014/chart" uri="{C3380CC4-5D6E-409C-BE32-E72D297353CC}">
              <c16:uniqueId val="{00000002-ACBD-E140-BE5A-8E0C40A08721}"/>
            </c:ext>
          </c:extLst>
        </c:ser>
        <c:dLbls>
          <c:showLegendKey val="0"/>
          <c:showVal val="0"/>
          <c:showCatName val="0"/>
          <c:showSerName val="0"/>
          <c:showPercent val="0"/>
          <c:showBubbleSize val="0"/>
        </c:dLbls>
        <c:gapWidth val="219"/>
        <c:overlap val="-27"/>
        <c:axId val="1259226047"/>
        <c:axId val="1337614671"/>
      </c:barChart>
      <c:catAx>
        <c:axId val="12592260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zh-CN"/>
          </a:p>
        </c:txPr>
        <c:crossAx val="1337614671"/>
        <c:crosses val="autoZero"/>
        <c:auto val="1"/>
        <c:lblAlgn val="ctr"/>
        <c:lblOffset val="100"/>
        <c:noMultiLvlLbl val="0"/>
      </c:catAx>
      <c:valAx>
        <c:axId val="133761467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zh-CN"/>
          </a:p>
        </c:txPr>
        <c:crossAx val="125922604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b="1"/>
      </a:pPr>
      <a:endParaRPr lang="zh-CN"/>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40" b="1" i="0" u="none" strike="noStrike" kern="1200" spc="0" baseline="0">
                <a:solidFill>
                  <a:schemeClr val="tx1">
                    <a:lumMod val="65000"/>
                    <a:lumOff val="35000"/>
                  </a:schemeClr>
                </a:solidFill>
                <a:latin typeface="+mn-lt"/>
                <a:ea typeface="+mn-ea"/>
                <a:cs typeface="+mn-cs"/>
              </a:defRPr>
            </a:pPr>
            <a:r>
              <a:rPr lang="zh-CN"/>
              <a:t>场景</a:t>
            </a:r>
            <a:r>
              <a:rPr lang="en-US"/>
              <a:t>3</a:t>
            </a:r>
            <a:r>
              <a:rPr lang="zh-CN"/>
              <a:t>响应时间</a:t>
            </a:r>
          </a:p>
        </c:rich>
      </c:tx>
      <c:overlay val="0"/>
      <c:spPr>
        <a:noFill/>
        <a:ln>
          <a:noFill/>
        </a:ln>
        <a:effectLst/>
      </c:spPr>
      <c:txPr>
        <a:bodyPr rot="0" spcFirstLastPara="1" vertOverflow="ellipsis" vert="horz" wrap="square" anchor="ctr" anchorCtr="1"/>
        <a:lstStyle/>
        <a:p>
          <a:pPr>
            <a:defRPr sz="144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'[OS-8 example.xlsx]Sheet1'!$N$24</c:f>
              <c:strCache>
                <c:ptCount val="1"/>
                <c:pt idx="0">
                  <c:v>A</c:v>
                </c:pt>
              </c:strCache>
            </c:strRef>
          </c:tx>
          <c:spPr>
            <a:solidFill>
              <a:schemeClr val="accent1">
                <a:lumMod val="60000"/>
                <a:lumOff val="40000"/>
              </a:schemeClr>
            </a:solidFill>
            <a:ln>
              <a:noFill/>
            </a:ln>
            <a:effectLst/>
          </c:spPr>
          <c:invertIfNegative val="0"/>
          <c:cat>
            <c:strRef>
              <c:f>'[OS-8 example.xlsx]Sheet1'!$O$23:$Q$23</c:f>
              <c:strCache>
                <c:ptCount val="3"/>
                <c:pt idx="0">
                  <c:v>FCFS</c:v>
                </c:pt>
                <c:pt idx="1">
                  <c:v>SJF</c:v>
                </c:pt>
                <c:pt idx="2">
                  <c:v>RR</c:v>
                </c:pt>
              </c:strCache>
            </c:strRef>
          </c:cat>
          <c:val>
            <c:numRef>
              <c:f>'[OS-8 example.xlsx]Sheet1'!$O$24:$Q$24</c:f>
              <c:numCache>
                <c:formatCode>General</c:formatCode>
                <c:ptCount val="3"/>
                <c:pt idx="0">
                  <c:v>0.1</c:v>
                </c:pt>
                <c:pt idx="1">
                  <c:v>0.1</c:v>
                </c:pt>
                <c:pt idx="2">
                  <c:v>0.1</c:v>
                </c:pt>
              </c:numCache>
            </c:numRef>
          </c:val>
          <c:extLst>
            <c:ext xmlns:c16="http://schemas.microsoft.com/office/drawing/2014/chart" uri="{C3380CC4-5D6E-409C-BE32-E72D297353CC}">
              <c16:uniqueId val="{00000000-3E31-C648-9DCE-6872CC5DC5EF}"/>
            </c:ext>
          </c:extLst>
        </c:ser>
        <c:ser>
          <c:idx val="1"/>
          <c:order val="1"/>
          <c:tx>
            <c:strRef>
              <c:f>'[OS-8 example.xlsx]Sheet1'!$N$25</c:f>
              <c:strCache>
                <c:ptCount val="1"/>
                <c:pt idx="0">
                  <c:v>B</c:v>
                </c:pt>
              </c:strCache>
            </c:strRef>
          </c:tx>
          <c:spPr>
            <a:solidFill>
              <a:schemeClr val="accent2">
                <a:lumMod val="60000"/>
                <a:lumOff val="40000"/>
              </a:schemeClr>
            </a:solidFill>
            <a:ln>
              <a:noFill/>
            </a:ln>
            <a:effectLst/>
          </c:spPr>
          <c:invertIfNegative val="0"/>
          <c:cat>
            <c:strRef>
              <c:f>'[OS-8 example.xlsx]Sheet1'!$O$23:$Q$23</c:f>
              <c:strCache>
                <c:ptCount val="3"/>
                <c:pt idx="0">
                  <c:v>FCFS</c:v>
                </c:pt>
                <c:pt idx="1">
                  <c:v>SJF</c:v>
                </c:pt>
                <c:pt idx="2">
                  <c:v>RR</c:v>
                </c:pt>
              </c:strCache>
            </c:strRef>
          </c:cat>
          <c:val>
            <c:numRef>
              <c:f>'[OS-8 example.xlsx]Sheet1'!$O$25:$Q$25</c:f>
              <c:numCache>
                <c:formatCode>General</c:formatCode>
                <c:ptCount val="3"/>
                <c:pt idx="0">
                  <c:v>3</c:v>
                </c:pt>
                <c:pt idx="1">
                  <c:v>4</c:v>
                </c:pt>
                <c:pt idx="2">
                  <c:v>0.1</c:v>
                </c:pt>
              </c:numCache>
            </c:numRef>
          </c:val>
          <c:extLst>
            <c:ext xmlns:c16="http://schemas.microsoft.com/office/drawing/2014/chart" uri="{C3380CC4-5D6E-409C-BE32-E72D297353CC}">
              <c16:uniqueId val="{00000001-3E31-C648-9DCE-6872CC5DC5EF}"/>
            </c:ext>
          </c:extLst>
        </c:ser>
        <c:ser>
          <c:idx val="2"/>
          <c:order val="2"/>
          <c:tx>
            <c:strRef>
              <c:f>'[OS-8 example.xlsx]Sheet1'!$N$26</c:f>
              <c:strCache>
                <c:ptCount val="1"/>
                <c:pt idx="0">
                  <c:v>C</c:v>
                </c:pt>
              </c:strCache>
            </c:strRef>
          </c:tx>
          <c:spPr>
            <a:solidFill>
              <a:schemeClr val="accent6">
                <a:lumMod val="60000"/>
                <a:lumOff val="40000"/>
              </a:schemeClr>
            </a:solidFill>
            <a:ln>
              <a:noFill/>
            </a:ln>
            <a:effectLst/>
          </c:spPr>
          <c:invertIfNegative val="0"/>
          <c:cat>
            <c:strRef>
              <c:f>'[OS-8 example.xlsx]Sheet1'!$O$23:$Q$23</c:f>
              <c:strCache>
                <c:ptCount val="3"/>
                <c:pt idx="0">
                  <c:v>FCFS</c:v>
                </c:pt>
                <c:pt idx="1">
                  <c:v>SJF</c:v>
                </c:pt>
                <c:pt idx="2">
                  <c:v>RR</c:v>
                </c:pt>
              </c:strCache>
            </c:strRef>
          </c:cat>
          <c:val>
            <c:numRef>
              <c:f>'[OS-8 example.xlsx]Sheet1'!$O$26:$Q$26</c:f>
              <c:numCache>
                <c:formatCode>General</c:formatCode>
                <c:ptCount val="3"/>
                <c:pt idx="0">
                  <c:v>3</c:v>
                </c:pt>
                <c:pt idx="1">
                  <c:v>2</c:v>
                </c:pt>
                <c:pt idx="2">
                  <c:v>0.1</c:v>
                </c:pt>
              </c:numCache>
            </c:numRef>
          </c:val>
          <c:extLst>
            <c:ext xmlns:c16="http://schemas.microsoft.com/office/drawing/2014/chart" uri="{C3380CC4-5D6E-409C-BE32-E72D297353CC}">
              <c16:uniqueId val="{00000002-3E31-C648-9DCE-6872CC5DC5EF}"/>
            </c:ext>
          </c:extLst>
        </c:ser>
        <c:dLbls>
          <c:showLegendKey val="0"/>
          <c:showVal val="0"/>
          <c:showCatName val="0"/>
          <c:showSerName val="0"/>
          <c:showPercent val="0"/>
          <c:showBubbleSize val="0"/>
        </c:dLbls>
        <c:gapWidth val="219"/>
        <c:overlap val="-27"/>
        <c:axId val="1319124335"/>
        <c:axId val="1336886815"/>
      </c:barChart>
      <c:catAx>
        <c:axId val="13191243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zh-CN"/>
          </a:p>
        </c:txPr>
        <c:crossAx val="1336886815"/>
        <c:crosses val="autoZero"/>
        <c:auto val="1"/>
        <c:lblAlgn val="ctr"/>
        <c:lblOffset val="100"/>
        <c:noMultiLvlLbl val="0"/>
      </c:catAx>
      <c:valAx>
        <c:axId val="13368868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zh-CN"/>
          </a:p>
        </c:txPr>
        <c:crossAx val="1319124335"/>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1"/>
      </a:pPr>
      <a:endParaRPr lang="zh-CN"/>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40" b="1" i="0" u="none" strike="noStrike" kern="1200" spc="0" baseline="0">
                <a:solidFill>
                  <a:schemeClr val="tx1">
                    <a:lumMod val="65000"/>
                    <a:lumOff val="35000"/>
                  </a:schemeClr>
                </a:solidFill>
                <a:latin typeface="+mn-lt"/>
                <a:ea typeface="+mn-ea"/>
                <a:cs typeface="+mn-cs"/>
              </a:defRPr>
            </a:pPr>
            <a:r>
              <a:rPr lang="zh-CN"/>
              <a:t>场景</a:t>
            </a:r>
            <a:r>
              <a:rPr lang="en-US"/>
              <a:t>3</a:t>
            </a:r>
            <a:r>
              <a:rPr lang="zh-CN"/>
              <a:t>周转时间</a:t>
            </a:r>
          </a:p>
        </c:rich>
      </c:tx>
      <c:overlay val="0"/>
      <c:spPr>
        <a:noFill/>
        <a:ln>
          <a:noFill/>
        </a:ln>
        <a:effectLst/>
      </c:spPr>
      <c:txPr>
        <a:bodyPr rot="0" spcFirstLastPara="1" vertOverflow="ellipsis" vert="horz" wrap="square" anchor="ctr" anchorCtr="1"/>
        <a:lstStyle/>
        <a:p>
          <a:pPr>
            <a:defRPr sz="144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'[OS-8 example.xlsx]Sheet1'!$N$28</c:f>
              <c:strCache>
                <c:ptCount val="1"/>
                <c:pt idx="0">
                  <c:v>A</c:v>
                </c:pt>
              </c:strCache>
            </c:strRef>
          </c:tx>
          <c:spPr>
            <a:solidFill>
              <a:schemeClr val="accent1">
                <a:lumMod val="60000"/>
                <a:lumOff val="40000"/>
              </a:schemeClr>
            </a:solidFill>
            <a:ln>
              <a:noFill/>
            </a:ln>
            <a:effectLst/>
          </c:spPr>
          <c:invertIfNegative val="0"/>
          <c:cat>
            <c:strRef>
              <c:f>'[OS-8 example.xlsx]Sheet1'!$O$27:$Q$27</c:f>
              <c:strCache>
                <c:ptCount val="3"/>
                <c:pt idx="0">
                  <c:v>FCFS</c:v>
                </c:pt>
                <c:pt idx="1">
                  <c:v>SJF</c:v>
                </c:pt>
                <c:pt idx="2">
                  <c:v>RR</c:v>
                </c:pt>
              </c:strCache>
            </c:strRef>
          </c:cat>
          <c:val>
            <c:numRef>
              <c:f>'[OS-8 example.xlsx]Sheet1'!$O$28:$Q$28</c:f>
              <c:numCache>
                <c:formatCode>General</c:formatCode>
                <c:ptCount val="3"/>
                <c:pt idx="0">
                  <c:v>4</c:v>
                </c:pt>
                <c:pt idx="1">
                  <c:v>4</c:v>
                </c:pt>
                <c:pt idx="2">
                  <c:v>7</c:v>
                </c:pt>
              </c:numCache>
            </c:numRef>
          </c:val>
          <c:extLst>
            <c:ext xmlns:c16="http://schemas.microsoft.com/office/drawing/2014/chart" uri="{C3380CC4-5D6E-409C-BE32-E72D297353CC}">
              <c16:uniqueId val="{00000000-D877-B04C-9B7A-852D6D3FB609}"/>
            </c:ext>
          </c:extLst>
        </c:ser>
        <c:ser>
          <c:idx val="1"/>
          <c:order val="1"/>
          <c:tx>
            <c:strRef>
              <c:f>'[OS-8 example.xlsx]Sheet1'!$N$29</c:f>
              <c:strCache>
                <c:ptCount val="1"/>
                <c:pt idx="0">
                  <c:v>B</c:v>
                </c:pt>
              </c:strCache>
            </c:strRef>
          </c:tx>
          <c:spPr>
            <a:solidFill>
              <a:schemeClr val="accent2">
                <a:lumMod val="60000"/>
                <a:lumOff val="40000"/>
              </a:schemeClr>
            </a:solidFill>
            <a:ln>
              <a:noFill/>
            </a:ln>
            <a:effectLst/>
          </c:spPr>
          <c:invertIfNegative val="0"/>
          <c:cat>
            <c:strRef>
              <c:f>'[OS-8 example.xlsx]Sheet1'!$O$27:$Q$27</c:f>
              <c:strCache>
                <c:ptCount val="3"/>
                <c:pt idx="0">
                  <c:v>FCFS</c:v>
                </c:pt>
                <c:pt idx="1">
                  <c:v>SJF</c:v>
                </c:pt>
                <c:pt idx="2">
                  <c:v>RR</c:v>
                </c:pt>
              </c:strCache>
            </c:strRef>
          </c:cat>
          <c:val>
            <c:numRef>
              <c:f>'[OS-8 example.xlsx]Sheet1'!$O$29:$Q$29</c:f>
              <c:numCache>
                <c:formatCode>General</c:formatCode>
                <c:ptCount val="3"/>
                <c:pt idx="0">
                  <c:v>11</c:v>
                </c:pt>
                <c:pt idx="1">
                  <c:v>14</c:v>
                </c:pt>
                <c:pt idx="2">
                  <c:v>11</c:v>
                </c:pt>
              </c:numCache>
            </c:numRef>
          </c:val>
          <c:extLst>
            <c:ext xmlns:c16="http://schemas.microsoft.com/office/drawing/2014/chart" uri="{C3380CC4-5D6E-409C-BE32-E72D297353CC}">
              <c16:uniqueId val="{00000001-D877-B04C-9B7A-852D6D3FB609}"/>
            </c:ext>
          </c:extLst>
        </c:ser>
        <c:ser>
          <c:idx val="2"/>
          <c:order val="2"/>
          <c:tx>
            <c:strRef>
              <c:f>'[OS-8 example.xlsx]Sheet1'!$N$30</c:f>
              <c:strCache>
                <c:ptCount val="1"/>
                <c:pt idx="0">
                  <c:v>C</c:v>
                </c:pt>
              </c:strCache>
            </c:strRef>
          </c:tx>
          <c:spPr>
            <a:solidFill>
              <a:schemeClr val="accent6">
                <a:lumMod val="60000"/>
                <a:lumOff val="40000"/>
              </a:schemeClr>
            </a:solidFill>
            <a:ln>
              <a:noFill/>
            </a:ln>
            <a:effectLst/>
          </c:spPr>
          <c:invertIfNegative val="0"/>
          <c:cat>
            <c:strRef>
              <c:f>'[OS-8 example.xlsx]Sheet1'!$O$27:$Q$27</c:f>
              <c:strCache>
                <c:ptCount val="3"/>
                <c:pt idx="0">
                  <c:v>FCFS</c:v>
                </c:pt>
                <c:pt idx="1">
                  <c:v>SJF</c:v>
                </c:pt>
                <c:pt idx="2">
                  <c:v>RR</c:v>
                </c:pt>
              </c:strCache>
            </c:strRef>
          </c:cat>
          <c:val>
            <c:numRef>
              <c:f>'[OS-8 example.xlsx]Sheet1'!$O$30:$Q$30</c:f>
              <c:numCache>
                <c:formatCode>General</c:formatCode>
                <c:ptCount val="3"/>
                <c:pt idx="0">
                  <c:v>12</c:v>
                </c:pt>
                <c:pt idx="1">
                  <c:v>8</c:v>
                </c:pt>
                <c:pt idx="2">
                  <c:v>9</c:v>
                </c:pt>
              </c:numCache>
            </c:numRef>
          </c:val>
          <c:extLst>
            <c:ext xmlns:c16="http://schemas.microsoft.com/office/drawing/2014/chart" uri="{C3380CC4-5D6E-409C-BE32-E72D297353CC}">
              <c16:uniqueId val="{00000002-D877-B04C-9B7A-852D6D3FB609}"/>
            </c:ext>
          </c:extLst>
        </c:ser>
        <c:dLbls>
          <c:showLegendKey val="0"/>
          <c:showVal val="0"/>
          <c:showCatName val="0"/>
          <c:showSerName val="0"/>
          <c:showPercent val="0"/>
          <c:showBubbleSize val="0"/>
        </c:dLbls>
        <c:gapWidth val="219"/>
        <c:overlap val="-27"/>
        <c:axId val="1338973055"/>
        <c:axId val="1337463903"/>
      </c:barChart>
      <c:catAx>
        <c:axId val="13389730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zh-CN"/>
          </a:p>
        </c:txPr>
        <c:crossAx val="1337463903"/>
        <c:crosses val="autoZero"/>
        <c:auto val="1"/>
        <c:lblAlgn val="ctr"/>
        <c:lblOffset val="100"/>
        <c:noMultiLvlLbl val="0"/>
      </c:catAx>
      <c:valAx>
        <c:axId val="133746390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zh-CN"/>
          </a:p>
        </c:txPr>
        <c:crossAx val="133897305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1"/>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D384E5B-0B7C-A143-A087-04B582FC4BEF}" type="datetimeFigureOut">
              <a:rPr kumimoji="1" lang="zh-CN" altLang="en-US" smtClean="0"/>
              <a:t>2023/10/27</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78370ED-3FEA-E543-9D41-DF20FAD761C7}" type="slidenum">
              <a:rPr kumimoji="1" lang="zh-CN" altLang="en-US" smtClean="0"/>
              <a:t>‹#›</a:t>
            </a:fld>
            <a:endParaRPr kumimoji="1" lang="zh-CN" altLang="en-US"/>
          </a:p>
        </p:txBody>
      </p:sp>
    </p:spTree>
    <p:extLst>
      <p:ext uri="{BB962C8B-B14F-4D97-AF65-F5344CB8AC3E}">
        <p14:creationId xmlns:p14="http://schemas.microsoft.com/office/powerpoint/2010/main" val="35551917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D7DB94-E0DE-4F0F-A9B7-54654CD8C8B1}" type="datetimeFigureOut">
              <a:rPr lang="zh-CN" altLang="en-US" smtClean="0"/>
              <a:t>2023/10/27</a:t>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84A077-83E9-49A7-9F59-234D78BD6949}" type="slidenum">
              <a:rPr lang="zh-CN" altLang="en-US" smtClean="0"/>
              <a:t>‹#›</a:t>
            </a:fld>
            <a:endParaRPr lang="zh-CN" altLang="en-US"/>
          </a:p>
        </p:txBody>
      </p:sp>
    </p:spTree>
    <p:extLst>
      <p:ext uri="{BB962C8B-B14F-4D97-AF65-F5344CB8AC3E}">
        <p14:creationId xmlns:p14="http://schemas.microsoft.com/office/powerpoint/2010/main" val="2430265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kernel.org/doc/Documentation/scheduler/sched-design-CFS.txt"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www.kernel.org/doc/Documentation/scheduler/sched-design-CFS.txt" TargetMode="External"/><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endParaRPr kumimoji="1" lang="en-US" altLang="zh-CN" baseline="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84A077-83E9-49A7-9F59-234D78BD694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328537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尽量不要先</a:t>
            </a:r>
            <a:r>
              <a:rPr kumimoji="1" lang="en-US" altLang="zh-CN" dirty="0" err="1"/>
              <a:t>pthread</a:t>
            </a:r>
            <a:r>
              <a:rPr kumimoji="1" lang="zh-CN" altLang="en-US" dirty="0"/>
              <a:t>再</a:t>
            </a:r>
            <a:r>
              <a:rPr kumimoji="1" lang="en-US" altLang="zh-CN" dirty="0"/>
              <a:t>fork</a:t>
            </a:r>
            <a:r>
              <a:rPr kumimoji="1" lang="zh-CN" altLang="en-US" dirty="0"/>
              <a:t>，最好先</a:t>
            </a:r>
            <a:r>
              <a:rPr kumimoji="1" lang="en-US" altLang="zh-CN"/>
              <a:t>fork</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22</a:t>
            </a:fld>
            <a:endParaRPr lang="zh-CN" altLang="en-US"/>
          </a:p>
        </p:txBody>
      </p:sp>
    </p:spTree>
    <p:extLst>
      <p:ext uri="{BB962C8B-B14F-4D97-AF65-F5344CB8AC3E}">
        <p14:creationId xmlns:p14="http://schemas.microsoft.com/office/powerpoint/2010/main" val="15084856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Htop</a:t>
            </a:r>
            <a:r>
              <a:rPr kumimoji="1" lang="zh-CN" altLang="en-US" dirty="0"/>
              <a:t>界面</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24</a:t>
            </a:fld>
            <a:endParaRPr lang="zh-CN" altLang="en-US"/>
          </a:p>
        </p:txBody>
      </p:sp>
    </p:spTree>
    <p:extLst>
      <p:ext uri="{BB962C8B-B14F-4D97-AF65-F5344CB8AC3E}">
        <p14:creationId xmlns:p14="http://schemas.microsoft.com/office/powerpoint/2010/main" val="2646510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调度器的作用就是协调任务执行，以用户体验、用户关心的指标</a:t>
            </a:r>
            <a:endParaRPr kumimoji="1" lang="en-US" altLang="zh-CN" dirty="0"/>
          </a:p>
          <a:p>
            <a:endParaRPr kumimoji="1" lang="en-US" altLang="zh-CN" dirty="0"/>
          </a:p>
          <a:p>
            <a:r>
              <a:rPr kumimoji="1" lang="zh-CN" altLang="en-US" dirty="0"/>
              <a:t>人性化是相对的</a:t>
            </a:r>
            <a:endParaRPr kumimoji="1" lang="en-US" altLang="zh-CN" dirty="0"/>
          </a:p>
          <a:p>
            <a:r>
              <a:rPr kumimoji="1" lang="zh-CN" altLang="en-US" dirty="0"/>
              <a:t>在这个场景人性化、调度指标好</a:t>
            </a:r>
            <a:endParaRPr kumimoji="1" lang="en-US" altLang="zh-CN" dirty="0"/>
          </a:p>
          <a:p>
            <a:r>
              <a:rPr kumimoji="1" lang="zh-CN" altLang="en-US" dirty="0"/>
              <a:t>但是别的场景可能就不符合用户预期，就不人性化了</a:t>
            </a:r>
            <a:endParaRPr kumimoji="1" lang="en-US" altLang="zh-CN" dirty="0"/>
          </a:p>
          <a:p>
            <a:r>
              <a:rPr kumimoji="1" lang="zh-CN" altLang="en-US" dirty="0"/>
              <a:t>但不管怎么说，调度器是必要的</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27</a:t>
            </a:fld>
            <a:endParaRPr lang="zh-CN" altLang="en-US"/>
          </a:p>
        </p:txBody>
      </p:sp>
    </p:spTree>
    <p:extLst>
      <p:ext uri="{BB962C8B-B14F-4D97-AF65-F5344CB8AC3E}">
        <p14:creationId xmlns:p14="http://schemas.microsoft.com/office/powerpoint/2010/main" val="3100402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首先提问</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29</a:t>
            </a:fld>
            <a:endParaRPr lang="zh-CN" altLang="en-US"/>
          </a:p>
        </p:txBody>
      </p:sp>
    </p:spTree>
    <p:extLst>
      <p:ext uri="{BB962C8B-B14F-4D97-AF65-F5344CB8AC3E}">
        <p14:creationId xmlns:p14="http://schemas.microsoft.com/office/powerpoint/2010/main" val="2941096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比较直观的，比如低能耗，资源利用率，就不解释了</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31</a:t>
            </a:fld>
            <a:endParaRPr lang="zh-CN" altLang="en-US"/>
          </a:p>
        </p:txBody>
      </p:sp>
    </p:spTree>
    <p:extLst>
      <p:ext uri="{BB962C8B-B14F-4D97-AF65-F5344CB8AC3E}">
        <p14:creationId xmlns:p14="http://schemas.microsoft.com/office/powerpoint/2010/main" val="395303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调度开销（制定一次决策的开销）</a:t>
            </a:r>
            <a:r>
              <a:rPr kumimoji="1" lang="en-US" altLang="zh-CN" dirty="0"/>
              <a:t>V.S.</a:t>
            </a:r>
            <a:r>
              <a:rPr kumimoji="1" lang="zh-CN" altLang="en-US" dirty="0"/>
              <a:t> 调度效果（决策是否考虑全面，效果足够好）</a:t>
            </a:r>
            <a:endParaRPr kumimoji="1" lang="en-US" altLang="zh-CN" dirty="0"/>
          </a:p>
          <a:p>
            <a:r>
              <a:rPr kumimoji="1" lang="zh-CN" altLang="en-US" dirty="0"/>
              <a:t>有些任务需要优先执行 </a:t>
            </a:r>
            <a:r>
              <a:rPr kumimoji="1" lang="en-US" altLang="zh-CN" dirty="0"/>
              <a:t>V.S.</a:t>
            </a:r>
            <a:r>
              <a:rPr kumimoji="1" lang="zh-CN" altLang="en-US" dirty="0"/>
              <a:t> 所有任务都不能饿死</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32</a:t>
            </a:fld>
            <a:endParaRPr lang="zh-CN" altLang="en-US"/>
          </a:p>
        </p:txBody>
      </p:sp>
    </p:spTree>
    <p:extLst>
      <p:ext uri="{BB962C8B-B14F-4D97-AF65-F5344CB8AC3E}">
        <p14:creationId xmlns:p14="http://schemas.microsoft.com/office/powerpoint/2010/main" val="17120147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hlinkClick r:id="rId3"/>
              </a:rPr>
              <a:t>https://www.kernel.org/doc/Documentation/scheduler/sched-design-CFS.txt</a:t>
            </a:r>
            <a:endParaRPr lang="en" altLang="zh-CN" dirty="0"/>
          </a:p>
          <a:p>
            <a:r>
              <a:rPr kumimoji="1" lang="zh-CN" altLang="en-US" dirty="0"/>
              <a:t>有个问题是在这一页贴</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33</a:t>
            </a:fld>
            <a:endParaRPr lang="zh-CN" altLang="en-US"/>
          </a:p>
        </p:txBody>
      </p:sp>
    </p:spTree>
    <p:extLst>
      <p:ext uri="{BB962C8B-B14F-4D97-AF65-F5344CB8AC3E}">
        <p14:creationId xmlns:p14="http://schemas.microsoft.com/office/powerpoint/2010/main" val="17486390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图是自己的，没有版权问题</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34</a:t>
            </a:fld>
            <a:endParaRPr lang="zh-CN" altLang="en-US"/>
          </a:p>
        </p:txBody>
      </p:sp>
    </p:spTree>
    <p:extLst>
      <p:ext uri="{BB962C8B-B14F-4D97-AF65-F5344CB8AC3E}">
        <p14:creationId xmlns:p14="http://schemas.microsoft.com/office/powerpoint/2010/main" val="33037420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这个图会在优先级队列的最后一个</a:t>
            </a:r>
            <a:r>
              <a:rPr kumimoji="1" lang="en-US" altLang="zh-CN" dirty="0"/>
              <a:t>ppt</a:t>
            </a:r>
            <a:r>
              <a:rPr kumimoji="1" lang="zh-CN" altLang="en-US" dirty="0"/>
              <a:t>出现</a:t>
            </a:r>
            <a:endParaRPr kumimoji="1" lang="en-US" altLang="zh-CN"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35</a:t>
            </a:fld>
            <a:endParaRPr lang="zh-CN" altLang="en-US"/>
          </a:p>
        </p:txBody>
      </p:sp>
    </p:spTree>
    <p:extLst>
      <p:ext uri="{BB962C8B-B14F-4D97-AF65-F5344CB8AC3E}">
        <p14:creationId xmlns:p14="http://schemas.microsoft.com/office/powerpoint/2010/main" val="11693471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38</a:t>
            </a:fld>
            <a:endParaRPr lang="zh-CN" altLang="en-US"/>
          </a:p>
        </p:txBody>
      </p:sp>
    </p:spTree>
    <p:extLst>
      <p:ext uri="{BB962C8B-B14F-4D97-AF65-F5344CB8AC3E}">
        <p14:creationId xmlns:p14="http://schemas.microsoft.com/office/powerpoint/2010/main" val="764253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2</a:t>
            </a:fld>
            <a:endParaRPr lang="zh-CN" altLang="en-US"/>
          </a:p>
        </p:txBody>
      </p:sp>
    </p:spTree>
    <p:extLst>
      <p:ext uri="{BB962C8B-B14F-4D97-AF65-F5344CB8AC3E}">
        <p14:creationId xmlns:p14="http://schemas.microsoft.com/office/powerpoint/2010/main" val="4389603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39</a:t>
            </a:fld>
            <a:endParaRPr lang="zh-CN" altLang="en-US"/>
          </a:p>
        </p:txBody>
      </p:sp>
    </p:spTree>
    <p:extLst>
      <p:ext uri="{BB962C8B-B14F-4D97-AF65-F5344CB8AC3E}">
        <p14:creationId xmlns:p14="http://schemas.microsoft.com/office/powerpoint/2010/main" val="34115084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40</a:t>
            </a:fld>
            <a:endParaRPr lang="zh-CN" altLang="en-US"/>
          </a:p>
        </p:txBody>
      </p:sp>
    </p:spTree>
    <p:extLst>
      <p:ext uri="{BB962C8B-B14F-4D97-AF65-F5344CB8AC3E}">
        <p14:creationId xmlns:p14="http://schemas.microsoft.com/office/powerpoint/2010/main" val="37976669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41</a:t>
            </a:fld>
            <a:endParaRPr lang="zh-CN" altLang="en-US"/>
          </a:p>
        </p:txBody>
      </p:sp>
    </p:spTree>
    <p:extLst>
      <p:ext uri="{BB962C8B-B14F-4D97-AF65-F5344CB8AC3E}">
        <p14:creationId xmlns:p14="http://schemas.microsoft.com/office/powerpoint/2010/main" val="2262999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提问：什么情况下</a:t>
            </a:r>
            <a:r>
              <a:rPr kumimoji="1" lang="en-US" altLang="zh-CN" dirty="0"/>
              <a:t>RR</a:t>
            </a:r>
            <a:r>
              <a:rPr kumimoji="1" lang="zh-CN" altLang="en-US" dirty="0"/>
              <a:t>的周转时间问题最为明显？</a:t>
            </a:r>
            <a:endParaRPr kumimoji="1" lang="en-US" altLang="zh-CN" dirty="0"/>
          </a:p>
          <a:p>
            <a:r>
              <a:rPr kumimoji="1" lang="zh-CN" altLang="en-US" dirty="0"/>
              <a:t>如果每个任务的执行时间差不多相同</a:t>
            </a:r>
          </a:p>
          <a:p>
            <a:endParaRPr kumimoji="1" lang="en-US" altLang="zh-CN" dirty="0"/>
          </a:p>
          <a:p>
            <a:r>
              <a:rPr kumimoji="1" lang="zh-CN" altLang="en-US" dirty="0"/>
              <a:t>时间片过长的话，</a:t>
            </a:r>
            <a:r>
              <a:rPr kumimoji="1" lang="en-US" altLang="zh-CN" dirty="0"/>
              <a:t>RR</a:t>
            </a:r>
            <a:r>
              <a:rPr kumimoji="1" lang="zh-CN" altLang="en-US" dirty="0"/>
              <a:t>会退化为</a:t>
            </a:r>
            <a:r>
              <a:rPr kumimoji="1" lang="en-US" altLang="zh-CN" dirty="0"/>
              <a:t>FCFS</a:t>
            </a:r>
          </a:p>
          <a:p>
            <a:r>
              <a:rPr kumimoji="1" lang="zh-CN" altLang="en-US" dirty="0"/>
              <a:t>时间片过短的话，在真实场景中调度开销会变大</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42</a:t>
            </a:fld>
            <a:endParaRPr lang="zh-CN" altLang="en-US"/>
          </a:p>
        </p:txBody>
      </p:sp>
    </p:spTree>
    <p:extLst>
      <p:ext uri="{BB962C8B-B14F-4D97-AF65-F5344CB8AC3E}">
        <p14:creationId xmlns:p14="http://schemas.microsoft.com/office/powerpoint/2010/main" val="13921615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45</a:t>
            </a:fld>
            <a:endParaRPr lang="zh-CN" altLang="en-US"/>
          </a:p>
        </p:txBody>
      </p:sp>
    </p:spTree>
    <p:extLst>
      <p:ext uri="{BB962C8B-B14F-4D97-AF65-F5344CB8AC3E}">
        <p14:creationId xmlns:p14="http://schemas.microsoft.com/office/powerpoint/2010/main" val="2436794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46</a:t>
            </a:fld>
            <a:endParaRPr lang="zh-CN" altLang="en-US"/>
          </a:p>
        </p:txBody>
      </p:sp>
    </p:spTree>
    <p:extLst>
      <p:ext uri="{BB962C8B-B14F-4D97-AF65-F5344CB8AC3E}">
        <p14:creationId xmlns:p14="http://schemas.microsoft.com/office/powerpoint/2010/main" val="31015533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49</a:t>
            </a:fld>
            <a:endParaRPr lang="zh-CN" altLang="en-US"/>
          </a:p>
        </p:txBody>
      </p:sp>
    </p:spTree>
    <p:extLst>
      <p:ext uri="{BB962C8B-B14F-4D97-AF65-F5344CB8AC3E}">
        <p14:creationId xmlns:p14="http://schemas.microsoft.com/office/powerpoint/2010/main" val="22698117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本质上</a:t>
            </a:r>
            <a:r>
              <a:rPr kumimoji="1" lang="en-US" altLang="zh-CN" dirty="0"/>
              <a:t>FCFS</a:t>
            </a:r>
            <a:r>
              <a:rPr kumimoji="1" lang="zh-CN" altLang="en-US" dirty="0"/>
              <a:t>的优先级是任务的到达顺序，</a:t>
            </a:r>
            <a:r>
              <a:rPr kumimoji="1" lang="en-US" altLang="zh-CN" dirty="0"/>
              <a:t>SJF</a:t>
            </a:r>
            <a:r>
              <a:rPr kumimoji="1" lang="zh-CN" altLang="en-US" dirty="0"/>
              <a:t>的优先级是任务的完成时间短</a:t>
            </a:r>
            <a:endParaRPr kumimoji="1" lang="en-US" altLang="zh-CN" dirty="0"/>
          </a:p>
          <a:p>
            <a:r>
              <a:rPr kumimoji="1" lang="en-US" altLang="zh-CN" dirty="0"/>
              <a:t>RR</a:t>
            </a:r>
            <a:r>
              <a:rPr kumimoji="1" lang="zh-CN" altLang="en-US" dirty="0"/>
              <a:t>则没有优先级概念（或者说所有任务优先级相同）</a:t>
            </a:r>
            <a:endParaRPr kumimoji="1" lang="en-US" altLang="zh-CN"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50</a:t>
            </a:fld>
            <a:endParaRPr lang="zh-CN" altLang="en-US"/>
          </a:p>
        </p:txBody>
      </p:sp>
    </p:spTree>
    <p:extLst>
      <p:ext uri="{BB962C8B-B14F-4D97-AF65-F5344CB8AC3E}">
        <p14:creationId xmlns:p14="http://schemas.microsoft.com/office/powerpoint/2010/main" val="984972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解决了之前的问题后，多级队列变得成熟</a:t>
            </a:r>
            <a:endParaRPr kumimoji="1" lang="en-US" altLang="zh-CN" dirty="0"/>
          </a:p>
          <a:p>
            <a:r>
              <a:rPr kumimoji="1" lang="zh-CN" altLang="en-US" dirty="0"/>
              <a:t>并且被</a:t>
            </a:r>
            <a:r>
              <a:rPr kumimoji="1" lang="en-US" altLang="zh-CN" dirty="0"/>
              <a:t>Linux</a:t>
            </a:r>
            <a:r>
              <a:rPr kumimoji="1" lang="zh-CN" altLang="en-US" dirty="0"/>
              <a:t>使用在实施调度器中</a:t>
            </a:r>
            <a:endParaRPr kumimoji="1" lang="en-US" altLang="zh-CN" dirty="0"/>
          </a:p>
          <a:p>
            <a:r>
              <a:rPr kumimoji="1" lang="zh-CN" altLang="en-US" dirty="0"/>
              <a:t>对应实时调度器的策略为</a:t>
            </a:r>
            <a:r>
              <a:rPr kumimoji="1" lang="en-US" altLang="zh-CN" dirty="0"/>
              <a:t>SCHED_FIFO</a:t>
            </a:r>
            <a:r>
              <a:rPr kumimoji="1" lang="zh-CN" altLang="en-US" dirty="0"/>
              <a:t>、</a:t>
            </a:r>
            <a:r>
              <a:rPr kumimoji="1" lang="en-US" altLang="zh-CN" dirty="0"/>
              <a:t>SCHED_RR</a:t>
            </a:r>
          </a:p>
          <a:p>
            <a:r>
              <a:rPr kumimoji="1" lang="en-US" altLang="zh-CN" dirty="0"/>
              <a:t>SCHED_OTHER</a:t>
            </a:r>
            <a:r>
              <a:rPr kumimoji="1" lang="zh-CN" altLang="en-US" dirty="0"/>
              <a:t>是属于</a:t>
            </a:r>
            <a:r>
              <a:rPr kumimoji="1" lang="en-US" altLang="zh-CN" dirty="0"/>
              <a:t>CFS</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51</a:t>
            </a:fld>
            <a:endParaRPr lang="zh-CN" altLang="en-US"/>
          </a:p>
        </p:txBody>
      </p:sp>
    </p:spTree>
    <p:extLst>
      <p:ext uri="{BB962C8B-B14F-4D97-AF65-F5344CB8AC3E}">
        <p14:creationId xmlns:p14="http://schemas.microsoft.com/office/powerpoint/2010/main" val="7867429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59</a:t>
            </a:fld>
            <a:endParaRPr lang="zh-CN" altLang="en-US"/>
          </a:p>
        </p:txBody>
      </p:sp>
    </p:spTree>
    <p:extLst>
      <p:ext uri="{BB962C8B-B14F-4D97-AF65-F5344CB8AC3E}">
        <p14:creationId xmlns:p14="http://schemas.microsoft.com/office/powerpoint/2010/main" val="3812752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主线程退出默认退出所有线程</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4</a:t>
            </a:fld>
            <a:endParaRPr lang="zh-CN" altLang="en-US"/>
          </a:p>
        </p:txBody>
      </p:sp>
    </p:spTree>
    <p:extLst>
      <p:ext uri="{BB962C8B-B14F-4D97-AF65-F5344CB8AC3E}">
        <p14:creationId xmlns:p14="http://schemas.microsoft.com/office/powerpoint/2010/main" val="42911285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73</a:t>
            </a:fld>
            <a:endParaRPr lang="zh-CN" altLang="en-US"/>
          </a:p>
        </p:txBody>
      </p:sp>
    </p:spTree>
    <p:extLst>
      <p:ext uri="{BB962C8B-B14F-4D97-AF65-F5344CB8AC3E}">
        <p14:creationId xmlns:p14="http://schemas.microsoft.com/office/powerpoint/2010/main" val="28497389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 sz="1200" b="0" kern="1200" dirty="0">
                <a:solidFill>
                  <a:schemeClr val="tx1"/>
                </a:solidFill>
                <a:effectLst/>
                <a:latin typeface="+mn-lt"/>
                <a:ea typeface="+mn-ea"/>
                <a:cs typeface="+mn-cs"/>
              </a:rPr>
              <a:t>原理</a:t>
            </a:r>
            <a:r>
              <a:rPr lang="zh-CN" altLang="en-US" sz="1200" b="0" kern="1200" dirty="0">
                <a:solidFill>
                  <a:schemeClr val="tx1"/>
                </a:solidFill>
                <a:effectLst/>
                <a:latin typeface="+mn-lt"/>
                <a:ea typeface="+mn-ea"/>
                <a:cs typeface="+mn-cs"/>
              </a:rPr>
              <a:t>就是调度</a:t>
            </a:r>
            <a:r>
              <a:rPr lang="en-US" altLang="zh-CN" sz="1200" b="0" kern="1200" dirty="0">
                <a:solidFill>
                  <a:schemeClr val="tx1"/>
                </a:solidFill>
                <a:effectLst/>
                <a:latin typeface="+mn-lt"/>
                <a:ea typeface="+mn-ea"/>
                <a:cs typeface="+mn-cs"/>
              </a:rPr>
              <a:t>T</a:t>
            </a:r>
            <a:r>
              <a:rPr lang="zh-CN" altLang="en-US" sz="1200" b="0" kern="1200" dirty="0">
                <a:solidFill>
                  <a:schemeClr val="tx1"/>
                </a:solidFill>
                <a:effectLst/>
                <a:latin typeface="+mn-lt"/>
                <a:ea typeface="+mn-ea"/>
                <a:cs typeface="+mn-cs"/>
              </a:rPr>
              <a:t>次时，每个任务被调度次数的期望</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该任务的份额</a:t>
            </a:r>
            <a:endParaRPr lang="en" altLang="zh-CN" sz="1200" b="0" kern="1200" dirty="0">
              <a:solidFill>
                <a:schemeClr val="tx1"/>
              </a:solidFill>
              <a:effectLst/>
              <a:latin typeface="+mn-lt"/>
              <a:ea typeface="+mn-ea"/>
              <a:cs typeface="+mn-cs"/>
            </a:endParaRPr>
          </a:p>
          <a:p>
            <a:r>
              <a:rPr lang="en" altLang="zh-CN" sz="1200" b="0" kern="1200" dirty="0">
                <a:solidFill>
                  <a:schemeClr val="tx1"/>
                </a:solidFill>
                <a:effectLst/>
                <a:latin typeface="+mn-lt"/>
                <a:ea typeface="+mn-ea"/>
                <a:cs typeface="+mn-cs"/>
              </a:rPr>
              <a:t>R = random(0, T)</a:t>
            </a:r>
          </a:p>
          <a:p>
            <a:r>
              <a:rPr lang="en" altLang="zh-CN" sz="1200" b="0" kern="1200" dirty="0">
                <a:solidFill>
                  <a:schemeClr val="tx1"/>
                </a:solidFill>
                <a:effectLst/>
                <a:latin typeface="+mn-lt"/>
                <a:ea typeface="+mn-ea"/>
                <a:cs typeface="+mn-cs"/>
              </a:rPr>
              <a:t>sum = 0</a:t>
            </a:r>
          </a:p>
          <a:p>
            <a:r>
              <a:rPr lang="en" altLang="zh-CN" sz="1200" b="0" kern="1200" dirty="0">
                <a:solidFill>
                  <a:schemeClr val="tx1"/>
                </a:solidFill>
                <a:effectLst/>
                <a:latin typeface="+mn-lt"/>
                <a:ea typeface="+mn-ea"/>
                <a:cs typeface="+mn-cs"/>
              </a:rPr>
              <a:t>foreach(task in </a:t>
            </a:r>
            <a:r>
              <a:rPr lang="en" altLang="zh-CN" sz="1200" b="0" kern="1200" dirty="0" err="1">
                <a:solidFill>
                  <a:schemeClr val="tx1"/>
                </a:solidFill>
                <a:effectLst/>
                <a:latin typeface="+mn-lt"/>
                <a:ea typeface="+mn-ea"/>
                <a:cs typeface="+mn-cs"/>
              </a:rPr>
              <a:t>task_list</a:t>
            </a:r>
            <a:r>
              <a:rPr lang="en" altLang="zh-CN" sz="1200" b="0" kern="1200" dirty="0">
                <a:solidFill>
                  <a:schemeClr val="tx1"/>
                </a:solidFill>
                <a:effectLst/>
                <a:latin typeface="+mn-lt"/>
                <a:ea typeface="+mn-ea"/>
                <a:cs typeface="+mn-cs"/>
              </a:rPr>
              <a:t>) {</a:t>
            </a:r>
          </a:p>
          <a:p>
            <a:r>
              <a:rPr lang="en" altLang="zh-CN" sz="1200" b="0" kern="1200" dirty="0">
                <a:solidFill>
                  <a:schemeClr val="tx1"/>
                </a:solidFill>
                <a:effectLst/>
                <a:latin typeface="+mn-lt"/>
                <a:ea typeface="+mn-ea"/>
                <a:cs typeface="+mn-cs"/>
              </a:rPr>
              <a:t>sum += </a:t>
            </a:r>
            <a:r>
              <a:rPr lang="en" altLang="zh-CN" sz="1200" b="0" kern="1200" dirty="0" err="1">
                <a:solidFill>
                  <a:schemeClr val="tx1"/>
                </a:solidFill>
                <a:effectLst/>
                <a:latin typeface="+mn-lt"/>
                <a:ea typeface="+mn-ea"/>
                <a:cs typeface="+mn-cs"/>
              </a:rPr>
              <a:t>task.ticket</a:t>
            </a:r>
            <a:endParaRPr lang="en" altLang="zh-CN" sz="1200" b="0" kern="1200" dirty="0">
              <a:solidFill>
                <a:schemeClr val="tx1"/>
              </a:solidFill>
              <a:effectLst/>
              <a:latin typeface="+mn-lt"/>
              <a:ea typeface="+mn-ea"/>
              <a:cs typeface="+mn-cs"/>
            </a:endParaRPr>
          </a:p>
          <a:p>
            <a:r>
              <a:rPr lang="en" altLang="zh-CN" sz="1200" b="0" kern="1200" dirty="0">
                <a:solidFill>
                  <a:schemeClr val="tx1"/>
                </a:solidFill>
                <a:effectLst/>
                <a:latin typeface="+mn-lt"/>
                <a:ea typeface="+mn-ea"/>
                <a:cs typeface="+mn-cs"/>
              </a:rPr>
              <a:t>if (R &lt; sum) {</a:t>
            </a:r>
          </a:p>
          <a:p>
            <a:r>
              <a:rPr lang="en" altLang="zh-CN" sz="1200" b="0" kern="1200" dirty="0">
                <a:solidFill>
                  <a:schemeClr val="tx1"/>
                </a:solidFill>
                <a:effectLst/>
                <a:latin typeface="+mn-lt"/>
                <a:ea typeface="+mn-ea"/>
                <a:cs typeface="+mn-cs"/>
              </a:rPr>
              <a:t>break</a:t>
            </a:r>
          </a:p>
          <a:p>
            <a:r>
              <a:rPr lang="en" altLang="zh-CN" sz="1200" b="0" kern="1200" dirty="0">
                <a:solidFill>
                  <a:schemeClr val="tx1"/>
                </a:solidFill>
                <a:effectLst/>
                <a:latin typeface="+mn-lt"/>
                <a:ea typeface="+mn-ea"/>
                <a:cs typeface="+mn-cs"/>
              </a:rPr>
              <a:t>}</a:t>
            </a:r>
          </a:p>
          <a:p>
            <a:r>
              <a:rPr lang="en" altLang="zh-CN" sz="1200" b="0" kern="1200" dirty="0">
                <a:solidFill>
                  <a:schemeClr val="tx1"/>
                </a:solidFill>
                <a:effectLst/>
                <a:latin typeface="+mn-lt"/>
                <a:ea typeface="+mn-ea"/>
                <a:cs typeface="+mn-cs"/>
              </a:rPr>
              <a:t>}</a:t>
            </a:r>
          </a:p>
          <a:p>
            <a:r>
              <a:rPr lang="en" altLang="zh-CN" sz="1200" b="0" kern="1200" dirty="0">
                <a:solidFill>
                  <a:schemeClr val="tx1"/>
                </a:solidFill>
                <a:effectLst/>
                <a:latin typeface="+mn-lt"/>
                <a:ea typeface="+mn-ea"/>
                <a:cs typeface="+mn-cs"/>
              </a:rPr>
              <a:t>schedule()</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77</a:t>
            </a:fld>
            <a:endParaRPr lang="zh-CN" altLang="en-US"/>
          </a:p>
        </p:txBody>
      </p:sp>
    </p:spTree>
    <p:extLst>
      <p:ext uri="{BB962C8B-B14F-4D97-AF65-F5344CB8AC3E}">
        <p14:creationId xmlns:p14="http://schemas.microsoft.com/office/powerpoint/2010/main" val="5418068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79</a:t>
            </a:fld>
            <a:endParaRPr lang="zh-CN" altLang="en-US"/>
          </a:p>
        </p:txBody>
      </p:sp>
    </p:spTree>
    <p:extLst>
      <p:ext uri="{BB962C8B-B14F-4D97-AF65-F5344CB8AC3E}">
        <p14:creationId xmlns:p14="http://schemas.microsoft.com/office/powerpoint/2010/main" val="30995883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80</a:t>
            </a:fld>
            <a:endParaRPr lang="zh-CN" altLang="en-US"/>
          </a:p>
        </p:txBody>
      </p:sp>
    </p:spTree>
    <p:extLst>
      <p:ext uri="{BB962C8B-B14F-4D97-AF65-F5344CB8AC3E}">
        <p14:creationId xmlns:p14="http://schemas.microsoft.com/office/powerpoint/2010/main" val="25474485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kern="1200" dirty="0">
                <a:solidFill>
                  <a:schemeClr val="tx1"/>
                </a:solidFill>
                <a:effectLst/>
                <a:latin typeface="+mn-lt"/>
                <a:ea typeface="+mn-ea"/>
                <a:cs typeface="+mn-cs"/>
              </a:rPr>
              <a:t>/* select client with minimum pass value */</a:t>
            </a:r>
          </a:p>
          <a:p>
            <a:r>
              <a:rPr lang="en" altLang="zh-CN" sz="1200" b="0" kern="1200" dirty="0">
                <a:solidFill>
                  <a:schemeClr val="tx1"/>
                </a:solidFill>
                <a:effectLst/>
                <a:latin typeface="+mn-lt"/>
                <a:ea typeface="+mn-ea"/>
                <a:cs typeface="+mn-cs"/>
              </a:rPr>
              <a:t>task = </a:t>
            </a:r>
            <a:r>
              <a:rPr lang="en" altLang="zh-CN" sz="1200" b="0" kern="1200" dirty="0" err="1">
                <a:solidFill>
                  <a:schemeClr val="tx1"/>
                </a:solidFill>
                <a:effectLst/>
                <a:latin typeface="+mn-lt"/>
                <a:ea typeface="+mn-ea"/>
                <a:cs typeface="+mn-cs"/>
              </a:rPr>
              <a:t>remove_queue_min</a:t>
            </a:r>
            <a:r>
              <a:rPr lang="en" altLang="zh-CN" sz="1200" b="0" kern="1200" dirty="0">
                <a:solidFill>
                  <a:schemeClr val="tx1"/>
                </a:solidFill>
                <a:effectLst/>
                <a:latin typeface="+mn-lt"/>
                <a:ea typeface="+mn-ea"/>
                <a:cs typeface="+mn-cs"/>
              </a:rPr>
              <a:t>(q);</a:t>
            </a:r>
          </a:p>
          <a:p>
            <a:r>
              <a:rPr lang="en" altLang="zh-CN" sz="1200" b="0" kern="1200" dirty="0">
                <a:solidFill>
                  <a:schemeClr val="tx1"/>
                </a:solidFill>
                <a:effectLst/>
                <a:latin typeface="+mn-lt"/>
                <a:ea typeface="+mn-ea"/>
                <a:cs typeface="+mn-cs"/>
              </a:rPr>
              <a:t>/* use resource for quantum */</a:t>
            </a:r>
          </a:p>
          <a:p>
            <a:r>
              <a:rPr lang="en" altLang="zh-CN" sz="1200" b="0" kern="1200" dirty="0">
                <a:solidFill>
                  <a:schemeClr val="tx1"/>
                </a:solidFill>
                <a:effectLst/>
                <a:latin typeface="+mn-lt"/>
                <a:ea typeface="+mn-ea"/>
                <a:cs typeface="+mn-cs"/>
              </a:rPr>
              <a:t>schedule(task);</a:t>
            </a:r>
          </a:p>
          <a:p>
            <a:r>
              <a:rPr lang="en" altLang="zh-CN" sz="1200" b="0" kern="1200" dirty="0">
                <a:solidFill>
                  <a:schemeClr val="tx1"/>
                </a:solidFill>
                <a:effectLst/>
                <a:latin typeface="+mn-lt"/>
                <a:ea typeface="+mn-ea"/>
                <a:cs typeface="+mn-cs"/>
              </a:rPr>
              <a:t>/* compute next pass using stride */</a:t>
            </a:r>
          </a:p>
          <a:p>
            <a:r>
              <a:rPr lang="en" altLang="zh-CN" sz="1200" b="0" kern="1200" dirty="0">
                <a:solidFill>
                  <a:schemeClr val="tx1"/>
                </a:solidFill>
                <a:effectLst/>
                <a:latin typeface="+mn-lt"/>
                <a:ea typeface="+mn-ea"/>
                <a:cs typeface="+mn-cs"/>
              </a:rPr>
              <a:t>task-&gt;pass += task-&gt;stride;</a:t>
            </a:r>
          </a:p>
          <a:p>
            <a:r>
              <a:rPr lang="en" altLang="zh-CN" sz="1200" b="0" kern="1200" dirty="0" err="1">
                <a:solidFill>
                  <a:schemeClr val="tx1"/>
                </a:solidFill>
                <a:effectLst/>
                <a:latin typeface="+mn-lt"/>
                <a:ea typeface="+mn-ea"/>
                <a:cs typeface="+mn-cs"/>
              </a:rPr>
              <a:t>insert_queue</a:t>
            </a:r>
            <a:r>
              <a:rPr lang="en" altLang="zh-CN" sz="1200" b="0" kern="1200" dirty="0">
                <a:solidFill>
                  <a:schemeClr val="tx1"/>
                </a:solidFill>
                <a:effectLst/>
                <a:latin typeface="+mn-lt"/>
                <a:ea typeface="+mn-ea"/>
                <a:cs typeface="+mn-cs"/>
              </a:rPr>
              <a:t>(q, current);</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82</a:t>
            </a:fld>
            <a:endParaRPr lang="zh-CN" altLang="en-US"/>
          </a:p>
        </p:txBody>
      </p:sp>
    </p:spTree>
    <p:extLst>
      <p:ext uri="{BB962C8B-B14F-4D97-AF65-F5344CB8AC3E}">
        <p14:creationId xmlns:p14="http://schemas.microsoft.com/office/powerpoint/2010/main" val="9368398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虽然步幅调度和</a:t>
            </a:r>
            <a:r>
              <a:rPr kumimoji="1" lang="en-US" altLang="zh-CN" dirty="0"/>
              <a:t>CFS</a:t>
            </a:r>
            <a:r>
              <a:rPr kumimoji="1" lang="zh-CN" altLang="en-US" dirty="0"/>
              <a:t>分别通过控制调度次数和单次执行时间之比达到公平共享，但是它们虚拟时间的更新方式是相同的，都是</a:t>
            </a:r>
            <a:r>
              <a:rPr kumimoji="1" lang="en-US" altLang="zh-CN" dirty="0"/>
              <a:t>T/ticket</a:t>
            </a:r>
            <a:r>
              <a:rPr kumimoji="1" lang="zh-CN" altLang="en-US" dirty="0"/>
              <a:t>，也体现了它们的虚拟时间</a:t>
            </a:r>
            <a:r>
              <a:rPr kumimoji="1" lang="en-US" altLang="zh-CN" dirty="0"/>
              <a:t>pass</a:t>
            </a:r>
            <a:r>
              <a:rPr kumimoji="1" lang="zh-CN" altLang="en-US" dirty="0"/>
              <a:t>和</a:t>
            </a:r>
            <a:r>
              <a:rPr kumimoji="1" lang="en-US" altLang="zh-CN" dirty="0" err="1"/>
              <a:t>vruntime</a:t>
            </a:r>
            <a:r>
              <a:rPr kumimoji="1" lang="zh-CN" altLang="en-US" dirty="0"/>
              <a:t>本质上是等价的</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86</a:t>
            </a:fld>
            <a:endParaRPr lang="zh-CN" altLang="en-US"/>
          </a:p>
        </p:txBody>
      </p:sp>
    </p:spTree>
    <p:extLst>
      <p:ext uri="{BB962C8B-B14F-4D97-AF65-F5344CB8AC3E}">
        <p14:creationId xmlns:p14="http://schemas.microsoft.com/office/powerpoint/2010/main" val="18417734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假设</a:t>
            </a:r>
            <a:r>
              <a:rPr kumimoji="1" lang="en-US" altLang="zh-CN" dirty="0"/>
              <a:t>L</a:t>
            </a:r>
            <a:r>
              <a:rPr kumimoji="1" lang="zh-CN" altLang="en-US" dirty="0"/>
              <a:t>代表</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92</a:t>
            </a:fld>
            <a:endParaRPr lang="zh-CN" altLang="en-US"/>
          </a:p>
        </p:txBody>
      </p:sp>
    </p:spTree>
    <p:extLst>
      <p:ext uri="{BB962C8B-B14F-4D97-AF65-F5344CB8AC3E}">
        <p14:creationId xmlns:p14="http://schemas.microsoft.com/office/powerpoint/2010/main" val="40278198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假设</a:t>
            </a:r>
            <a:r>
              <a:rPr kumimoji="1" lang="en-US" altLang="zh-CN" dirty="0"/>
              <a:t>L</a:t>
            </a:r>
            <a:r>
              <a:rPr kumimoji="1" lang="zh-CN" altLang="en-US" dirty="0"/>
              <a:t>代表</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93</a:t>
            </a:fld>
            <a:endParaRPr lang="zh-CN" altLang="en-US"/>
          </a:p>
        </p:txBody>
      </p:sp>
    </p:spTree>
    <p:extLst>
      <p:ext uri="{BB962C8B-B14F-4D97-AF65-F5344CB8AC3E}">
        <p14:creationId xmlns:p14="http://schemas.microsoft.com/office/powerpoint/2010/main" val="25920278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kumimoji="1" lang="zh-CN" altLang="en-US" sz="1200" dirty="0"/>
              <a:t>每个</a:t>
            </a:r>
            <a:r>
              <a:rPr kumimoji="1" lang="en-US" altLang="zh-CN" sz="1200" dirty="0"/>
              <a:t>CPU</a:t>
            </a:r>
            <a:r>
              <a:rPr kumimoji="1" lang="zh-CN" altLang="en-US" sz="1200" dirty="0"/>
              <a:t>核心本地运行队列的长度</a:t>
            </a:r>
            <a:endParaRPr kumimoji="1" lang="en-US" altLang="zh-CN" sz="1200" dirty="0"/>
          </a:p>
          <a:p>
            <a:pPr lvl="1"/>
            <a:r>
              <a:rPr kumimoji="1" lang="en-US" altLang="zh-CN" sz="1200" dirty="0"/>
              <a:t>	</a:t>
            </a:r>
            <a:r>
              <a:rPr kumimoji="1" lang="zh-CN" altLang="en-US" sz="1200" dirty="0"/>
              <a:t>优势：实现简单</a:t>
            </a:r>
            <a:endParaRPr kumimoji="1" lang="en-US" altLang="zh-CN" sz="1200" dirty="0"/>
          </a:p>
          <a:p>
            <a:pPr lvl="1"/>
            <a:r>
              <a:rPr kumimoji="1" lang="en-US" altLang="zh-CN" sz="1200" dirty="0"/>
              <a:t>	</a:t>
            </a:r>
            <a:r>
              <a:rPr kumimoji="1" lang="zh-CN" altLang="en-US" sz="1200" dirty="0"/>
              <a:t>劣势：不能准确反应当前</a:t>
            </a:r>
            <a:r>
              <a:rPr kumimoji="1" lang="en-US" altLang="zh-CN" sz="1200" dirty="0"/>
              <a:t>CPU</a:t>
            </a:r>
            <a:r>
              <a:rPr kumimoji="1" lang="zh-CN" altLang="en-US" sz="1200" dirty="0"/>
              <a:t>的负载情况</a:t>
            </a:r>
            <a:endParaRPr kumimoji="1" lang="en-US" altLang="zh-CN" sz="1200" dirty="0"/>
          </a:p>
          <a:p>
            <a:pPr lvl="1"/>
            <a:r>
              <a:rPr kumimoji="1" lang="zh-CN" altLang="en-US" sz="1200" dirty="0"/>
              <a:t>每个任务单位时间内使用的</a:t>
            </a:r>
            <a:r>
              <a:rPr kumimoji="1" lang="en-US" altLang="zh-CN" sz="1200" dirty="0"/>
              <a:t>CPU</a:t>
            </a:r>
            <a:r>
              <a:rPr kumimoji="1" lang="zh-CN" altLang="en-US" sz="1200" dirty="0"/>
              <a:t>资源</a:t>
            </a:r>
            <a:endParaRPr kumimoji="1" lang="en-US" altLang="zh-CN" sz="1200" dirty="0"/>
          </a:p>
          <a:p>
            <a:pPr lvl="1"/>
            <a:r>
              <a:rPr kumimoji="1" lang="en-US" altLang="zh-CN" sz="1200" dirty="0"/>
              <a:t>	</a:t>
            </a:r>
            <a:r>
              <a:rPr kumimoji="1" lang="zh-CN" altLang="en-US" sz="1200" dirty="0"/>
              <a:t>优势：直观反映当前</a:t>
            </a:r>
            <a:r>
              <a:rPr kumimoji="1" lang="en-US" altLang="zh-CN" sz="1200" dirty="0"/>
              <a:t>CPU</a:t>
            </a:r>
            <a:r>
              <a:rPr kumimoji="1" lang="zh-CN" altLang="en-US" sz="1200" dirty="0"/>
              <a:t>的负载情况</a:t>
            </a:r>
            <a:endParaRPr kumimoji="1" lang="en-US" altLang="zh-CN" sz="1200" dirty="0"/>
          </a:p>
          <a:p>
            <a:pPr lvl="1"/>
            <a:r>
              <a:rPr kumimoji="1" lang="en-US" altLang="zh-CN" sz="1200" dirty="0"/>
              <a:t>	</a:t>
            </a:r>
            <a:r>
              <a:rPr kumimoji="1" lang="zh-CN" altLang="en-US" sz="1200" dirty="0"/>
              <a:t>劣势：引入额外负载追踪开销</a:t>
            </a:r>
            <a:endParaRPr kumimoji="1" lang="en-US" altLang="zh-CN" sz="1200" dirty="0"/>
          </a:p>
          <a:p>
            <a:pPr lvl="1"/>
            <a:endParaRPr kumimoji="1" lang="en-US" altLang="zh-CN" sz="1200" dirty="0"/>
          </a:p>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94</a:t>
            </a:fld>
            <a:endParaRPr lang="zh-CN" altLang="en-US"/>
          </a:p>
        </p:txBody>
      </p:sp>
    </p:spTree>
    <p:extLst>
      <p:ext uri="{BB962C8B-B14F-4D97-AF65-F5344CB8AC3E}">
        <p14:creationId xmlns:p14="http://schemas.microsoft.com/office/powerpoint/2010/main" val="39186489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负载追踪是通过对之前任务的</a:t>
            </a:r>
            <a:endParaRPr kumimoji="1" lang="en-US" altLang="zh-CN" dirty="0"/>
          </a:p>
          <a:p>
            <a:r>
              <a:rPr kumimoji="1" lang="zh-CN" altLang="en-US" dirty="0"/>
              <a:t>虽然任务可能等待</a:t>
            </a:r>
            <a:r>
              <a:rPr kumimoji="1" lang="en-US" altLang="zh-CN" dirty="0"/>
              <a:t>I/O</a:t>
            </a:r>
            <a:r>
              <a:rPr kumimoji="1" lang="zh-CN" altLang="en-US" dirty="0"/>
              <a:t>被阻塞，但是它可能在</a:t>
            </a:r>
            <a:r>
              <a:rPr kumimoji="1" lang="en-US" altLang="zh-CN" dirty="0"/>
              <a:t>I/O</a:t>
            </a:r>
            <a:r>
              <a:rPr kumimoji="1" lang="zh-CN" altLang="en-US" dirty="0"/>
              <a:t>完成后又开始频繁使用</a:t>
            </a:r>
            <a:r>
              <a:rPr kumimoji="1" lang="en-US" altLang="zh-CN" dirty="0"/>
              <a:t>CPU</a:t>
            </a:r>
          </a:p>
          <a:p>
            <a:r>
              <a:rPr kumimoji="1" lang="zh-CN" altLang="en-US" dirty="0"/>
              <a:t>不能因为任务进入阻塞</a:t>
            </a:r>
            <a:endParaRPr kumimoji="1" lang="en-US" altLang="zh-CN" dirty="0"/>
          </a:p>
          <a:p>
            <a:r>
              <a:rPr kumimoji="1" lang="zh-CN" altLang="en-US" dirty="0"/>
              <a:t>就将之前记录的它的负载清零</a:t>
            </a:r>
            <a:endParaRPr kumimoji="1" lang="en-US" altLang="zh-CN"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97</a:t>
            </a:fld>
            <a:endParaRPr lang="zh-CN" altLang="en-US"/>
          </a:p>
        </p:txBody>
      </p:sp>
    </p:spTree>
    <p:extLst>
      <p:ext uri="{BB962C8B-B14F-4D97-AF65-F5344CB8AC3E}">
        <p14:creationId xmlns:p14="http://schemas.microsoft.com/office/powerpoint/2010/main" val="3044781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对</a:t>
            </a:r>
            <a:r>
              <a:rPr kumimoji="1" lang="en-US" altLang="zh-CN" dirty="0"/>
              <a:t>1</a:t>
            </a:r>
            <a:r>
              <a:rPr kumimoji="1" lang="zh-CN" altLang="en-US" dirty="0"/>
              <a:t>是最常用的</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7</a:t>
            </a:fld>
            <a:endParaRPr lang="zh-CN" altLang="en-US"/>
          </a:p>
        </p:txBody>
      </p:sp>
    </p:spTree>
    <p:extLst>
      <p:ext uri="{BB962C8B-B14F-4D97-AF65-F5344CB8AC3E}">
        <p14:creationId xmlns:p14="http://schemas.microsoft.com/office/powerpoint/2010/main" val="3820627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PELT</a:t>
            </a:r>
            <a:r>
              <a:rPr kumimoji="1" lang="zh-CN" altLang="en-US" dirty="0"/>
              <a:t>会同时记录</a:t>
            </a:r>
            <a:r>
              <a:rPr kumimoji="1" lang="en-US" altLang="zh-CN" dirty="0"/>
              <a:t>run</a:t>
            </a:r>
            <a:r>
              <a:rPr kumimoji="1" lang="zh-CN" altLang="en-US" dirty="0"/>
              <a:t> </a:t>
            </a:r>
            <a:r>
              <a:rPr kumimoji="1" lang="en-US" altLang="zh-CN" dirty="0"/>
              <a:t>queue</a:t>
            </a:r>
            <a:r>
              <a:rPr kumimoji="1" lang="zh-CN" altLang="en-US" dirty="0"/>
              <a:t>的负载和</a:t>
            </a:r>
            <a:r>
              <a:rPr kumimoji="1" lang="en-US" altLang="zh-CN" dirty="0"/>
              <a:t>block</a:t>
            </a:r>
            <a:r>
              <a:rPr kumimoji="1" lang="zh-CN" altLang="en-US" dirty="0"/>
              <a:t> </a:t>
            </a:r>
            <a:r>
              <a:rPr kumimoji="1" lang="en-US" altLang="zh-CN" dirty="0"/>
              <a:t>queue</a:t>
            </a:r>
            <a:r>
              <a:rPr kumimoji="1" lang="zh-CN" altLang="en-US" dirty="0"/>
              <a:t>的负载</a:t>
            </a:r>
            <a:endParaRPr kumimoji="1" lang="en-US" altLang="zh-CN" dirty="0"/>
          </a:p>
          <a:p>
            <a:endParaRPr kumimoji="1" lang="en-US" altLang="zh-CN" dirty="0"/>
          </a:p>
          <a:p>
            <a:r>
              <a:rPr kumimoji="1" lang="zh-CN" altLang="en-US" dirty="0"/>
              <a:t>当任务从</a:t>
            </a:r>
            <a:r>
              <a:rPr kumimoji="1" lang="en-US" altLang="zh-CN" dirty="0"/>
              <a:t>block</a:t>
            </a:r>
            <a:r>
              <a:rPr kumimoji="1" lang="zh-CN" altLang="en-US" dirty="0"/>
              <a:t> </a:t>
            </a:r>
            <a:r>
              <a:rPr kumimoji="1" lang="en-US" altLang="zh-CN" dirty="0"/>
              <a:t>queue</a:t>
            </a:r>
            <a:r>
              <a:rPr kumimoji="1" lang="zh-CN" altLang="en-US" dirty="0"/>
              <a:t>重新回到</a:t>
            </a:r>
            <a:r>
              <a:rPr kumimoji="1" lang="en-US" altLang="zh-CN" dirty="0"/>
              <a:t>run</a:t>
            </a:r>
            <a:r>
              <a:rPr kumimoji="1" lang="zh-CN" altLang="en-US" dirty="0"/>
              <a:t> </a:t>
            </a:r>
            <a:r>
              <a:rPr kumimoji="1" lang="en-US" altLang="zh-CN" dirty="0"/>
              <a:t>queue</a:t>
            </a:r>
            <a:r>
              <a:rPr kumimoji="1" lang="zh-CN" altLang="en-US" dirty="0"/>
              <a:t>时，可能已经经过了多个</a:t>
            </a:r>
            <a:r>
              <a:rPr kumimoji="1" lang="en-US" altLang="zh-CN" dirty="0"/>
              <a:t>1024us</a:t>
            </a:r>
            <a:r>
              <a:rPr kumimoji="1" lang="zh-CN" altLang="en-US" dirty="0"/>
              <a:t>周期。</a:t>
            </a:r>
            <a:endParaRPr kumimoji="1" lang="en-US" altLang="zh-CN" dirty="0"/>
          </a:p>
          <a:p>
            <a:r>
              <a:rPr kumimoji="1" lang="zh-CN" altLang="en-US" dirty="0"/>
              <a:t>为了避免每个周期都遍历一次</a:t>
            </a:r>
            <a:r>
              <a:rPr kumimoji="1" lang="en-US" altLang="zh-CN" dirty="0"/>
              <a:t>block</a:t>
            </a:r>
            <a:r>
              <a:rPr kumimoji="1" lang="zh-CN" altLang="en-US" dirty="0"/>
              <a:t> </a:t>
            </a:r>
            <a:r>
              <a:rPr kumimoji="1" lang="en-US" altLang="zh-CN" dirty="0"/>
              <a:t>queue</a:t>
            </a:r>
            <a:r>
              <a:rPr kumimoji="1" lang="zh-CN" altLang="en-US" dirty="0"/>
              <a:t>的任务并衰减它们的</a:t>
            </a:r>
            <a:r>
              <a:rPr kumimoji="1" lang="en-US" altLang="zh-CN" dirty="0"/>
              <a:t>load</a:t>
            </a:r>
            <a:r>
              <a:rPr kumimoji="1" lang="zh-CN" altLang="en-US" dirty="0"/>
              <a:t>，</a:t>
            </a:r>
            <a:r>
              <a:rPr kumimoji="1" lang="en-US" altLang="zh-CN" dirty="0"/>
              <a:t>Block</a:t>
            </a:r>
            <a:r>
              <a:rPr kumimoji="1" lang="zh-CN" altLang="en-US" dirty="0"/>
              <a:t> </a:t>
            </a:r>
            <a:r>
              <a:rPr kumimoji="1" lang="en-US" altLang="zh-CN" dirty="0"/>
              <a:t>queue</a:t>
            </a:r>
            <a:r>
              <a:rPr kumimoji="1" lang="zh-CN" altLang="en-US" dirty="0"/>
              <a:t>记录</a:t>
            </a:r>
            <a:r>
              <a:rPr kumimoji="1" lang="en-US" altLang="zh-CN" dirty="0" err="1"/>
              <a:t>lastPeriod</a:t>
            </a:r>
            <a:r>
              <a:rPr kumimoji="1" lang="zh-CN" altLang="en-US" dirty="0"/>
              <a:t>，能够在任务返回</a:t>
            </a:r>
            <a:r>
              <a:rPr kumimoji="1" lang="en-US" altLang="zh-CN" dirty="0"/>
              <a:t>run</a:t>
            </a:r>
            <a:r>
              <a:rPr kumimoji="1" lang="zh-CN" altLang="en-US" dirty="0"/>
              <a:t> </a:t>
            </a:r>
            <a:r>
              <a:rPr kumimoji="1" lang="en-US" altLang="zh-CN" dirty="0"/>
              <a:t>queue</a:t>
            </a:r>
            <a:r>
              <a:rPr kumimoji="1" lang="zh-CN" altLang="en-US" dirty="0"/>
              <a:t>时一次性衰减任务的</a:t>
            </a:r>
            <a:r>
              <a:rPr kumimoji="1" lang="en-US" altLang="zh-CN" dirty="0"/>
              <a:t>load</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98</a:t>
            </a:fld>
            <a:endParaRPr lang="zh-CN" altLang="en-US"/>
          </a:p>
        </p:txBody>
      </p:sp>
    </p:spTree>
    <p:extLst>
      <p:ext uri="{BB962C8B-B14F-4D97-AF65-F5344CB8AC3E}">
        <p14:creationId xmlns:p14="http://schemas.microsoft.com/office/powerpoint/2010/main" val="22820141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3</a:t>
            </a:r>
            <a:r>
              <a:rPr kumimoji="1" lang="zh-CN" altLang="en-US" dirty="0"/>
              <a:t>月份</a:t>
            </a:r>
            <a:r>
              <a:rPr kumimoji="1" lang="en-US" altLang="zh-CN" dirty="0"/>
              <a:t>Linux</a:t>
            </a:r>
            <a:r>
              <a:rPr kumimoji="1" lang="zh-CN" altLang="en-US" dirty="0"/>
              <a:t>的调度器中有一个</a:t>
            </a:r>
            <a:r>
              <a:rPr kumimoji="1" lang="en-US" altLang="zh-CN" dirty="0"/>
              <a:t>patch</a:t>
            </a:r>
            <a:r>
              <a:rPr kumimoji="1" lang="zh-CN" altLang="en-US" dirty="0"/>
              <a:t>，我理解是</a:t>
            </a:r>
            <a:r>
              <a:rPr kumimoji="1" lang="en-US" altLang="zh-CN" dirty="0" err="1"/>
              <a:t>linux</a:t>
            </a:r>
            <a:r>
              <a:rPr kumimoji="1" lang="zh-CN" altLang="en-US" dirty="0"/>
              <a:t>原本会从最高负载的</a:t>
            </a:r>
            <a:r>
              <a:rPr kumimoji="1" lang="en-US" altLang="zh-CN" dirty="0" err="1"/>
              <a:t>runqueue</a:t>
            </a:r>
            <a:r>
              <a:rPr kumimoji="1" lang="zh-CN" altLang="en-US" dirty="0"/>
              <a:t>中拉取任务给负载低的</a:t>
            </a:r>
            <a:r>
              <a:rPr kumimoji="1" lang="en-US" altLang="zh-CN" dirty="0" err="1"/>
              <a:t>runqueue</a:t>
            </a:r>
            <a:r>
              <a:rPr kumimoji="1" lang="zh-CN" altLang="en-US" dirty="0"/>
              <a:t>。</a:t>
            </a:r>
            <a:endParaRPr kumimoji="1" lang="en-US" altLang="zh-CN" dirty="0"/>
          </a:p>
          <a:p>
            <a:r>
              <a:rPr kumimoji="1" lang="zh-CN" altLang="en-US" dirty="0"/>
              <a:t>但是如果最高负载的</a:t>
            </a:r>
            <a:r>
              <a:rPr kumimoji="1" lang="en-US" altLang="zh-CN" dirty="0" err="1"/>
              <a:t>runqueue</a:t>
            </a:r>
            <a:r>
              <a:rPr kumimoji="1" lang="zh-CN" altLang="en-US" dirty="0"/>
              <a:t>只有一个任务时，是无法把这唯一的任务迁移到低负载队列的。</a:t>
            </a:r>
            <a:endParaRPr kumimoji="1" lang="en-US" altLang="zh-CN" dirty="0"/>
          </a:p>
          <a:p>
            <a:r>
              <a:rPr kumimoji="1" lang="zh-CN" altLang="en-US" dirty="0"/>
              <a:t>那么该拉取过长就会被推迟，造成</a:t>
            </a:r>
            <a:r>
              <a:rPr kumimoji="1" lang="en-US" altLang="zh-CN" dirty="0"/>
              <a:t>tail</a:t>
            </a:r>
            <a:r>
              <a:rPr kumimoji="1" lang="zh-CN" altLang="en-US" dirty="0"/>
              <a:t> </a:t>
            </a:r>
            <a:r>
              <a:rPr kumimoji="1" lang="en-US" altLang="zh-CN" dirty="0"/>
              <a:t>latency</a:t>
            </a:r>
            <a:r>
              <a:rPr kumimoji="1" lang="zh-CN" altLang="en-US" dirty="0"/>
              <a:t>变高。</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99</a:t>
            </a:fld>
            <a:endParaRPr lang="zh-CN" altLang="en-US"/>
          </a:p>
        </p:txBody>
      </p:sp>
    </p:spTree>
    <p:extLst>
      <p:ext uri="{BB962C8B-B14F-4D97-AF65-F5344CB8AC3E}">
        <p14:creationId xmlns:p14="http://schemas.microsoft.com/office/powerpoint/2010/main" val="2793593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可以看到</a:t>
            </a:r>
            <a:r>
              <a:rPr kumimoji="1" lang="en-US" altLang="zh-CN" dirty="0"/>
              <a:t>fix</a:t>
            </a:r>
            <a:r>
              <a:rPr kumimoji="1" lang="zh-CN" altLang="en-US" dirty="0"/>
              <a:t>上述问题的</a:t>
            </a:r>
            <a:r>
              <a:rPr kumimoji="1" lang="en-US" altLang="zh-CN" dirty="0"/>
              <a:t>patch</a:t>
            </a:r>
            <a:r>
              <a:rPr kumimoji="1" lang="zh-CN" altLang="en-US" dirty="0"/>
              <a:t>很简单，就是判断当前</a:t>
            </a:r>
            <a:r>
              <a:rPr kumimoji="1" lang="en-US" altLang="zh-CN" dirty="0" err="1"/>
              <a:t>runqueue</a:t>
            </a:r>
            <a:r>
              <a:rPr kumimoji="1" lang="zh-CN" altLang="en-US" dirty="0"/>
              <a:t>的任务数量是不是大于</a:t>
            </a:r>
            <a:r>
              <a:rPr kumimoji="1" lang="en-US" altLang="zh-CN" dirty="0"/>
              <a:t>2</a:t>
            </a:r>
            <a:r>
              <a:rPr kumimoji="1" lang="zh-CN" altLang="en-US" dirty="0"/>
              <a:t>。</a:t>
            </a:r>
            <a:endParaRPr kumimoji="1" lang="en-US" altLang="zh-CN" dirty="0"/>
          </a:p>
          <a:p>
            <a:r>
              <a:rPr kumimoji="1" lang="zh-CN" altLang="en-US" dirty="0"/>
              <a:t>在</a:t>
            </a:r>
            <a:r>
              <a:rPr kumimoji="1" lang="en-US" altLang="zh-CN" dirty="0" err="1"/>
              <a:t>sysbench</a:t>
            </a:r>
            <a:r>
              <a:rPr kumimoji="1" lang="zh-CN" altLang="en-US" dirty="0"/>
              <a:t>上进行的</a:t>
            </a:r>
            <a:r>
              <a:rPr kumimoji="1" lang="en-US" altLang="zh-CN" dirty="0"/>
              <a:t>microbenchmark</a:t>
            </a:r>
            <a:r>
              <a:rPr kumimoji="1" lang="zh-CN" altLang="en-US" dirty="0"/>
              <a:t>显示，该</a:t>
            </a:r>
            <a:r>
              <a:rPr kumimoji="1" lang="en-US" altLang="zh-CN" dirty="0"/>
              <a:t>patch</a:t>
            </a:r>
            <a:r>
              <a:rPr kumimoji="1" lang="zh-CN" altLang="en-US" dirty="0"/>
              <a:t>可以减半任务的</a:t>
            </a:r>
            <a:r>
              <a:rPr kumimoji="1" lang="en-US" altLang="zh-CN" dirty="0"/>
              <a:t>max</a:t>
            </a:r>
            <a:r>
              <a:rPr kumimoji="1" lang="zh-CN" altLang="en-US" dirty="0"/>
              <a:t> </a:t>
            </a:r>
            <a:r>
              <a:rPr kumimoji="1" lang="en-US" altLang="zh-CN" dirty="0"/>
              <a:t>latency</a:t>
            </a:r>
            <a:r>
              <a:rPr kumimoji="1" lang="zh-CN" altLang="en-US" dirty="0"/>
              <a:t>。</a:t>
            </a:r>
            <a:endParaRPr kumimoji="1" lang="en-US" altLang="zh-CN" dirty="0"/>
          </a:p>
          <a:p>
            <a:endParaRPr kumimoji="1" lang="en-US" altLang="zh-CN" dirty="0"/>
          </a:p>
          <a:p>
            <a:r>
              <a:rPr kumimoji="1" lang="zh-CN" altLang="en-US" dirty="0"/>
              <a:t>这里想说明，不仅仅是策略，要开发者面面俱到地实现一个调度器也没有</a:t>
            </a:r>
            <a:r>
              <a:rPr kumimoji="1" lang="zh-CN" altLang="en-US"/>
              <a:t>想象中简单。</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100</a:t>
            </a:fld>
            <a:endParaRPr lang="zh-CN" altLang="en-US"/>
          </a:p>
        </p:txBody>
      </p:sp>
    </p:spTree>
    <p:extLst>
      <p:ext uri="{BB962C8B-B14F-4D97-AF65-F5344CB8AC3E}">
        <p14:creationId xmlns:p14="http://schemas.microsoft.com/office/powerpoint/2010/main" val="2303647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这一页</a:t>
            </a:r>
            <a:r>
              <a:rPr kumimoji="1" lang="en-US" altLang="zh-CN" dirty="0"/>
              <a:t>slides</a:t>
            </a:r>
            <a:r>
              <a:rPr kumimoji="1" lang="zh-CN" altLang="en-US" dirty="0"/>
              <a:t>是讲</a:t>
            </a:r>
            <a:r>
              <a:rPr kumimoji="1" lang="en-US" altLang="zh-CN" dirty="0"/>
              <a:t>PELT</a:t>
            </a:r>
            <a:r>
              <a:rPr kumimoji="1" lang="zh-CN" altLang="en-US" dirty="0"/>
              <a:t>怎么维护阻塞队列的负载的</a:t>
            </a:r>
            <a:endParaRPr kumimoji="1" lang="en-US" altLang="zh-CN" dirty="0"/>
          </a:p>
          <a:p>
            <a:r>
              <a:rPr kumimoji="1" lang="zh-CN" altLang="en-US" dirty="0"/>
              <a:t>如果每个周期都对阻塞队列中的任务轮循，进行负载衰减，开销很大</a:t>
            </a:r>
            <a:endParaRPr kumimoji="1" lang="en-US" altLang="zh-CN" dirty="0"/>
          </a:p>
          <a:p>
            <a:r>
              <a:rPr kumimoji="1" lang="zh-CN" altLang="en-US" dirty="0"/>
              <a:t>基于阻塞队列的负载并不会被访问的观察，</a:t>
            </a:r>
            <a:endParaRPr kumimoji="1" lang="en-US" altLang="zh-CN" dirty="0"/>
          </a:p>
          <a:p>
            <a:r>
              <a:rPr kumimoji="1" lang="zh-CN" altLang="en-US" dirty="0"/>
              <a:t>这里</a:t>
            </a:r>
            <a:r>
              <a:rPr kumimoji="1" lang="en-US" altLang="zh-CN" dirty="0"/>
              <a:t>Linux</a:t>
            </a:r>
            <a:r>
              <a:rPr kumimoji="1" lang="zh-CN" altLang="en-US" dirty="0"/>
              <a:t>记录了总的负载，只更新阻塞队列的总负载，而不单独为每个阻塞任务更新，高效的设计。</a:t>
            </a:r>
            <a:endParaRPr kumimoji="1" lang="en-US" altLang="zh-CN" dirty="0"/>
          </a:p>
          <a:p>
            <a:endParaRPr kumimoji="1" lang="en-US" altLang="zh-CN" dirty="0"/>
          </a:p>
          <a:p>
            <a:r>
              <a:rPr kumimoji="1" lang="en-US" altLang="zh-CN" dirty="0"/>
              <a:t>Period</a:t>
            </a:r>
            <a:r>
              <a:rPr kumimoji="1" lang="zh-CN" altLang="en-US" dirty="0"/>
              <a:t>是当前周期，可以看到线程</a:t>
            </a:r>
            <a:r>
              <a:rPr kumimoji="1" lang="en-US" altLang="zh-CN" dirty="0"/>
              <a:t>1</a:t>
            </a:r>
            <a:r>
              <a:rPr kumimoji="1" lang="zh-CN" altLang="en-US" dirty="0"/>
              <a:t>在进入阻塞队列后记录了最后更新负载的周期</a:t>
            </a:r>
            <a:endParaRPr kumimoji="1" lang="en-US" altLang="zh-CN" dirty="0"/>
          </a:p>
          <a:p>
            <a:r>
              <a:rPr kumimoji="1" lang="zh-CN" altLang="en-US" dirty="0"/>
              <a:t>在他下次出阻塞队列时，会一次性进行衰减</a:t>
            </a:r>
            <a:endParaRPr kumimoji="1" lang="en-US" altLang="zh-CN" dirty="0"/>
          </a:p>
          <a:p>
            <a:endParaRPr kumimoji="1" lang="en-US" altLang="zh-CN" dirty="0"/>
          </a:p>
          <a:p>
            <a:r>
              <a:rPr kumimoji="1" lang="zh-CN" altLang="en-US" dirty="0"/>
              <a:t>需要指出，如果运行队列的任务，它超过</a:t>
            </a:r>
            <a:r>
              <a:rPr kumimoji="1" lang="en-US" altLang="zh-CN" dirty="0"/>
              <a:t>n</a:t>
            </a:r>
            <a:r>
              <a:rPr kumimoji="1" lang="zh-CN" altLang="en-US" dirty="0"/>
              <a:t>个周期没有被更新，它也需要在下次调度时一次性更新其</a:t>
            </a:r>
            <a:endParaRPr kumimoji="1" lang="en-US" altLang="zh-CN" dirty="0"/>
          </a:p>
          <a:p>
            <a:endParaRPr kumimoji="1" lang="en-US" altLang="zh-CN" dirty="0"/>
          </a:p>
          <a:p>
            <a:r>
              <a:rPr kumimoji="1" lang="zh-CN" altLang="en-US" dirty="0"/>
              <a:t>这个例子假设线程</a:t>
            </a:r>
            <a:r>
              <a:rPr kumimoji="1" lang="en-US" altLang="zh-CN" dirty="0"/>
              <a:t>1</a:t>
            </a:r>
            <a:r>
              <a:rPr kumimoji="1" lang="zh-CN" altLang="en-US" dirty="0"/>
              <a:t>在进入阻塞队列时无需衰减负载</a:t>
            </a:r>
            <a:endParaRPr kumimoji="1" lang="en-US" altLang="zh-CN"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101</a:t>
            </a:fld>
            <a:endParaRPr lang="zh-CN" altLang="en-US"/>
          </a:p>
        </p:txBody>
      </p:sp>
    </p:spTree>
    <p:extLst>
      <p:ext uri="{BB962C8B-B14F-4D97-AF65-F5344CB8AC3E}">
        <p14:creationId xmlns:p14="http://schemas.microsoft.com/office/powerpoint/2010/main" val="33448377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当线程</a:t>
            </a:r>
            <a:r>
              <a:rPr kumimoji="1" lang="en-US" altLang="zh-CN" dirty="0"/>
              <a:t>2</a:t>
            </a:r>
            <a:r>
              <a:rPr kumimoji="1" lang="zh-CN" altLang="en-US" dirty="0"/>
              <a:t>返回运行队列时，它需要一次性衰减阻塞期间的负载</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102</a:t>
            </a:fld>
            <a:endParaRPr lang="zh-CN" altLang="en-US"/>
          </a:p>
        </p:txBody>
      </p:sp>
    </p:spTree>
    <p:extLst>
      <p:ext uri="{BB962C8B-B14F-4D97-AF65-F5344CB8AC3E}">
        <p14:creationId xmlns:p14="http://schemas.microsoft.com/office/powerpoint/2010/main" val="38234132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假设</a:t>
            </a:r>
            <a:r>
              <a:rPr kumimoji="1" lang="en-US" altLang="zh-CN" dirty="0"/>
              <a:t>IPADS</a:t>
            </a:r>
            <a:r>
              <a:rPr kumimoji="1" lang="zh-CN" altLang="en-US" dirty="0"/>
              <a:t>学长架设了一个类似</a:t>
            </a:r>
            <a:r>
              <a:rPr kumimoji="1" lang="en-US" altLang="zh-CN" dirty="0" err="1"/>
              <a:t>leetcode</a:t>
            </a:r>
            <a:r>
              <a:rPr kumimoji="1" lang="zh-CN" altLang="en-US" dirty="0"/>
              <a:t>的在线编程网站，他准备一点点迭代这个网站并针对每个网站的版本去使用不同调度策略。</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103</a:t>
            </a:fld>
            <a:endParaRPr lang="zh-CN" altLang="en-US"/>
          </a:p>
        </p:txBody>
      </p:sp>
    </p:spTree>
    <p:extLst>
      <p:ext uri="{BB962C8B-B14F-4D97-AF65-F5344CB8AC3E}">
        <p14:creationId xmlns:p14="http://schemas.microsoft.com/office/powerpoint/2010/main" val="10787311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FCFS</a:t>
            </a:r>
            <a:r>
              <a:rPr kumimoji="1" lang="zh-CN" altLang="en-US" dirty="0"/>
              <a:t>最合适这种简单的工作场景，没有</a:t>
            </a:r>
            <a:r>
              <a:rPr kumimoji="1" lang="en-US" altLang="zh-CN" dirty="0"/>
              <a:t>I/O</a:t>
            </a:r>
            <a:r>
              <a:rPr kumimoji="1" lang="zh-CN" altLang="en-US" dirty="0"/>
              <a:t>，且任务工作时间相同</a:t>
            </a:r>
            <a:endParaRPr kumimoji="1" lang="en-US" altLang="zh-CN" dirty="0"/>
          </a:p>
          <a:p>
            <a:r>
              <a:rPr kumimoji="1" lang="zh-CN" altLang="en-US" dirty="0"/>
              <a:t>但考虑响应时间的话是</a:t>
            </a:r>
            <a:r>
              <a:rPr kumimoji="1" lang="en-US" altLang="zh-CN" dirty="0"/>
              <a:t>RR</a:t>
            </a:r>
            <a:r>
              <a:rPr kumimoji="1" lang="zh-CN" altLang="en-US" dirty="0"/>
              <a:t>比较好</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104</a:t>
            </a:fld>
            <a:endParaRPr lang="zh-CN" altLang="en-US"/>
          </a:p>
        </p:txBody>
      </p:sp>
    </p:spTree>
    <p:extLst>
      <p:ext uri="{BB962C8B-B14F-4D97-AF65-F5344CB8AC3E}">
        <p14:creationId xmlns:p14="http://schemas.microsoft.com/office/powerpoint/2010/main" val="35224801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在考虑平均周转时间时，使用</a:t>
            </a:r>
            <a:r>
              <a:rPr kumimoji="1" lang="en-US" altLang="zh-CN" dirty="0"/>
              <a:t>SJF</a:t>
            </a:r>
          </a:p>
          <a:p>
            <a:r>
              <a:rPr kumimoji="1" lang="zh-CN" altLang="en-US" dirty="0"/>
              <a:t>但考虑响应时间的话是</a:t>
            </a:r>
            <a:r>
              <a:rPr kumimoji="1" lang="en-US" altLang="zh-CN" dirty="0"/>
              <a:t>RR</a:t>
            </a:r>
            <a:r>
              <a:rPr kumimoji="1" lang="zh-CN" altLang="en-US" dirty="0"/>
              <a:t>比较好</a:t>
            </a:r>
          </a:p>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106</a:t>
            </a:fld>
            <a:endParaRPr lang="zh-CN" altLang="en-US"/>
          </a:p>
        </p:txBody>
      </p:sp>
    </p:spTree>
    <p:extLst>
      <p:ext uri="{BB962C8B-B14F-4D97-AF65-F5344CB8AC3E}">
        <p14:creationId xmlns:p14="http://schemas.microsoft.com/office/powerpoint/2010/main" val="1958215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RR</a:t>
            </a:r>
            <a:r>
              <a:rPr kumimoji="1" lang="zh-CN" altLang="en-US" dirty="0"/>
              <a:t>拥有更好的资源利用率</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108</a:t>
            </a:fld>
            <a:endParaRPr lang="zh-CN" altLang="en-US"/>
          </a:p>
        </p:txBody>
      </p:sp>
    </p:spTree>
    <p:extLst>
      <p:ext uri="{BB962C8B-B14F-4D97-AF65-F5344CB8AC3E}">
        <p14:creationId xmlns:p14="http://schemas.microsoft.com/office/powerpoint/2010/main" val="22982661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学长为了维持服务器的运营开始考虑添加付费功能，充值的</a:t>
            </a:r>
            <a:r>
              <a:rPr kumimoji="1" lang="en-US" altLang="zh-CN" dirty="0"/>
              <a:t>VIP</a:t>
            </a:r>
            <a:r>
              <a:rPr kumimoji="1" lang="zh-CN" altLang="en-US" dirty="0"/>
              <a:t>用户拥有更高的优先级</a:t>
            </a:r>
            <a:endParaRPr kumimoji="1" lang="en-US" altLang="zh-CN" dirty="0"/>
          </a:p>
          <a:p>
            <a:r>
              <a:rPr kumimoji="1" lang="zh-CN" altLang="en-US" dirty="0"/>
              <a:t>但是没有考虑到不付费用户的感受</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110</a:t>
            </a:fld>
            <a:endParaRPr lang="zh-CN" altLang="en-US"/>
          </a:p>
        </p:txBody>
      </p:sp>
    </p:spTree>
    <p:extLst>
      <p:ext uri="{BB962C8B-B14F-4D97-AF65-F5344CB8AC3E}">
        <p14:creationId xmlns:p14="http://schemas.microsoft.com/office/powerpoint/2010/main" val="2368279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通过出让资源给其它线程，避免计算资源被浪费</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10</a:t>
            </a:fld>
            <a:endParaRPr lang="zh-CN" altLang="en-US"/>
          </a:p>
        </p:txBody>
      </p:sp>
    </p:spTree>
    <p:extLst>
      <p:ext uri="{BB962C8B-B14F-4D97-AF65-F5344CB8AC3E}">
        <p14:creationId xmlns:p14="http://schemas.microsoft.com/office/powerpoint/2010/main" val="7289397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为了挽留免费用户，学长决定使用公平共享策略</a:t>
            </a:r>
            <a:endParaRPr kumimoji="1" lang="en-US" altLang="zh-CN" dirty="0"/>
          </a:p>
          <a:p>
            <a:r>
              <a:rPr kumimoji="1" lang="zh-CN" altLang="en-US" dirty="0"/>
              <a:t>让同学回答一下上面改两个调度分别是使用了哪儿种算法？</a:t>
            </a:r>
            <a:endParaRPr kumimoji="1" lang="en-US" altLang="zh-CN" dirty="0"/>
          </a:p>
          <a:p>
            <a:r>
              <a:rPr kumimoji="1" lang="zh-CN" altLang="en-US" dirty="0"/>
              <a:t>上面的调度使用</a:t>
            </a:r>
            <a:r>
              <a:rPr kumimoji="1" lang="en-US" altLang="zh-CN" dirty="0"/>
              <a:t>stride</a:t>
            </a:r>
            <a:r>
              <a:rPr kumimoji="1" lang="zh-CN" altLang="en-US" dirty="0"/>
              <a:t>算法，因为调度是确定性的，以</a:t>
            </a:r>
            <a:r>
              <a:rPr kumimoji="1" lang="en-US" altLang="zh-CN" dirty="0"/>
              <a:t>7</a:t>
            </a:r>
            <a:r>
              <a:rPr kumimoji="1" lang="zh-CN" altLang="en-US" dirty="0"/>
              <a:t>个单位时间为一个周期</a:t>
            </a:r>
            <a:endParaRPr kumimoji="1" lang="en-US" altLang="zh-CN" dirty="0"/>
          </a:p>
          <a:p>
            <a:r>
              <a:rPr kumimoji="1" lang="zh-CN" altLang="en-US" dirty="0"/>
              <a:t>下面的调度使用</a:t>
            </a:r>
            <a:r>
              <a:rPr kumimoji="1" lang="en-US" altLang="zh-CN" dirty="0"/>
              <a:t>lottery</a:t>
            </a:r>
            <a:r>
              <a:rPr kumimoji="1" lang="zh-CN" altLang="en-US" dirty="0"/>
              <a:t>算法，因为调度是随机不确定的</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111</a:t>
            </a:fld>
            <a:endParaRPr lang="zh-CN" altLang="en-US"/>
          </a:p>
        </p:txBody>
      </p:sp>
    </p:spTree>
    <p:extLst>
      <p:ext uri="{BB962C8B-B14F-4D97-AF65-F5344CB8AC3E}">
        <p14:creationId xmlns:p14="http://schemas.microsoft.com/office/powerpoint/2010/main" val="35684613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115</a:t>
            </a:fld>
            <a:endParaRPr lang="zh-CN" altLang="en-US"/>
          </a:p>
        </p:txBody>
      </p:sp>
    </p:spTree>
    <p:extLst>
      <p:ext uri="{BB962C8B-B14F-4D97-AF65-F5344CB8AC3E}">
        <p14:creationId xmlns:p14="http://schemas.microsoft.com/office/powerpoint/2010/main" val="5766664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116</a:t>
            </a:fld>
            <a:endParaRPr lang="zh-CN" altLang="en-US"/>
          </a:p>
        </p:txBody>
      </p:sp>
    </p:spTree>
    <p:extLst>
      <p:ext uri="{BB962C8B-B14F-4D97-AF65-F5344CB8AC3E}">
        <p14:creationId xmlns:p14="http://schemas.microsoft.com/office/powerpoint/2010/main" val="26459065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8</a:t>
            </a:r>
            <a:r>
              <a:rPr kumimoji="1" lang="zh-CN" altLang="en-US" dirty="0"/>
              <a:t>个相同的</a:t>
            </a:r>
            <a:r>
              <a:rPr kumimoji="1" lang="en-US" altLang="zh-CN" dirty="0"/>
              <a:t>CPU</a:t>
            </a:r>
            <a:r>
              <a:rPr kumimoji="1" lang="zh-CN" altLang="en-US" dirty="0"/>
              <a:t>可</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117</a:t>
            </a:fld>
            <a:endParaRPr lang="zh-CN" altLang="en-US"/>
          </a:p>
        </p:txBody>
      </p:sp>
    </p:spTree>
    <p:extLst>
      <p:ext uri="{BB962C8B-B14F-4D97-AF65-F5344CB8AC3E}">
        <p14:creationId xmlns:p14="http://schemas.microsoft.com/office/powerpoint/2010/main" val="25471952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省略计算步骤</a:t>
            </a:r>
            <a:endParaRPr kumimoji="1" lang="en-US" altLang="zh-CN" dirty="0"/>
          </a:p>
          <a:p>
            <a:r>
              <a:rPr kumimoji="1" lang="zh-CN" altLang="en-US" dirty="0"/>
              <a:t>比较直观的解释就是通过将任务从</a:t>
            </a:r>
            <a:r>
              <a:rPr kumimoji="1" lang="en-US" altLang="zh-CN" dirty="0"/>
              <a:t>CPU2</a:t>
            </a:r>
            <a:r>
              <a:rPr kumimoji="1" lang="zh-CN" altLang="en-US" dirty="0"/>
              <a:t>迁移到</a:t>
            </a:r>
            <a:r>
              <a:rPr kumimoji="1" lang="en-US" altLang="zh-CN" dirty="0"/>
              <a:t>CPU3</a:t>
            </a:r>
            <a:r>
              <a:rPr kumimoji="1" lang="zh-CN" altLang="en-US" dirty="0"/>
              <a:t>，整个小核可以降低一级</a:t>
            </a:r>
            <a:r>
              <a:rPr kumimoji="1" lang="en-US" altLang="zh-CN" dirty="0"/>
              <a:t>OPP</a:t>
            </a:r>
            <a:r>
              <a:rPr kumimoji="1" lang="zh-CN" altLang="en-US" dirty="0"/>
              <a:t>，从而节约能耗。</a:t>
            </a:r>
            <a:endParaRPr kumimoji="1" lang="en-US" altLang="zh-CN" dirty="0"/>
          </a:p>
          <a:p>
            <a:r>
              <a:rPr kumimoji="1" lang="zh-CN" altLang="en-US" dirty="0"/>
              <a:t>但是移动给</a:t>
            </a:r>
            <a:r>
              <a:rPr kumimoji="1" lang="en-US" altLang="zh-CN" dirty="0"/>
              <a:t>CPU1</a:t>
            </a:r>
            <a:r>
              <a:rPr kumimoji="1" lang="zh-CN" altLang="en-US" dirty="0"/>
              <a:t>的话，虽然也能降低小核</a:t>
            </a:r>
            <a:r>
              <a:rPr kumimoji="1" lang="en-US" altLang="zh-CN" dirty="0"/>
              <a:t>OPP</a:t>
            </a:r>
            <a:r>
              <a:rPr kumimoji="1" lang="zh-CN" altLang="en-US" dirty="0"/>
              <a:t>，但是单位能耗相比迁移给</a:t>
            </a:r>
            <a:r>
              <a:rPr kumimoji="1" lang="en-US" altLang="zh-CN" dirty="0"/>
              <a:t>CPU3</a:t>
            </a:r>
            <a:r>
              <a:rPr kumimoji="1" lang="zh-CN" altLang="en-US" dirty="0"/>
              <a:t>高了一部分。</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121</a:t>
            </a:fld>
            <a:endParaRPr lang="zh-CN" altLang="en-US"/>
          </a:p>
        </p:txBody>
      </p:sp>
    </p:spTree>
    <p:extLst>
      <p:ext uri="{BB962C8B-B14F-4D97-AF65-F5344CB8AC3E}">
        <p14:creationId xmlns:p14="http://schemas.microsoft.com/office/powerpoint/2010/main" val="41266099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只要是</a:t>
            </a:r>
            <a:r>
              <a:rPr kumimoji="1" lang="en-US" altLang="zh-CN" dirty="0"/>
              <a:t>CPU</a:t>
            </a:r>
            <a:r>
              <a:rPr kumimoji="1" lang="zh-CN" altLang="en-US" dirty="0"/>
              <a:t>使用率中低的情况，有调度优化空间。</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CPU</a:t>
            </a:r>
            <a:r>
              <a:rPr kumimoji="1" lang="zh-CN" altLang="en-US" dirty="0"/>
              <a:t>使用率高的情况怎没有优化空间了，如打游戏看视频不算。</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122</a:t>
            </a:fld>
            <a:endParaRPr lang="zh-CN" altLang="en-US"/>
          </a:p>
        </p:txBody>
      </p:sp>
    </p:spTree>
    <p:extLst>
      <p:ext uri="{BB962C8B-B14F-4D97-AF65-F5344CB8AC3E}">
        <p14:creationId xmlns:p14="http://schemas.microsoft.com/office/powerpoint/2010/main" val="31618018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123</a:t>
            </a:fld>
            <a:endParaRPr lang="zh-CN" altLang="en-US"/>
          </a:p>
        </p:txBody>
      </p:sp>
    </p:spTree>
    <p:extLst>
      <p:ext uri="{BB962C8B-B14F-4D97-AF65-F5344CB8AC3E}">
        <p14:creationId xmlns:p14="http://schemas.microsoft.com/office/powerpoint/2010/main" val="8033303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chrt</a:t>
            </a:r>
            <a:r>
              <a:rPr kumimoji="1" lang="zh-CN" altLang="en-US" dirty="0"/>
              <a:t> </a:t>
            </a:r>
            <a:r>
              <a:rPr kumimoji="1" lang="en-US" altLang="zh-CN" dirty="0"/>
              <a:t>[options]</a:t>
            </a:r>
            <a:r>
              <a:rPr kumimoji="1" lang="zh-CN" altLang="en-US" dirty="0"/>
              <a:t> </a:t>
            </a:r>
            <a:r>
              <a:rPr kumimoji="1" lang="en-US" altLang="zh-CN" dirty="0"/>
              <a:t>-p</a:t>
            </a:r>
            <a:r>
              <a:rPr kumimoji="1" lang="zh-CN" altLang="en-US" dirty="0"/>
              <a:t> </a:t>
            </a:r>
            <a:r>
              <a:rPr kumimoji="1" lang="en-US" altLang="zh-CN" dirty="0"/>
              <a:t>[priority]</a:t>
            </a:r>
            <a:r>
              <a:rPr kumimoji="1" lang="zh-CN" altLang="en-US" dirty="0"/>
              <a:t> </a:t>
            </a:r>
            <a:r>
              <a:rPr kumimoji="1" lang="en-US" altLang="zh-CN" dirty="0" err="1"/>
              <a:t>pid</a:t>
            </a:r>
            <a:endParaRPr kumimoji="1" lang="en-US" altLang="zh-CN" dirty="0"/>
          </a:p>
          <a:p>
            <a:r>
              <a:rPr kumimoji="1" lang="en-US" altLang="zh-CN" dirty="0" err="1"/>
              <a:t>chrt</a:t>
            </a:r>
            <a:r>
              <a:rPr kumimoji="1" lang="zh-CN" altLang="en-US" dirty="0"/>
              <a:t>只需要更改参数即可为特定的进程切换调度策略</a:t>
            </a:r>
            <a:endParaRPr kumimoji="1" lang="en-US" altLang="zh-CN" dirty="0"/>
          </a:p>
          <a:p>
            <a:r>
              <a:rPr kumimoji="1" lang="en-US" altLang="zh-CN" dirty="0"/>
              <a:t>--</a:t>
            </a:r>
            <a:r>
              <a:rPr kumimoji="1" lang="en-US" altLang="zh-CN" dirty="0" err="1"/>
              <a:t>fifo</a:t>
            </a:r>
            <a:endParaRPr kumimoji="1" lang="en-US" altLang="zh-CN" dirty="0"/>
          </a:p>
          <a:p>
            <a:r>
              <a:rPr kumimoji="1" lang="en-US" altLang="zh-CN" dirty="0"/>
              <a:t>--</a:t>
            </a:r>
            <a:r>
              <a:rPr kumimoji="1" lang="en-US" altLang="zh-CN" dirty="0" err="1"/>
              <a:t>rr</a:t>
            </a:r>
            <a:endParaRPr kumimoji="1" lang="en-US" altLang="zh-CN" dirty="0"/>
          </a:p>
          <a:p>
            <a:r>
              <a:rPr kumimoji="1" lang="en-US" altLang="zh-CN" dirty="0"/>
              <a:t>--other</a:t>
            </a:r>
          </a:p>
          <a:p>
            <a:r>
              <a:rPr kumimoji="1" lang="en-US" altLang="zh-CN" dirty="0"/>
              <a:t>--batch</a:t>
            </a:r>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126</a:t>
            </a:fld>
            <a:endParaRPr lang="zh-CN" altLang="en-US"/>
          </a:p>
        </p:txBody>
      </p:sp>
    </p:spTree>
    <p:extLst>
      <p:ext uri="{BB962C8B-B14F-4D97-AF65-F5344CB8AC3E}">
        <p14:creationId xmlns:p14="http://schemas.microsoft.com/office/powerpoint/2010/main" val="15257771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EDF</a:t>
            </a:r>
            <a:r>
              <a:rPr kumimoji="1" lang="zh-CN" altLang="en-US" dirty="0"/>
              <a:t>是一个动态算法，它不需要</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130</a:t>
            </a:fld>
            <a:endParaRPr lang="zh-CN" altLang="en-US"/>
          </a:p>
        </p:txBody>
      </p:sp>
    </p:spTree>
    <p:extLst>
      <p:ext uri="{BB962C8B-B14F-4D97-AF65-F5344CB8AC3E}">
        <p14:creationId xmlns:p14="http://schemas.microsoft.com/office/powerpoint/2010/main" val="15086976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kern="1200" dirty="0">
              <a:solidFill>
                <a:schemeClr val="tx1"/>
              </a:solidFill>
              <a:effectLst/>
              <a:latin typeface="+mn-lt"/>
              <a:ea typeface="+mn-ea"/>
              <a:cs typeface="+mn-cs"/>
            </a:endParaRPr>
          </a:p>
          <a:p>
            <a:r>
              <a:rPr lang="zh-CN" altLang="en-US" sz="1200" b="0" kern="1200" dirty="0">
                <a:solidFill>
                  <a:schemeClr val="tx1"/>
                </a:solidFill>
                <a:effectLst/>
                <a:latin typeface="+mn-lt"/>
                <a:ea typeface="+mn-ea"/>
                <a:cs typeface="+mn-cs"/>
              </a:rPr>
              <a:t>在第</a:t>
            </a:r>
            <a:r>
              <a:rPr lang="en-US" altLang="zh-CN" sz="1200" b="0" kern="1200" dirty="0">
                <a:solidFill>
                  <a:schemeClr val="tx1"/>
                </a:solidFill>
                <a:effectLst/>
                <a:latin typeface="+mn-lt"/>
                <a:ea typeface="+mn-ea"/>
                <a:cs typeface="+mn-cs"/>
              </a:rPr>
              <a:t>15</a:t>
            </a:r>
            <a:r>
              <a:rPr lang="zh-CN" altLang="en-US" sz="1200" b="0" kern="1200" dirty="0">
                <a:solidFill>
                  <a:schemeClr val="tx1"/>
                </a:solidFill>
                <a:effectLst/>
                <a:latin typeface="+mn-lt"/>
                <a:ea typeface="+mn-ea"/>
                <a:cs typeface="+mn-cs"/>
              </a:rPr>
              <a:t>秒时，任务</a:t>
            </a:r>
            <a:r>
              <a:rPr lang="en-US" altLang="zh-CN" sz="1200" b="0" kern="1200" dirty="0">
                <a:solidFill>
                  <a:schemeClr val="tx1"/>
                </a:solidFill>
                <a:effectLst/>
                <a:latin typeface="+mn-lt"/>
                <a:ea typeface="+mn-ea"/>
                <a:cs typeface="+mn-cs"/>
              </a:rPr>
              <a:t>3</a:t>
            </a:r>
            <a:r>
              <a:rPr lang="zh-CN" altLang="en-US" sz="1200" b="0" kern="1200" dirty="0">
                <a:solidFill>
                  <a:schemeClr val="tx1"/>
                </a:solidFill>
                <a:effectLst/>
                <a:latin typeface="+mn-lt"/>
                <a:ea typeface="+mn-ea"/>
                <a:cs typeface="+mn-cs"/>
              </a:rPr>
              <a:t>在第</a:t>
            </a:r>
            <a:r>
              <a:rPr lang="en-US" altLang="zh-CN" sz="1200" b="0" kern="1200" dirty="0">
                <a:solidFill>
                  <a:schemeClr val="tx1"/>
                </a:solidFill>
                <a:effectLst/>
                <a:latin typeface="+mn-lt"/>
                <a:ea typeface="+mn-ea"/>
                <a:cs typeface="+mn-cs"/>
              </a:rPr>
              <a:t>3</a:t>
            </a:r>
            <a:r>
              <a:rPr lang="zh-CN" altLang="en-US" sz="1200" b="0" kern="1200" dirty="0">
                <a:solidFill>
                  <a:schemeClr val="tx1"/>
                </a:solidFill>
                <a:effectLst/>
                <a:latin typeface="+mn-lt"/>
                <a:ea typeface="+mn-ea"/>
                <a:cs typeface="+mn-cs"/>
              </a:rPr>
              <a:t>个周期超过了截止时间，但是调度器</a:t>
            </a:r>
          </a:p>
          <a:p>
            <a:r>
              <a:rPr lang="en-US" altLang="zh-CN" sz="1200" b="0" kern="1200" dirty="0">
                <a:solidFill>
                  <a:schemeClr val="tx1"/>
                </a:solidFill>
                <a:effectLst/>
                <a:latin typeface="+mn-lt"/>
                <a:ea typeface="+mn-ea"/>
                <a:cs typeface="+mn-cs"/>
              </a:rPr>
              <a:t>1</a:t>
            </a:r>
            <a:r>
              <a:rPr lang="zh-CN" altLang="en-US" sz="1200" b="0" kern="1200" dirty="0">
                <a:solidFill>
                  <a:schemeClr val="tx1"/>
                </a:solidFill>
                <a:effectLst/>
                <a:latin typeface="+mn-lt"/>
                <a:ea typeface="+mn-ea"/>
                <a:cs typeface="+mn-cs"/>
              </a:rPr>
              <a:t>）在调度该任务时没有执行时间信息，无法提前拒绝该任务；</a:t>
            </a:r>
          </a:p>
          <a:p>
            <a:r>
              <a:rPr lang="en-US" altLang="zh-CN" sz="1200" b="0" kern="1200" dirty="0">
                <a:solidFill>
                  <a:schemeClr val="tx1"/>
                </a:solidFill>
                <a:effectLst/>
                <a:latin typeface="+mn-lt"/>
                <a:ea typeface="+mn-ea"/>
                <a:cs typeface="+mn-cs"/>
              </a:rPr>
              <a:t>2</a:t>
            </a:r>
            <a:r>
              <a:rPr lang="zh-CN" altLang="en-US" sz="1200" b="0" kern="1200" dirty="0">
                <a:solidFill>
                  <a:schemeClr val="tx1"/>
                </a:solidFill>
                <a:effectLst/>
                <a:latin typeface="+mn-lt"/>
                <a:ea typeface="+mn-ea"/>
                <a:cs typeface="+mn-cs"/>
              </a:rPr>
              <a:t>）并没有中断机制通知该任务的截止时间已经超过，进而调度其他任务。</a:t>
            </a:r>
          </a:p>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131</a:t>
            </a:fld>
            <a:endParaRPr lang="zh-CN" altLang="en-US"/>
          </a:p>
        </p:txBody>
      </p:sp>
    </p:spTree>
    <p:extLst>
      <p:ext uri="{BB962C8B-B14F-4D97-AF65-F5344CB8AC3E}">
        <p14:creationId xmlns:p14="http://schemas.microsoft.com/office/powerpoint/2010/main" val="252343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11</a:t>
            </a:fld>
            <a:endParaRPr lang="zh-CN" altLang="en-US"/>
          </a:p>
        </p:txBody>
      </p:sp>
    </p:spTree>
    <p:extLst>
      <p:ext uri="{BB962C8B-B14F-4D97-AF65-F5344CB8AC3E}">
        <p14:creationId xmlns:p14="http://schemas.microsoft.com/office/powerpoint/2010/main" val="25731892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hlinkClick r:id="rId3"/>
              </a:rPr>
              <a:t>https://www.kernel.org/doc/Documentation/scheduler/sched-design-CFS.txt</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132</a:t>
            </a:fld>
            <a:endParaRPr lang="zh-CN" altLang="en-US"/>
          </a:p>
        </p:txBody>
      </p:sp>
    </p:spTree>
    <p:extLst>
      <p:ext uri="{BB962C8B-B14F-4D97-AF65-F5344CB8AC3E}">
        <p14:creationId xmlns:p14="http://schemas.microsoft.com/office/powerpoint/2010/main" val="35151523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133</a:t>
            </a:fld>
            <a:endParaRPr lang="zh-CN" altLang="en-US"/>
          </a:p>
        </p:txBody>
      </p:sp>
    </p:spTree>
    <p:extLst>
      <p:ext uri="{BB962C8B-B14F-4D97-AF65-F5344CB8AC3E}">
        <p14:creationId xmlns:p14="http://schemas.microsoft.com/office/powerpoint/2010/main" val="34886569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137</a:t>
            </a:fld>
            <a:endParaRPr lang="zh-CN" altLang="en-US"/>
          </a:p>
        </p:txBody>
      </p:sp>
    </p:spTree>
    <p:extLst>
      <p:ext uri="{BB962C8B-B14F-4D97-AF65-F5344CB8AC3E}">
        <p14:creationId xmlns:p14="http://schemas.microsoft.com/office/powerpoint/2010/main" val="13940954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139</a:t>
            </a:fld>
            <a:endParaRPr lang="zh-CN" altLang="en-US"/>
          </a:p>
        </p:txBody>
      </p:sp>
    </p:spTree>
    <p:extLst>
      <p:ext uri="{BB962C8B-B14F-4D97-AF65-F5344CB8AC3E}">
        <p14:creationId xmlns:p14="http://schemas.microsoft.com/office/powerpoint/2010/main" val="28007761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14:m>
                  <m:oMath xmlns:m="http://schemas.openxmlformats.org/officeDocument/2006/math">
                    <m:r>
                      <a:rPr kumimoji="1" lang="en-US" altLang="zh-CN" i="1" smtClean="0">
                        <a:latin typeface="Cambria Math" panose="02040503050406030204" pitchFamily="18" charset="0"/>
                        <a:ea typeface="Cambria Math" panose="02040503050406030204" pitchFamily="18" charset="0"/>
                      </a:rPr>
                      <m:t>𝜸</m:t>
                    </m:r>
                  </m:oMath>
                </a14:m>
                <a:r>
                  <a:rPr kumimoji="1" lang="zh-CN" altLang="en-US" dirty="0">
                    <a:latin typeface="Arial" panose="020B0604020202020204" pitchFamily="34" charset="0"/>
                    <a:cs typeface="Arial" panose="020B0604020202020204" pitchFamily="34" charset="0"/>
                  </a:rPr>
                  <a:t>：</a:t>
                </a:r>
                <a:r>
                  <a:rPr kumimoji="1" lang="en-US" altLang="zh-CN" dirty="0">
                    <a:latin typeface="Arial" panose="020B0604020202020204" pitchFamily="34" charset="0"/>
                    <a:cs typeface="Arial" panose="020B0604020202020204" pitchFamily="34" charset="0"/>
                  </a:rPr>
                  <a:t>Gamma</a:t>
                </a:r>
                <a:r>
                  <a:rPr kumimoji="1" lang="zh-CN" altLang="en-US" baseline="0" dirty="0">
                    <a:latin typeface="Arial" panose="020B0604020202020204" pitchFamily="34" charset="0"/>
                    <a:cs typeface="Arial" panose="020B0604020202020204" pitchFamily="34" charset="0"/>
                  </a:rPr>
                  <a:t> </a:t>
                </a:r>
                <a:r>
                  <a:rPr kumimoji="1" lang="zh-CN" altLang="en-US" dirty="0"/>
                  <a:t>每次衰减负载判断是否离上次更新</a:t>
                </a:r>
                <a:r>
                  <a:rPr kumimoji="1" lang="en-US" altLang="zh-CN" dirty="0"/>
                  <a:t>Load</a:t>
                </a:r>
                <a:r>
                  <a:rPr kumimoji="1" lang="zh-CN" altLang="en-US" dirty="0"/>
                  <a:t>过了大于一个周期</a:t>
                </a:r>
              </a:p>
            </p:txBody>
          </p:sp>
        </mc:Choice>
        <mc:Fallback xmlns="">
          <p:sp>
            <p:nvSpPr>
              <p:cNvPr id="3" name="备注占位符 2"/>
              <p:cNvSpPr>
                <a:spLocks noGrp="1"/>
              </p:cNvSpPr>
              <p:nvPr>
                <p:ph type="body" idx="1"/>
              </p:nvPr>
            </p:nvSpPr>
            <p:spPr/>
            <p:txBody>
              <a:bodyPr/>
              <a:lstStyle/>
              <a:p>
                <a:r>
                  <a:rPr kumimoji="1" lang="en-US" altLang="zh-CN" i="0">
                    <a:latin typeface="Cambria Math" panose="02040503050406030204" pitchFamily="18" charset="0"/>
                    <a:ea typeface="Cambria Math" panose="02040503050406030204" pitchFamily="18" charset="0"/>
                  </a:rPr>
                  <a:t>𝜸</a:t>
                </a:r>
                <a:r>
                  <a:rPr kumimoji="1" lang="zh-CN" altLang="en-US" dirty="0">
                    <a:latin typeface="Arial" panose="020B0604020202020204" pitchFamily="34" charset="0"/>
                    <a:cs typeface="Arial" panose="020B0604020202020204" pitchFamily="34" charset="0"/>
                  </a:rPr>
                  <a:t>：</a:t>
                </a:r>
                <a:r>
                  <a:rPr kumimoji="1" lang="en-US" altLang="zh-CN" dirty="0">
                    <a:latin typeface="Arial" panose="020B0604020202020204" pitchFamily="34" charset="0"/>
                    <a:cs typeface="Arial" panose="020B0604020202020204" pitchFamily="34" charset="0"/>
                  </a:rPr>
                  <a:t>Gamma</a:t>
                </a:r>
                <a:r>
                  <a:rPr kumimoji="1" lang="zh-CN" altLang="en-US" baseline="0" dirty="0">
                    <a:latin typeface="Arial" panose="020B0604020202020204" pitchFamily="34" charset="0"/>
                    <a:cs typeface="Arial" panose="020B0604020202020204" pitchFamily="34" charset="0"/>
                  </a:rPr>
                  <a:t> </a:t>
                </a:r>
                <a:r>
                  <a:rPr kumimoji="1" lang="zh-CN" altLang="en-US" dirty="0"/>
                  <a:t>每次衰减负载判断是否离上次更新</a:t>
                </a:r>
                <a:r>
                  <a:rPr kumimoji="1" lang="en-US" altLang="zh-CN" dirty="0"/>
                  <a:t>Load</a:t>
                </a:r>
                <a:r>
                  <a:rPr kumimoji="1" lang="zh-CN" altLang="en-US" dirty="0"/>
                  <a:t>过了大于一个周期</a:t>
                </a:r>
              </a:p>
            </p:txBody>
          </p:sp>
        </mc:Fallback>
      </mc:AlternateContent>
      <p:sp>
        <p:nvSpPr>
          <p:cNvPr id="4" name="灯片编号占位符 3"/>
          <p:cNvSpPr>
            <a:spLocks noGrp="1"/>
          </p:cNvSpPr>
          <p:nvPr>
            <p:ph type="sldNum" sz="quarter" idx="5"/>
          </p:nvPr>
        </p:nvSpPr>
        <p:spPr/>
        <p:txBody>
          <a:bodyPr/>
          <a:lstStyle/>
          <a:p>
            <a:fld id="{3A84A077-83E9-49A7-9F59-234D78BD6949}" type="slidenum">
              <a:rPr lang="zh-CN" altLang="en-US" smtClean="0"/>
              <a:t>142</a:t>
            </a:fld>
            <a:endParaRPr lang="zh-CN" altLang="en-US"/>
          </a:p>
        </p:txBody>
      </p:sp>
    </p:spTree>
    <p:extLst>
      <p:ext uri="{BB962C8B-B14F-4D97-AF65-F5344CB8AC3E}">
        <p14:creationId xmlns:p14="http://schemas.microsoft.com/office/powerpoint/2010/main" val="3013999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进程之间是完全隔离的，不共享空间；但是线程则是完全共享虚拟地址空间的，可以互相访问所有内容，甚至是用户栈。</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12</a:t>
            </a:fld>
            <a:endParaRPr lang="zh-CN" altLang="en-US"/>
          </a:p>
        </p:txBody>
      </p:sp>
    </p:spTree>
    <p:extLst>
      <p:ext uri="{BB962C8B-B14F-4D97-AF65-F5344CB8AC3E}">
        <p14:creationId xmlns:p14="http://schemas.microsoft.com/office/powerpoint/2010/main" val="962132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20</a:t>
            </a:fld>
            <a:endParaRPr lang="zh-CN" altLang="en-US"/>
          </a:p>
        </p:txBody>
      </p:sp>
    </p:spTree>
    <p:extLst>
      <p:ext uri="{BB962C8B-B14F-4D97-AF65-F5344CB8AC3E}">
        <p14:creationId xmlns:p14="http://schemas.microsoft.com/office/powerpoint/2010/main" val="2319018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21</a:t>
            </a:fld>
            <a:endParaRPr lang="zh-CN" altLang="en-US"/>
          </a:p>
        </p:txBody>
      </p:sp>
    </p:spTree>
    <p:extLst>
      <p:ext uri="{BB962C8B-B14F-4D97-AF65-F5344CB8AC3E}">
        <p14:creationId xmlns:p14="http://schemas.microsoft.com/office/powerpoint/2010/main" val="3305514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5358"/>
            <a:ext cx="7772400" cy="1225021"/>
          </a:xfrm>
        </p:spPr>
        <p:txBody>
          <a:bodyPr>
            <a:normAutofit/>
          </a:bodyPr>
          <a:lstStyle>
            <a:lvl1pPr algn="ctr">
              <a:defRPr sz="4400">
                <a:latin typeface="+mj-lt"/>
              </a:defRPr>
            </a:lvl1pPr>
          </a:lstStyle>
          <a:p>
            <a:r>
              <a:rPr lang="zh-CN" altLang="en-US" dirty="0"/>
              <a:t>单击此处编辑母版标题样式</a:t>
            </a:r>
          </a:p>
        </p:txBody>
      </p:sp>
      <p:sp>
        <p:nvSpPr>
          <p:cNvPr id="3" name="副标题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
        <p:nvSpPr>
          <p:cNvPr id="7" name="页脚占位符 4">
            <a:extLst>
              <a:ext uri="{FF2B5EF4-FFF2-40B4-BE49-F238E27FC236}">
                <a16:creationId xmlns:a16="http://schemas.microsoft.com/office/drawing/2014/main" id="{C7A2471E-740E-BA4E-88ED-159BEFFBA756}"/>
              </a:ext>
            </a:extLst>
          </p:cNvPr>
          <p:cNvSpPr>
            <a:spLocks noGrp="1"/>
          </p:cNvSpPr>
          <p:nvPr>
            <p:ph type="ftr" sz="quarter" idx="3"/>
          </p:nvPr>
        </p:nvSpPr>
        <p:spPr>
          <a:xfrm>
            <a:off x="2553817" y="5305772"/>
            <a:ext cx="3962399" cy="304271"/>
          </a:xfrm>
          <a:prstGeom prst="rect">
            <a:avLst/>
          </a:prstGeom>
        </p:spPr>
        <p:txBody>
          <a:bodyPr/>
          <a:lstStyle>
            <a:lvl1pPr algn="ctr">
              <a:defRPr sz="1100"/>
            </a:lvl1pPr>
          </a:lstStyle>
          <a:p>
            <a:r>
              <a:rPr lang="zh-CN" altLang="en-US" dirty="0"/>
              <a:t>上海交通大学并行与分布式系统研究所（</a:t>
            </a:r>
            <a:r>
              <a:rPr lang="en-US" altLang="zh-CN" dirty="0"/>
              <a:t>IPADS@SJTU</a:t>
            </a:r>
            <a:r>
              <a:rPr lang="zh-CN" altLang="en-US" dirty="0"/>
              <a:t>）</a:t>
            </a:r>
          </a:p>
        </p:txBody>
      </p:sp>
    </p:spTree>
    <p:extLst>
      <p:ext uri="{BB962C8B-B14F-4D97-AF65-F5344CB8AC3E}">
        <p14:creationId xmlns:p14="http://schemas.microsoft.com/office/powerpoint/2010/main" val="2146142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lvl1pPr>
              <a:lnSpc>
                <a:spcPct val="120000"/>
              </a:lnSpc>
              <a:defRPr sz="2600" b="1" i="0">
                <a:latin typeface="+mn-lt"/>
                <a:ea typeface="微软雅黑" panose="020B0503020204020204" pitchFamily="34" charset="-122"/>
                <a:cs typeface="微软雅黑" panose="020B0503020204020204" pitchFamily="34" charset="-122"/>
              </a:defRPr>
            </a:lvl1pPr>
            <a:lvl2pPr>
              <a:lnSpc>
                <a:spcPct val="120000"/>
              </a:lnSpc>
              <a:defRPr sz="2400" b="0" i="0">
                <a:latin typeface="+mn-lt"/>
                <a:ea typeface="微软雅黑" panose="020B0503020204020204" pitchFamily="34" charset="-122"/>
                <a:cs typeface="微软雅黑" panose="020B0503020204020204" pitchFamily="34" charset="-122"/>
              </a:defRPr>
            </a:lvl2pPr>
            <a:lvl3pPr>
              <a:lnSpc>
                <a:spcPct val="120000"/>
              </a:lnSpc>
              <a:defRPr sz="2000" b="0" i="0">
                <a:latin typeface="+mn-lt"/>
                <a:ea typeface="微软雅黑" panose="020B0503020204020204" pitchFamily="34" charset="-122"/>
                <a:cs typeface="微软雅黑" panose="020B0503020204020204" pitchFamily="34" charset="-122"/>
              </a:defRPr>
            </a:lvl3pPr>
            <a:lvl4pPr>
              <a:lnSpc>
                <a:spcPct val="120000"/>
              </a:lnSpc>
              <a:defRPr sz="1800" b="0" i="0">
                <a:latin typeface="+mn-lt"/>
                <a:ea typeface="微软雅黑" panose="020B0503020204020204" pitchFamily="34" charset="-122"/>
                <a:cs typeface="微软雅黑" panose="020B0503020204020204" pitchFamily="34" charset="-122"/>
              </a:defRPr>
            </a:lvl4pPr>
            <a:lvl5pPr>
              <a:lnSpc>
                <a:spcPct val="120000"/>
              </a:lnSpc>
              <a:defRPr sz="1800" b="0" i="0">
                <a:latin typeface="+mn-lt"/>
                <a:ea typeface="微软雅黑" panose="020B0503020204020204" pitchFamily="34" charset="-122"/>
                <a:cs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7" name="矩形 6"/>
          <p:cNvSpPr/>
          <p:nvPr userDrawn="1"/>
        </p:nvSpPr>
        <p:spPr>
          <a:xfrm>
            <a:off x="-180527" y="439062"/>
            <a:ext cx="164581" cy="4800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三角形 7">
            <a:extLst>
              <a:ext uri="{FF2B5EF4-FFF2-40B4-BE49-F238E27FC236}">
                <a16:creationId xmlns:a16="http://schemas.microsoft.com/office/drawing/2014/main" id="{066DE83E-C489-9340-8A6C-F2C63F8574DC}"/>
              </a:ext>
            </a:extLst>
          </p:cNvPr>
          <p:cNvSpPr/>
          <p:nvPr userDrawn="1"/>
        </p:nvSpPr>
        <p:spPr>
          <a:xfrm rot="5400000">
            <a:off x="-160702" y="599536"/>
            <a:ext cx="480280" cy="1588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p>
        </p:txBody>
      </p:sp>
      <p:sp>
        <p:nvSpPr>
          <p:cNvPr id="11" name="日期占位符 10">
            <a:extLst>
              <a:ext uri="{FF2B5EF4-FFF2-40B4-BE49-F238E27FC236}">
                <a16:creationId xmlns:a16="http://schemas.microsoft.com/office/drawing/2014/main" id="{0CF62270-1F5D-424A-A45E-3A95F9665E69}"/>
              </a:ext>
            </a:extLst>
          </p:cNvPr>
          <p:cNvSpPr>
            <a:spLocks noGrp="1"/>
          </p:cNvSpPr>
          <p:nvPr>
            <p:ph type="dt" sz="half" idx="10"/>
          </p:nvPr>
        </p:nvSpPr>
        <p:spPr/>
        <p:txBody>
          <a:bodyPr/>
          <a:lstStyle/>
          <a:p>
            <a:endParaRPr lang="zh-CN" altLang="en-US" dirty="0"/>
          </a:p>
        </p:txBody>
      </p:sp>
      <p:sp>
        <p:nvSpPr>
          <p:cNvPr id="13" name="灯片编号占位符 12">
            <a:extLst>
              <a:ext uri="{FF2B5EF4-FFF2-40B4-BE49-F238E27FC236}">
                <a16:creationId xmlns:a16="http://schemas.microsoft.com/office/drawing/2014/main" id="{301232BB-776E-8442-BC68-451FF5E9EF2A}"/>
              </a:ext>
            </a:extLst>
          </p:cNvPr>
          <p:cNvSpPr>
            <a:spLocks noGrp="1"/>
          </p:cNvSpPr>
          <p:nvPr>
            <p:ph type="sldNum" sz="quarter" idx="12"/>
          </p:nvPr>
        </p:nvSpPr>
        <p:spPr/>
        <p:txBody>
          <a:bodyPr/>
          <a:lstStyle/>
          <a:p>
            <a:fld id="{ADE361C3-C043-4A6E-BDCE-8DA1E7D90A3B}" type="slidenum">
              <a:rPr lang="zh-CN" altLang="en-US" smtClean="0"/>
              <a:pPr/>
              <a:t>‹#›</a:t>
            </a:fld>
            <a:endParaRPr lang="zh-CN" altLang="en-US"/>
          </a:p>
        </p:txBody>
      </p:sp>
      <p:sp>
        <p:nvSpPr>
          <p:cNvPr id="14" name="标题 13">
            <a:extLst>
              <a:ext uri="{FF2B5EF4-FFF2-40B4-BE49-F238E27FC236}">
                <a16:creationId xmlns:a16="http://schemas.microsoft.com/office/drawing/2014/main" id="{D65122C0-504F-FA46-B066-D8E22A26C909}"/>
              </a:ext>
            </a:extLst>
          </p:cNvPr>
          <p:cNvSpPr>
            <a:spLocks noGrp="1"/>
          </p:cNvSpPr>
          <p:nvPr>
            <p:ph type="title"/>
          </p:nvPr>
        </p:nvSpPr>
        <p:spPr/>
        <p:txBody>
          <a:bodyPr/>
          <a:lstStyle/>
          <a:p>
            <a:r>
              <a:rPr kumimoji="1" lang="zh-CN" altLang="en-US"/>
              <a:t>单击此处编辑母版标题样式</a:t>
            </a:r>
          </a:p>
        </p:txBody>
      </p:sp>
      <p:sp>
        <p:nvSpPr>
          <p:cNvPr id="15" name="页脚占位符 4">
            <a:extLst>
              <a:ext uri="{FF2B5EF4-FFF2-40B4-BE49-F238E27FC236}">
                <a16:creationId xmlns:a16="http://schemas.microsoft.com/office/drawing/2014/main" id="{56417E6E-741F-344B-92AB-FB18F831A1A0}"/>
              </a:ext>
            </a:extLst>
          </p:cNvPr>
          <p:cNvSpPr>
            <a:spLocks noGrp="1"/>
          </p:cNvSpPr>
          <p:nvPr>
            <p:ph type="ftr" sz="quarter" idx="3"/>
          </p:nvPr>
        </p:nvSpPr>
        <p:spPr>
          <a:xfrm>
            <a:off x="2553817" y="5305772"/>
            <a:ext cx="3962399" cy="304271"/>
          </a:xfrm>
          <a:prstGeom prst="rect">
            <a:avLst/>
          </a:prstGeom>
        </p:spPr>
        <p:txBody>
          <a:bodyPr/>
          <a:lstStyle>
            <a:lvl1pPr algn="ctr">
              <a:defRPr sz="1100"/>
            </a:lvl1pPr>
          </a:lstStyle>
          <a:p>
            <a:r>
              <a:rPr lang="zh-CN" altLang="en-US" dirty="0"/>
              <a:t>上海交通大学并行与分布式系统研究所（</a:t>
            </a:r>
            <a:r>
              <a:rPr lang="en-US" altLang="zh-CN" dirty="0"/>
              <a:t>IPADS@SJTU</a:t>
            </a:r>
            <a:r>
              <a:rPr lang="zh-CN" altLang="en-US" dirty="0"/>
              <a:t>）</a:t>
            </a:r>
          </a:p>
        </p:txBody>
      </p:sp>
    </p:spTree>
    <p:extLst>
      <p:ext uri="{BB962C8B-B14F-4D97-AF65-F5344CB8AC3E}">
        <p14:creationId xmlns:p14="http://schemas.microsoft.com/office/powerpoint/2010/main" val="3949560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8"/>
            <a:ext cx="7772400" cy="1135062"/>
          </a:xfrm>
        </p:spPr>
        <p:txBody>
          <a:bodyPr anchor="t"/>
          <a:lstStyle>
            <a:lvl1pPr algn="l">
              <a:defRPr sz="4000" b="1" cap="all">
                <a:latin typeface="+mj-lt"/>
              </a:defRPr>
            </a:lvl1pPr>
          </a:lstStyle>
          <a:p>
            <a:r>
              <a:rPr lang="zh-CN" altLang="en-US" dirty="0"/>
              <a:t>单击此处编辑母版标题样式</a:t>
            </a:r>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
        <p:nvSpPr>
          <p:cNvPr id="8" name="三角形 7">
            <a:extLst>
              <a:ext uri="{FF2B5EF4-FFF2-40B4-BE49-F238E27FC236}">
                <a16:creationId xmlns:a16="http://schemas.microsoft.com/office/drawing/2014/main" id="{A8EE614D-B549-154F-943F-0F3919AB5939}"/>
              </a:ext>
            </a:extLst>
          </p:cNvPr>
          <p:cNvSpPr/>
          <p:nvPr userDrawn="1"/>
        </p:nvSpPr>
        <p:spPr>
          <a:xfrm rot="5400000">
            <a:off x="-160703" y="3920373"/>
            <a:ext cx="480280" cy="1588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p>
        </p:txBody>
      </p:sp>
      <p:sp>
        <p:nvSpPr>
          <p:cNvPr id="10" name="页脚占位符 4">
            <a:extLst>
              <a:ext uri="{FF2B5EF4-FFF2-40B4-BE49-F238E27FC236}">
                <a16:creationId xmlns:a16="http://schemas.microsoft.com/office/drawing/2014/main" id="{0867B0DC-E4F4-8D4C-B8A3-9ADD138A7F8D}"/>
              </a:ext>
            </a:extLst>
          </p:cNvPr>
          <p:cNvSpPr>
            <a:spLocks noGrp="1"/>
          </p:cNvSpPr>
          <p:nvPr>
            <p:ph type="ftr" sz="quarter" idx="3"/>
          </p:nvPr>
        </p:nvSpPr>
        <p:spPr>
          <a:xfrm>
            <a:off x="2553817" y="5305772"/>
            <a:ext cx="3962399" cy="304271"/>
          </a:xfrm>
          <a:prstGeom prst="rect">
            <a:avLst/>
          </a:prstGeom>
        </p:spPr>
        <p:txBody>
          <a:bodyPr/>
          <a:lstStyle>
            <a:lvl1pPr algn="ctr">
              <a:defRPr sz="1100"/>
            </a:lvl1pPr>
          </a:lstStyle>
          <a:p>
            <a:r>
              <a:rPr lang="zh-CN" altLang="en-US" dirty="0"/>
              <a:t>上海交通大学并行与分布式系统研究所（</a:t>
            </a:r>
            <a:r>
              <a:rPr lang="en-US" altLang="zh-CN" dirty="0"/>
              <a:t>IPADS@SJTU</a:t>
            </a:r>
            <a:r>
              <a:rPr lang="zh-CN" altLang="en-US" dirty="0"/>
              <a:t>）</a:t>
            </a:r>
          </a:p>
        </p:txBody>
      </p:sp>
    </p:spTree>
    <p:extLst>
      <p:ext uri="{BB962C8B-B14F-4D97-AF65-F5344CB8AC3E}">
        <p14:creationId xmlns:p14="http://schemas.microsoft.com/office/powerpoint/2010/main" val="614694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5358"/>
            <a:ext cx="7772400" cy="1225021"/>
          </a:xfrm>
        </p:spPr>
        <p:txBody>
          <a:bodyPr>
            <a:normAutofit/>
          </a:bodyPr>
          <a:lstStyle>
            <a:lvl1pPr algn="ctr">
              <a:defRPr sz="4400">
                <a:latin typeface="+mj-lt"/>
              </a:defRPr>
            </a:lvl1pPr>
          </a:lstStyle>
          <a:p>
            <a:r>
              <a:rPr lang="zh-CN" altLang="en-US" dirty="0"/>
              <a:t>单击此处编辑母版标题样式</a:t>
            </a:r>
          </a:p>
        </p:txBody>
      </p:sp>
      <p:sp>
        <p:nvSpPr>
          <p:cNvPr id="3" name="副标题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Tree>
    <p:extLst>
      <p:ext uri="{BB962C8B-B14F-4D97-AF65-F5344CB8AC3E}">
        <p14:creationId xmlns:p14="http://schemas.microsoft.com/office/powerpoint/2010/main" val="1431717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866"/>
            <a:ext cx="8229600" cy="900442"/>
          </a:xfrm>
        </p:spPr>
        <p:txBody>
          <a:bodyPr/>
          <a:lstStyle>
            <a:lvl1pPr>
              <a:defRPr b="1">
                <a:solidFill>
                  <a:schemeClr val="accent1"/>
                </a:solidFill>
                <a:latin typeface="+mj-lt"/>
                <a:ea typeface="+mj-ea"/>
                <a:cs typeface="微软雅黑 Light" panose="020B0502040204020203" pitchFamily="34" charset="-122"/>
              </a:defRPr>
            </a:lvl1pPr>
          </a:lstStyle>
          <a:p>
            <a:r>
              <a:rPr lang="zh-CN" altLang="en-US" dirty="0"/>
              <a:t>单击此处编辑母版标题样式</a:t>
            </a:r>
          </a:p>
        </p:txBody>
      </p:sp>
      <p:sp>
        <p:nvSpPr>
          <p:cNvPr id="3" name="内容占位符 2"/>
          <p:cNvSpPr>
            <a:spLocks noGrp="1"/>
          </p:cNvSpPr>
          <p:nvPr>
            <p:ph idx="1"/>
          </p:nvPr>
        </p:nvSpPr>
        <p:spPr/>
        <p:txBody>
          <a:bodyPr>
            <a:normAutofit/>
          </a:bodyPr>
          <a:lstStyle>
            <a:lvl1pPr>
              <a:lnSpc>
                <a:spcPct val="120000"/>
              </a:lnSpc>
              <a:defRPr sz="2400" b="1" i="0">
                <a:latin typeface="+mn-lt"/>
                <a:ea typeface="微软雅黑" panose="020B0503020204020204" pitchFamily="34" charset="-122"/>
                <a:cs typeface="微软雅黑" panose="020B0503020204020204" pitchFamily="34" charset="-122"/>
              </a:defRPr>
            </a:lvl1pPr>
            <a:lvl2pPr>
              <a:lnSpc>
                <a:spcPct val="120000"/>
              </a:lnSpc>
              <a:defRPr sz="2000" b="0" i="0">
                <a:latin typeface="+mn-lt"/>
                <a:ea typeface="微软雅黑" panose="020B0503020204020204" pitchFamily="34" charset="-122"/>
                <a:cs typeface="微软雅黑" panose="020B0503020204020204" pitchFamily="34" charset="-122"/>
              </a:defRPr>
            </a:lvl2pPr>
            <a:lvl3pPr>
              <a:lnSpc>
                <a:spcPct val="120000"/>
              </a:lnSpc>
              <a:defRPr sz="2000" b="0" i="0">
                <a:latin typeface="+mn-lt"/>
                <a:ea typeface="微软雅黑" panose="020B0503020204020204" pitchFamily="34" charset="-122"/>
                <a:cs typeface="微软雅黑" panose="020B0503020204020204" pitchFamily="34" charset="-122"/>
              </a:defRPr>
            </a:lvl3pPr>
            <a:lvl4pPr>
              <a:lnSpc>
                <a:spcPct val="120000"/>
              </a:lnSpc>
              <a:defRPr sz="1800" b="0" i="0">
                <a:latin typeface="+mn-lt"/>
                <a:ea typeface="微软雅黑" panose="020B0503020204020204" pitchFamily="34" charset="-122"/>
                <a:cs typeface="微软雅黑" panose="020B0503020204020204" pitchFamily="34" charset="-122"/>
              </a:defRPr>
            </a:lvl4pPr>
            <a:lvl5pPr>
              <a:lnSpc>
                <a:spcPct val="120000"/>
              </a:lnSpc>
              <a:defRPr sz="1800" b="0" i="0">
                <a:latin typeface="+mn-lt"/>
                <a:ea typeface="微软雅黑" panose="020B0503020204020204" pitchFamily="34" charset="-122"/>
                <a:cs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
        <p:nvSpPr>
          <p:cNvPr id="7" name="矩形 6"/>
          <p:cNvSpPr/>
          <p:nvPr userDrawn="1"/>
        </p:nvSpPr>
        <p:spPr>
          <a:xfrm>
            <a:off x="-180527" y="439062"/>
            <a:ext cx="164581" cy="4800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三角形 7">
            <a:extLst>
              <a:ext uri="{FF2B5EF4-FFF2-40B4-BE49-F238E27FC236}">
                <a16:creationId xmlns:a16="http://schemas.microsoft.com/office/drawing/2014/main" id="{066DE83E-C489-9340-8A6C-F2C63F8574DC}"/>
              </a:ext>
            </a:extLst>
          </p:cNvPr>
          <p:cNvSpPr/>
          <p:nvPr userDrawn="1"/>
        </p:nvSpPr>
        <p:spPr>
          <a:xfrm rot="5400000">
            <a:off x="-160702" y="599536"/>
            <a:ext cx="480280" cy="1588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p>
        </p:txBody>
      </p:sp>
    </p:spTree>
    <p:extLst>
      <p:ext uri="{BB962C8B-B14F-4D97-AF65-F5344CB8AC3E}">
        <p14:creationId xmlns:p14="http://schemas.microsoft.com/office/powerpoint/2010/main" val="540423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8"/>
            <a:ext cx="7772400" cy="1135062"/>
          </a:xfrm>
        </p:spPr>
        <p:txBody>
          <a:bodyPr anchor="t"/>
          <a:lstStyle>
            <a:lvl1pPr algn="l">
              <a:defRPr sz="4000" b="1" cap="all">
                <a:latin typeface="+mj-lt"/>
              </a:defRPr>
            </a:lvl1pPr>
          </a:lstStyle>
          <a:p>
            <a:r>
              <a:rPr lang="zh-CN" altLang="en-US" dirty="0"/>
              <a:t>单击此处编辑母版标题样式</a:t>
            </a:r>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
        <p:nvSpPr>
          <p:cNvPr id="8" name="三角形 7">
            <a:extLst>
              <a:ext uri="{FF2B5EF4-FFF2-40B4-BE49-F238E27FC236}">
                <a16:creationId xmlns:a16="http://schemas.microsoft.com/office/drawing/2014/main" id="{A8EE614D-B549-154F-943F-0F3919AB5939}"/>
              </a:ext>
            </a:extLst>
          </p:cNvPr>
          <p:cNvSpPr/>
          <p:nvPr userDrawn="1"/>
        </p:nvSpPr>
        <p:spPr>
          <a:xfrm rot="5400000">
            <a:off x="-160703" y="3920373"/>
            <a:ext cx="480280" cy="1588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p>
        </p:txBody>
      </p:sp>
    </p:spTree>
    <p:extLst>
      <p:ext uri="{BB962C8B-B14F-4D97-AF65-F5344CB8AC3E}">
        <p14:creationId xmlns:p14="http://schemas.microsoft.com/office/powerpoint/2010/main" val="3629324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193204"/>
            <a:ext cx="8229600" cy="9525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333501"/>
            <a:ext cx="8229600" cy="377163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457201" y="5296962"/>
            <a:ext cx="2133600" cy="304271"/>
          </a:xfrm>
          <a:prstGeom prst="rect">
            <a:avLst/>
          </a:prstGeom>
        </p:spPr>
        <p:txBody>
          <a:bodyPr vert="horz" lIns="91440" tIns="45720" rIns="91440" bIns="45720" rtlCol="0" anchor="ctr"/>
          <a:lstStyle>
            <a:lvl1pPr algn="l">
              <a:defRPr sz="1200">
                <a:solidFill>
                  <a:schemeClr val="tx1">
                    <a:tint val="75000"/>
                  </a:schemeClr>
                </a:solidFill>
                <a:latin typeface="DengXian" charset="0"/>
                <a:ea typeface="DengXian" charset="0"/>
                <a:cs typeface="DengXian" charset="0"/>
              </a:defRPr>
            </a:lvl1pPr>
          </a:lstStyle>
          <a:p>
            <a:endParaRPr lang="zh-CN" altLang="en-US" dirty="0"/>
          </a:p>
        </p:txBody>
      </p:sp>
      <p:sp>
        <p:nvSpPr>
          <p:cNvPr id="6" name="灯片编号占位符 5"/>
          <p:cNvSpPr>
            <a:spLocks noGrp="1"/>
          </p:cNvSpPr>
          <p:nvPr>
            <p:ph type="sldNum" sz="quarter" idx="4"/>
          </p:nvPr>
        </p:nvSpPr>
        <p:spPr>
          <a:xfrm>
            <a:off x="6553200" y="5296962"/>
            <a:ext cx="2133600" cy="304271"/>
          </a:xfrm>
          <a:prstGeom prst="rect">
            <a:avLst/>
          </a:prstGeom>
        </p:spPr>
        <p:txBody>
          <a:bodyPr vert="horz" lIns="91440" tIns="45720" rIns="91440" bIns="45720" rtlCol="0" anchor="ctr"/>
          <a:lstStyle>
            <a:lvl1pPr algn="r">
              <a:defRPr sz="1200">
                <a:solidFill>
                  <a:schemeClr val="tx1">
                    <a:tint val="75000"/>
                  </a:schemeClr>
                </a:solidFill>
                <a:latin typeface="DengXian" charset="0"/>
                <a:ea typeface="DengXian" charset="0"/>
                <a:cs typeface="DengXian" charset="0"/>
              </a:defRPr>
            </a:lvl1pPr>
          </a:lstStyle>
          <a:p>
            <a:fld id="{ADE361C3-C043-4A6E-BDCE-8DA1E7D90A3B}" type="slidenum">
              <a:rPr lang="zh-CN" altLang="en-US" smtClean="0"/>
              <a:pPr/>
              <a:t>‹#›</a:t>
            </a:fld>
            <a:endParaRPr lang="zh-CN" altLang="en-US"/>
          </a:p>
        </p:txBody>
      </p:sp>
      <p:sp>
        <p:nvSpPr>
          <p:cNvPr id="10" name="页脚占位符 4">
            <a:extLst>
              <a:ext uri="{FF2B5EF4-FFF2-40B4-BE49-F238E27FC236}">
                <a16:creationId xmlns:a16="http://schemas.microsoft.com/office/drawing/2014/main" id="{CDE64A05-89A2-754D-BA16-BDBB64F499E1}"/>
              </a:ext>
            </a:extLst>
          </p:cNvPr>
          <p:cNvSpPr>
            <a:spLocks noGrp="1"/>
          </p:cNvSpPr>
          <p:nvPr>
            <p:ph type="ftr" sz="quarter" idx="3"/>
          </p:nvPr>
        </p:nvSpPr>
        <p:spPr>
          <a:xfrm>
            <a:off x="2553817" y="5305772"/>
            <a:ext cx="3962399" cy="304271"/>
          </a:xfrm>
          <a:prstGeom prst="rect">
            <a:avLst/>
          </a:prstGeom>
        </p:spPr>
        <p:txBody>
          <a:bodyPr/>
          <a:lstStyle>
            <a:lvl1pPr algn="ctr">
              <a:defRPr sz="1100">
                <a:solidFill>
                  <a:schemeClr val="bg1">
                    <a:lumMod val="65000"/>
                  </a:schemeClr>
                </a:solidFill>
              </a:defRPr>
            </a:lvl1pPr>
          </a:lstStyle>
          <a:p>
            <a:r>
              <a:rPr lang="zh-CN" altLang="en-US" dirty="0"/>
              <a:t>上海交通大学并行与分布式系统研究所（</a:t>
            </a:r>
            <a:r>
              <a:rPr lang="en-US" altLang="zh-CN" dirty="0"/>
              <a:t>IPADS@SJTU</a:t>
            </a:r>
            <a:r>
              <a:rPr lang="zh-CN" altLang="en-US" dirty="0"/>
              <a:t>）</a:t>
            </a:r>
          </a:p>
        </p:txBody>
      </p:sp>
    </p:spTree>
    <p:extLst>
      <p:ext uri="{BB962C8B-B14F-4D97-AF65-F5344CB8AC3E}">
        <p14:creationId xmlns:p14="http://schemas.microsoft.com/office/powerpoint/2010/main" val="38909056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lvl1pPr algn="l" defTabSz="914400" rtl="0" eaLnBrk="1" latinLnBrk="0" hangingPunct="1">
        <a:spcBef>
          <a:spcPct val="0"/>
        </a:spcBef>
        <a:buNone/>
        <a:defRPr sz="3600" b="1" kern="1200">
          <a:solidFill>
            <a:schemeClr val="accent1"/>
          </a:solidFill>
          <a:latin typeface="+mj-lt"/>
          <a:ea typeface="+mj-ea"/>
          <a:cs typeface="微软雅黑 Light" panose="020B0502040204020203" pitchFamily="34" charset="-122"/>
        </a:defRPr>
      </a:lvl1pPr>
    </p:titleStyle>
    <p:bodyStyle>
      <a:lvl1pPr marL="342900" indent="-342900" algn="l" defTabSz="914400" rtl="0" eaLnBrk="1" latinLnBrk="0" hangingPunct="1">
        <a:lnSpc>
          <a:spcPct val="120000"/>
        </a:lnSpc>
        <a:spcBef>
          <a:spcPts val="1200"/>
        </a:spcBef>
        <a:buFont typeface="Arial" pitchFamily="34" charset="0"/>
        <a:buChar char="•"/>
        <a:defRPr sz="2600" b="1" kern="1200">
          <a:solidFill>
            <a:schemeClr val="tx1">
              <a:lumMod val="75000"/>
              <a:lumOff val="25000"/>
            </a:schemeClr>
          </a:solidFill>
          <a:latin typeface="+mn-lt"/>
          <a:ea typeface="+mn-ea"/>
          <a:cs typeface="DengXian" charset="0"/>
        </a:defRPr>
      </a:lvl1pPr>
      <a:lvl2pPr marL="742950" indent="-285750" algn="l" defTabSz="914400" rtl="0" eaLnBrk="1" latinLnBrk="0" hangingPunct="1">
        <a:lnSpc>
          <a:spcPct val="120000"/>
        </a:lnSpc>
        <a:spcBef>
          <a:spcPct val="20000"/>
        </a:spcBef>
        <a:buFont typeface="Arial" pitchFamily="34" charset="0"/>
        <a:buChar char="–"/>
        <a:defRPr sz="2400" kern="1200">
          <a:solidFill>
            <a:schemeClr val="tx1">
              <a:lumMod val="75000"/>
              <a:lumOff val="25000"/>
            </a:schemeClr>
          </a:solidFill>
          <a:latin typeface="+mn-lt"/>
          <a:ea typeface="+mn-ea"/>
          <a:cs typeface="DengXian" charset="0"/>
        </a:defRPr>
      </a:lvl2pPr>
      <a:lvl3pPr marL="1143000" indent="-228600" algn="l" defTabSz="914400" rtl="0" eaLnBrk="1" latinLnBrk="0" hangingPunct="1">
        <a:lnSpc>
          <a:spcPct val="120000"/>
        </a:lnSpc>
        <a:spcBef>
          <a:spcPct val="20000"/>
        </a:spcBef>
        <a:buFont typeface="Arial" pitchFamily="34" charset="0"/>
        <a:buChar char="•"/>
        <a:defRPr sz="2000" kern="1200">
          <a:solidFill>
            <a:schemeClr val="tx1">
              <a:lumMod val="75000"/>
              <a:lumOff val="25000"/>
            </a:schemeClr>
          </a:solidFill>
          <a:latin typeface="+mn-lt"/>
          <a:ea typeface="+mn-ea"/>
          <a:cs typeface="DengXian" charset="0"/>
        </a:defRPr>
      </a:lvl3pPr>
      <a:lvl4pPr marL="1600200" indent="-228600" algn="l" defTabSz="914400" rtl="0" eaLnBrk="1" latinLnBrk="0" hangingPunct="1">
        <a:lnSpc>
          <a:spcPct val="120000"/>
        </a:lnSpc>
        <a:spcBef>
          <a:spcPct val="20000"/>
        </a:spcBef>
        <a:buFont typeface="Arial" pitchFamily="34" charset="0"/>
        <a:buChar char="–"/>
        <a:defRPr sz="1800" kern="1200">
          <a:solidFill>
            <a:schemeClr val="tx1">
              <a:lumMod val="75000"/>
              <a:lumOff val="25000"/>
            </a:schemeClr>
          </a:solidFill>
          <a:latin typeface="+mn-lt"/>
          <a:ea typeface="+mn-ea"/>
          <a:cs typeface="DengXian" charset="0"/>
        </a:defRPr>
      </a:lvl4pPr>
      <a:lvl5pPr marL="2057400" indent="-228600" algn="l" defTabSz="914400" rtl="0" eaLnBrk="1" latinLnBrk="0" hangingPunct="1">
        <a:lnSpc>
          <a:spcPct val="120000"/>
        </a:lnSpc>
        <a:spcBef>
          <a:spcPct val="20000"/>
        </a:spcBef>
        <a:buFont typeface="Arial" pitchFamily="34" charset="0"/>
        <a:buChar char="»"/>
        <a:defRPr sz="1800" kern="1200">
          <a:solidFill>
            <a:schemeClr val="tx1">
              <a:lumMod val="75000"/>
              <a:lumOff val="25000"/>
            </a:schemeClr>
          </a:solidFill>
          <a:latin typeface="+mn-lt"/>
          <a:ea typeface="+mn-ea"/>
          <a:cs typeface="DengXian"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28866"/>
            <a:ext cx="8229600" cy="9525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333501"/>
            <a:ext cx="8229600" cy="377163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1" y="5296962"/>
            <a:ext cx="2133600" cy="304271"/>
          </a:xfrm>
          <a:prstGeom prst="rect">
            <a:avLst/>
          </a:prstGeom>
        </p:spPr>
        <p:txBody>
          <a:bodyPr vert="horz" lIns="91440" tIns="45720" rIns="91440" bIns="45720" rtlCol="0" anchor="ctr"/>
          <a:lstStyle>
            <a:lvl1pPr algn="l">
              <a:defRPr sz="1200">
                <a:solidFill>
                  <a:schemeClr val="tx1">
                    <a:tint val="75000"/>
                  </a:schemeClr>
                </a:solidFill>
                <a:latin typeface="DengXian" charset="0"/>
                <a:ea typeface="DengXian" charset="0"/>
                <a:cs typeface="DengXian" charset="0"/>
              </a:defRPr>
            </a:lvl1pPr>
          </a:lstStyle>
          <a:p>
            <a:endParaRPr lang="zh-CN" altLang="en-US" dirty="0"/>
          </a:p>
        </p:txBody>
      </p:sp>
      <p:sp>
        <p:nvSpPr>
          <p:cNvPr id="5" name="页脚占位符 4"/>
          <p:cNvSpPr>
            <a:spLocks noGrp="1"/>
          </p:cNvSpPr>
          <p:nvPr>
            <p:ph type="ftr" sz="quarter" idx="3"/>
          </p:nvPr>
        </p:nvSpPr>
        <p:spPr>
          <a:xfrm>
            <a:off x="3124201" y="5296962"/>
            <a:ext cx="2895600" cy="304271"/>
          </a:xfrm>
          <a:prstGeom prst="rect">
            <a:avLst/>
          </a:prstGeom>
        </p:spPr>
        <p:txBody>
          <a:bodyPr vert="horz" lIns="91440" tIns="45720" rIns="91440" bIns="45720" rtlCol="0" anchor="ctr"/>
          <a:lstStyle>
            <a:lvl1pPr algn="ctr">
              <a:defRPr sz="1200">
                <a:solidFill>
                  <a:schemeClr val="tx1">
                    <a:tint val="75000"/>
                  </a:schemeClr>
                </a:solidFill>
                <a:latin typeface="DengXian" charset="0"/>
                <a:ea typeface="DengXian" charset="0"/>
                <a:cs typeface="DengXian" charset="0"/>
              </a:defRPr>
            </a:lvl1pPr>
          </a:lstStyle>
          <a:p>
            <a:endParaRPr lang="zh-CN" altLang="en-US"/>
          </a:p>
        </p:txBody>
      </p:sp>
      <p:sp>
        <p:nvSpPr>
          <p:cNvPr id="6" name="灯片编号占位符 5"/>
          <p:cNvSpPr>
            <a:spLocks noGrp="1"/>
          </p:cNvSpPr>
          <p:nvPr>
            <p:ph type="sldNum" sz="quarter" idx="4"/>
          </p:nvPr>
        </p:nvSpPr>
        <p:spPr>
          <a:xfrm>
            <a:off x="6553200" y="5296962"/>
            <a:ext cx="2133600" cy="304271"/>
          </a:xfrm>
          <a:prstGeom prst="rect">
            <a:avLst/>
          </a:prstGeom>
        </p:spPr>
        <p:txBody>
          <a:bodyPr vert="horz" lIns="91440" tIns="45720" rIns="91440" bIns="45720" rtlCol="0" anchor="ctr"/>
          <a:lstStyle>
            <a:lvl1pPr algn="r">
              <a:defRPr sz="1200">
                <a:solidFill>
                  <a:schemeClr val="tx1">
                    <a:tint val="75000"/>
                  </a:schemeClr>
                </a:solidFill>
                <a:latin typeface="DengXian" charset="0"/>
                <a:ea typeface="DengXian" charset="0"/>
                <a:cs typeface="DengXian" charset="0"/>
              </a:defRPr>
            </a:lvl1pPr>
          </a:lstStyle>
          <a:p>
            <a:fld id="{ADE361C3-C043-4A6E-BDCE-8DA1E7D90A3B}" type="slidenum">
              <a:rPr lang="zh-CN" altLang="en-US" smtClean="0"/>
              <a:pPr/>
              <a:t>‹#›</a:t>
            </a:fld>
            <a:endParaRPr lang="zh-CN" altLang="en-US"/>
          </a:p>
        </p:txBody>
      </p:sp>
    </p:spTree>
    <p:extLst>
      <p:ext uri="{BB962C8B-B14F-4D97-AF65-F5344CB8AC3E}">
        <p14:creationId xmlns:p14="http://schemas.microsoft.com/office/powerpoint/2010/main" val="86118669"/>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Lst>
  <p:hf hdr="0" ftr="0" dt="0"/>
  <p:txStyles>
    <p:titleStyle>
      <a:lvl1pPr algn="l" defTabSz="914400" rtl="0" eaLnBrk="1" latinLnBrk="0" hangingPunct="1">
        <a:spcBef>
          <a:spcPct val="0"/>
        </a:spcBef>
        <a:buNone/>
        <a:defRPr sz="3600" b="1" kern="1200">
          <a:solidFill>
            <a:schemeClr val="accent1"/>
          </a:solidFill>
          <a:latin typeface="+mj-lt"/>
          <a:ea typeface="+mj-ea"/>
          <a:cs typeface="微软雅黑 Light" panose="020B0502040204020203" pitchFamily="34" charset="-122"/>
        </a:defRPr>
      </a:lvl1pPr>
    </p:titleStyle>
    <p:bodyStyle>
      <a:lvl1pPr marL="342900" indent="-342900" algn="l" defTabSz="914400" rtl="0" eaLnBrk="1" latinLnBrk="0" hangingPunct="1">
        <a:lnSpc>
          <a:spcPct val="120000"/>
        </a:lnSpc>
        <a:spcBef>
          <a:spcPts val="1200"/>
        </a:spcBef>
        <a:buFont typeface="Arial" pitchFamily="34" charset="0"/>
        <a:buChar char="•"/>
        <a:defRPr sz="2600" b="0" kern="1200">
          <a:solidFill>
            <a:schemeClr val="tx1">
              <a:lumMod val="75000"/>
              <a:lumOff val="25000"/>
            </a:schemeClr>
          </a:solidFill>
          <a:latin typeface="+mn-lt"/>
          <a:ea typeface="+mn-ea"/>
          <a:cs typeface="DengXian" charset="0"/>
        </a:defRPr>
      </a:lvl1pPr>
      <a:lvl2pPr marL="742950" indent="-285750" algn="l" defTabSz="914400" rtl="0" eaLnBrk="1" latinLnBrk="0" hangingPunct="1">
        <a:lnSpc>
          <a:spcPct val="120000"/>
        </a:lnSpc>
        <a:spcBef>
          <a:spcPct val="20000"/>
        </a:spcBef>
        <a:buFont typeface="Arial" pitchFamily="34" charset="0"/>
        <a:buChar char="–"/>
        <a:defRPr sz="2400" kern="1200">
          <a:solidFill>
            <a:schemeClr val="tx1">
              <a:lumMod val="75000"/>
              <a:lumOff val="25000"/>
            </a:schemeClr>
          </a:solidFill>
          <a:latin typeface="+mn-lt"/>
          <a:ea typeface="+mn-ea"/>
          <a:cs typeface="DengXian" charset="0"/>
        </a:defRPr>
      </a:lvl2pPr>
      <a:lvl3pPr marL="1143000" indent="-228600" algn="l" defTabSz="914400" rtl="0" eaLnBrk="1" latinLnBrk="0" hangingPunct="1">
        <a:lnSpc>
          <a:spcPct val="120000"/>
        </a:lnSpc>
        <a:spcBef>
          <a:spcPct val="20000"/>
        </a:spcBef>
        <a:buFont typeface="Arial" pitchFamily="34" charset="0"/>
        <a:buChar char="•"/>
        <a:defRPr sz="2000" kern="1200">
          <a:solidFill>
            <a:schemeClr val="tx1">
              <a:lumMod val="75000"/>
              <a:lumOff val="25000"/>
            </a:schemeClr>
          </a:solidFill>
          <a:latin typeface="+mn-lt"/>
          <a:ea typeface="+mn-ea"/>
          <a:cs typeface="DengXian" charset="0"/>
        </a:defRPr>
      </a:lvl3pPr>
      <a:lvl4pPr marL="1600200" indent="-228600" algn="l" defTabSz="914400" rtl="0" eaLnBrk="1" latinLnBrk="0" hangingPunct="1">
        <a:lnSpc>
          <a:spcPct val="120000"/>
        </a:lnSpc>
        <a:spcBef>
          <a:spcPct val="20000"/>
        </a:spcBef>
        <a:buFont typeface="Arial" pitchFamily="34" charset="0"/>
        <a:buChar char="–"/>
        <a:defRPr sz="1800" kern="1200">
          <a:solidFill>
            <a:schemeClr val="tx1">
              <a:lumMod val="75000"/>
              <a:lumOff val="25000"/>
            </a:schemeClr>
          </a:solidFill>
          <a:latin typeface="+mn-lt"/>
          <a:ea typeface="+mn-ea"/>
          <a:cs typeface="DengXian" charset="0"/>
        </a:defRPr>
      </a:lvl4pPr>
      <a:lvl5pPr marL="2057400" indent="-228600" algn="l" defTabSz="914400" rtl="0" eaLnBrk="1" latinLnBrk="0" hangingPunct="1">
        <a:lnSpc>
          <a:spcPct val="120000"/>
        </a:lnSpc>
        <a:spcBef>
          <a:spcPct val="20000"/>
        </a:spcBef>
        <a:buFont typeface="Arial" pitchFamily="34" charset="0"/>
        <a:buChar char="»"/>
        <a:defRPr sz="1800" kern="1200">
          <a:solidFill>
            <a:schemeClr val="tx1">
              <a:lumMod val="75000"/>
              <a:lumOff val="25000"/>
            </a:schemeClr>
          </a:solidFill>
          <a:latin typeface="+mn-lt"/>
          <a:ea typeface="+mn-ea"/>
          <a:cs typeface="DengXian"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01.xml.rels><?xml version="1.0" encoding="UTF-8" standalone="yes"?>
<Relationships xmlns="http://schemas.openxmlformats.org/package/2006/relationships"><Relationship Id="rId8" Type="http://schemas.openxmlformats.org/officeDocument/2006/relationships/image" Target="../media/image280.png"/><Relationship Id="rId13" Type="http://schemas.openxmlformats.org/officeDocument/2006/relationships/image" Target="../media/image320.png"/><Relationship Id="rId3" Type="http://schemas.openxmlformats.org/officeDocument/2006/relationships/image" Target="../media/image300.png"/><Relationship Id="rId7" Type="http://schemas.openxmlformats.org/officeDocument/2006/relationships/image" Target="../media/image270.png"/><Relationship Id="rId12" Type="http://schemas.openxmlformats.org/officeDocument/2006/relationships/image" Target="../media/image351.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250.png"/><Relationship Id="rId10" Type="http://schemas.openxmlformats.org/officeDocument/2006/relationships/image" Target="../media/image68.png"/><Relationship Id="rId4" Type="http://schemas.openxmlformats.org/officeDocument/2006/relationships/image" Target="../media/image330.png"/><Relationship Id="rId9" Type="http://schemas.openxmlformats.org/officeDocument/2006/relationships/image" Target="../media/image290.png"/></Relationships>
</file>

<file path=ppt/slides/_rels/slide102.xml.rels><?xml version="1.0" encoding="UTF-8" standalone="yes"?>
<Relationships xmlns="http://schemas.openxmlformats.org/package/2006/relationships"><Relationship Id="rId8" Type="http://schemas.openxmlformats.org/officeDocument/2006/relationships/image" Target="../media/image380.png"/><Relationship Id="rId13" Type="http://schemas.openxmlformats.org/officeDocument/2006/relationships/image" Target="../media/image420.png"/><Relationship Id="rId3" Type="http://schemas.openxmlformats.org/officeDocument/2006/relationships/image" Target="../media/image360.png"/><Relationship Id="rId7" Type="http://schemas.openxmlformats.org/officeDocument/2006/relationships/image" Target="../media/image370.png"/><Relationship Id="rId12" Type="http://schemas.openxmlformats.org/officeDocument/2006/relationships/image" Target="../media/image410.png"/><Relationship Id="rId2" Type="http://schemas.openxmlformats.org/officeDocument/2006/relationships/notesSlide" Target="../notesSlides/notesSlide44.xml"/><Relationship Id="rId1" Type="http://schemas.openxmlformats.org/officeDocument/2006/relationships/slideLayout" Target="../slideLayouts/slideLayout2.xml"/><Relationship Id="rId11" Type="http://schemas.openxmlformats.org/officeDocument/2006/relationships/image" Target="../media/image400.png"/><Relationship Id="rId5" Type="http://schemas.openxmlformats.org/officeDocument/2006/relationships/image" Target="../media/image350.png"/><Relationship Id="rId10" Type="http://schemas.openxmlformats.org/officeDocument/2006/relationships/image" Target="../media/image401.png"/><Relationship Id="rId4" Type="http://schemas.openxmlformats.org/officeDocument/2006/relationships/image" Target="../media/image371.png"/><Relationship Id="rId9" Type="http://schemas.openxmlformats.org/officeDocument/2006/relationships/image" Target="../media/image390.png"/></Relationships>
</file>

<file path=ppt/slides/_rels/slide10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30.sv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4.png"/><Relationship Id="rId7" Type="http://schemas.openxmlformats.org/officeDocument/2006/relationships/image" Target="../media/image69.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slides/_rels/slide111.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4.png"/><Relationship Id="rId7" Type="http://schemas.openxmlformats.org/officeDocument/2006/relationships/image" Target="../media/image69.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57.svg"/><Relationship Id="rId7" Type="http://schemas.openxmlformats.org/officeDocument/2006/relationships/image" Target="../media/image74.sv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svg"/><Relationship Id="rId4" Type="http://schemas.openxmlformats.org/officeDocument/2006/relationships/image" Target="../media/image71.png"/></Relationships>
</file>

<file path=ppt/slides/_rels/slide115.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45.png"/><Relationship Id="rId7" Type="http://schemas.openxmlformats.org/officeDocument/2006/relationships/image" Target="../media/image37.png"/><Relationship Id="rId12" Type="http://schemas.openxmlformats.org/officeDocument/2006/relationships/image" Target="../media/image50.sv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48.svg"/><Relationship Id="rId11" Type="http://schemas.openxmlformats.org/officeDocument/2006/relationships/image" Target="../media/image49.png"/><Relationship Id="rId5" Type="http://schemas.openxmlformats.org/officeDocument/2006/relationships/image" Target="../media/image47.png"/><Relationship Id="rId10" Type="http://schemas.openxmlformats.org/officeDocument/2006/relationships/image" Target="../media/image40.svg"/><Relationship Id="rId4" Type="http://schemas.openxmlformats.org/officeDocument/2006/relationships/image" Target="../media/image46.svg"/><Relationship Id="rId9" Type="http://schemas.openxmlformats.org/officeDocument/2006/relationships/image" Target="../media/image39.png"/></Relationships>
</file>

<file path=ppt/slides/_rels/slide124.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2.svg"/><Relationship Id="rId4" Type="http://schemas.openxmlformats.org/officeDocument/2006/relationships/image" Target="../media/image2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240.png"/></Relationships>
</file>

<file path=ppt/slides/_rels/slide13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260.png"/></Relationships>
</file>

<file path=ppt/slides/_rels/slide1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590.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88.sv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svg"/><Relationship Id="rId4" Type="http://schemas.openxmlformats.org/officeDocument/2006/relationships/image" Target="../media/image85.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 Id="rId9" Type="http://schemas.openxmlformats.org/officeDocument/2006/relationships/image" Target="../media/image44.svg"/></Relationships>
</file>

<file path=ppt/slides/_rels/slide38.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39.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37.png"/><Relationship Id="rId7" Type="http://schemas.openxmlformats.org/officeDocument/2006/relationships/image" Target="../media/image45.png"/><Relationship Id="rId12" Type="http://schemas.openxmlformats.org/officeDocument/2006/relationships/image" Target="../media/image42.sv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0.svg"/><Relationship Id="rId11" Type="http://schemas.openxmlformats.org/officeDocument/2006/relationships/image" Target="../media/image41.png"/><Relationship Id="rId5" Type="http://schemas.openxmlformats.org/officeDocument/2006/relationships/image" Target="../media/image39.png"/><Relationship Id="rId10" Type="http://schemas.openxmlformats.org/officeDocument/2006/relationships/image" Target="../media/image48.svg"/><Relationship Id="rId4" Type="http://schemas.openxmlformats.org/officeDocument/2006/relationships/image" Target="../media/image38.svg"/><Relationship Id="rId9"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4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8.svg"/><Relationship Id="rId7" Type="http://schemas.openxmlformats.org/officeDocument/2006/relationships/image" Target="../media/image50.sv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0.svg"/><Relationship Id="rId4" Type="http://schemas.openxmlformats.org/officeDocument/2006/relationships/image" Target="../media/image39.png"/><Relationship Id="rId9" Type="http://schemas.openxmlformats.org/officeDocument/2006/relationships/image" Target="../media/image46.svg"/></Relationships>
</file>

<file path=ppt/slides/_rels/slide4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46.svg"/><Relationship Id="rId7" Type="http://schemas.openxmlformats.org/officeDocument/2006/relationships/image" Target="../media/image38.sv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50.svg"/><Relationship Id="rId5" Type="http://schemas.openxmlformats.org/officeDocument/2006/relationships/image" Target="../media/image48.svg"/><Relationship Id="rId10" Type="http://schemas.openxmlformats.org/officeDocument/2006/relationships/image" Target="../media/image49.png"/><Relationship Id="rId4" Type="http://schemas.openxmlformats.org/officeDocument/2006/relationships/image" Target="../media/image47.png"/><Relationship Id="rId9" Type="http://schemas.openxmlformats.org/officeDocument/2006/relationships/image" Target="../media/image40.sv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6.jpg"/><Relationship Id="rId4" Type="http://schemas.openxmlformats.org/officeDocument/2006/relationships/image" Target="../media/image5.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9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svg"/><Relationship Id="rId7" Type="http://schemas.openxmlformats.org/officeDocument/2006/relationships/image" Target="../media/image46.sv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0.svg"/><Relationship Id="rId4" Type="http://schemas.openxmlformats.org/officeDocument/2006/relationships/image" Target="../media/image39.png"/><Relationship Id="rId9" Type="http://schemas.openxmlformats.org/officeDocument/2006/relationships/image" Target="../media/image44.svg"/></Relationships>
</file>

<file path=ppt/slides/_rels/slide76.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50.png"/><Relationship Id="rId5" Type="http://schemas.openxmlformats.org/officeDocument/2006/relationships/image" Target="../media/image44.svg"/><Relationship Id="rId4" Type="http://schemas.openxmlformats.org/officeDocument/2006/relationships/image" Target="../media/image43.png"/></Relationships>
</file>

<file path=ppt/slides/_rels/slide77.xml.rels><?xml version="1.0" encoding="UTF-8" standalone="yes"?>
<Relationships xmlns="http://schemas.openxmlformats.org/package/2006/relationships"><Relationship Id="rId3" Type="http://schemas.openxmlformats.org/officeDocument/2006/relationships/image" Target="../media/image490.png"/><Relationship Id="rId7" Type="http://schemas.openxmlformats.org/officeDocument/2006/relationships/hyperlink" Target="https://www.usenix.org/legacy/publications/library/proceedings/osdi/full_papers/waldspurger.pdf"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44.svg"/><Relationship Id="rId4" Type="http://schemas.openxmlformats.org/officeDocument/2006/relationships/image" Target="../media/image4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44.sv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4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image" Target="../media/image402.png"/><Relationship Id="rId3" Type="http://schemas.openxmlformats.org/officeDocument/2006/relationships/image" Target="../media/image353.png"/><Relationship Id="rId7" Type="http://schemas.openxmlformats.org/officeDocument/2006/relationships/image" Target="../media/image391.png"/><Relationship Id="rId12" Type="http://schemas.openxmlformats.org/officeDocument/2006/relationships/image" Target="../media/image352.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81.png"/><Relationship Id="rId5" Type="http://schemas.openxmlformats.org/officeDocument/2006/relationships/image" Target="../media/image372.png"/><Relationship Id="rId10" Type="http://schemas.openxmlformats.org/officeDocument/2006/relationships/image" Target="../media/image421.png"/><Relationship Id="rId4" Type="http://schemas.openxmlformats.org/officeDocument/2006/relationships/image" Target="../media/image361.png"/><Relationship Id="rId9" Type="http://schemas.openxmlformats.org/officeDocument/2006/relationships/image" Target="../media/image411.png"/></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C7C6228-E47F-EA4B-8DD8-28647C76DDD6}"/>
              </a:ext>
            </a:extLst>
          </p:cNvPr>
          <p:cNvSpPr>
            <a:spLocks noGrp="1"/>
          </p:cNvSpPr>
          <p:nvPr>
            <p:ph type="ctrTitle"/>
          </p:nvPr>
        </p:nvSpPr>
        <p:spPr>
          <a:xfrm>
            <a:off x="685800" y="1720996"/>
            <a:ext cx="7772400" cy="1225021"/>
          </a:xfrm>
        </p:spPr>
        <p:txBody>
          <a:bodyPr>
            <a:normAutofit/>
          </a:bodyPr>
          <a:lstStyle/>
          <a:p>
            <a:pPr>
              <a:lnSpc>
                <a:spcPct val="110000"/>
              </a:lnSpc>
            </a:pPr>
            <a:r>
              <a:rPr kumimoji="1" lang="zh-CN" altLang="en-US" sz="4800" dirty="0"/>
              <a:t>线程与调度</a:t>
            </a:r>
          </a:p>
        </p:txBody>
      </p:sp>
      <p:sp>
        <p:nvSpPr>
          <p:cNvPr id="6" name="副标题 5">
            <a:extLst>
              <a:ext uri="{FF2B5EF4-FFF2-40B4-BE49-F238E27FC236}">
                <a16:creationId xmlns:a16="http://schemas.microsoft.com/office/drawing/2014/main" id="{A89EB2B2-D46F-2643-A072-954E7921BC30}"/>
              </a:ext>
            </a:extLst>
          </p:cNvPr>
          <p:cNvSpPr>
            <a:spLocks noGrp="1"/>
          </p:cNvSpPr>
          <p:nvPr>
            <p:ph type="subTitle" idx="1"/>
          </p:nvPr>
        </p:nvSpPr>
        <p:spPr>
          <a:xfrm>
            <a:off x="685800" y="3412362"/>
            <a:ext cx="7772400" cy="1225020"/>
          </a:xfrm>
        </p:spPr>
        <p:txBody>
          <a:bodyPr>
            <a:noAutofit/>
          </a:bodyPr>
          <a:lstStyle/>
          <a:p>
            <a:pPr>
              <a:lnSpc>
                <a:spcPct val="150000"/>
              </a:lnSpc>
              <a:spcBef>
                <a:spcPts val="0"/>
              </a:spcBef>
            </a:pPr>
            <a:r>
              <a:rPr kumimoji="1" lang="zh-CN" altLang="en-US" sz="1800" dirty="0">
                <a:solidFill>
                  <a:schemeClr val="tx1">
                    <a:lumMod val="75000"/>
                    <a:lumOff val="25000"/>
                  </a:schemeClr>
                </a:solidFill>
              </a:rPr>
              <a:t>上海交通大学并行与分布式系统研究所</a:t>
            </a:r>
            <a:endParaRPr kumimoji="1" lang="en-US" altLang="zh-CN" sz="1800" dirty="0">
              <a:solidFill>
                <a:schemeClr val="tx1">
                  <a:lumMod val="75000"/>
                  <a:lumOff val="25000"/>
                </a:schemeClr>
              </a:solidFill>
            </a:endParaRPr>
          </a:p>
          <a:p>
            <a:pPr>
              <a:lnSpc>
                <a:spcPct val="150000"/>
              </a:lnSpc>
              <a:spcBef>
                <a:spcPts val="0"/>
              </a:spcBef>
            </a:pPr>
            <a:r>
              <a:rPr kumimoji="1" lang="en-US" altLang="zh-CN" sz="1800" dirty="0">
                <a:solidFill>
                  <a:schemeClr val="tx1">
                    <a:lumMod val="50000"/>
                    <a:lumOff val="50000"/>
                  </a:schemeClr>
                </a:solidFill>
              </a:rPr>
              <a:t>https://</a:t>
            </a:r>
            <a:r>
              <a:rPr kumimoji="1" lang="en-US" altLang="zh-CN" sz="1800" dirty="0" err="1">
                <a:solidFill>
                  <a:schemeClr val="tx1">
                    <a:lumMod val="50000"/>
                    <a:lumOff val="50000"/>
                  </a:schemeClr>
                </a:solidFill>
              </a:rPr>
              <a:t>ipads.se.sjtu.edu.cn</a:t>
            </a:r>
            <a:endParaRPr kumimoji="1" lang="en" altLang="zh-CN" sz="1800" dirty="0">
              <a:solidFill>
                <a:schemeClr val="tx1">
                  <a:lumMod val="50000"/>
                  <a:lumOff val="50000"/>
                </a:schemeClr>
              </a:solidFill>
            </a:endParaRPr>
          </a:p>
        </p:txBody>
      </p:sp>
      <p:pic>
        <p:nvPicPr>
          <p:cNvPr id="9" name="图片 8">
            <a:extLst>
              <a:ext uri="{FF2B5EF4-FFF2-40B4-BE49-F238E27FC236}">
                <a16:creationId xmlns:a16="http://schemas.microsoft.com/office/drawing/2014/main" id="{23A70DCB-3E4D-4449-82B8-441C200ABD69}"/>
              </a:ext>
            </a:extLst>
          </p:cNvPr>
          <p:cNvPicPr>
            <a:picLocks noChangeAspect="1"/>
          </p:cNvPicPr>
          <p:nvPr/>
        </p:nvPicPr>
        <p:blipFill>
          <a:blip r:embed="rId3">
            <a:duotone>
              <a:schemeClr val="accent1">
                <a:shade val="45000"/>
                <a:satMod val="135000"/>
              </a:schemeClr>
              <a:prstClr val="white"/>
            </a:duotone>
          </a:blip>
          <a:stretch>
            <a:fillRect/>
          </a:stretch>
        </p:blipFill>
        <p:spPr>
          <a:xfrm>
            <a:off x="5652120" y="252561"/>
            <a:ext cx="1362088" cy="492009"/>
          </a:xfrm>
          <a:prstGeom prst="rect">
            <a:avLst/>
          </a:prstGeom>
        </p:spPr>
      </p:pic>
      <p:pic>
        <p:nvPicPr>
          <p:cNvPr id="8" name="Picture 6" descr="http://korean.onlinesjtu.com/%E6%A0%A1%E5%BE%BD%E7%B3%BB%E5%88%97/%E7%BC%A9%E5%B0%8F%E7%89%88/%E8%93%9D%E8%89%B2%E7%B3%BB%20%E5%B0%8F%E5%B0%BA%E5%AF%B8%E6%A0%A1%E5%BE%BD%E5%B1%95%E5%BC%80%E5%BC%8F%20(10mm%E4%BB%A5%E4%B8%8B%E4%BD%BF%E7%94%A8)%20%5b%E8%BD%AC%E6%8D%A2%5d.png">
            <a:extLst>
              <a:ext uri="{FF2B5EF4-FFF2-40B4-BE49-F238E27FC236}">
                <a16:creationId xmlns:a16="http://schemas.microsoft.com/office/drawing/2014/main" id="{9D0C1772-9C9E-534B-9410-16BA28CA6EB4}"/>
              </a:ext>
            </a:extLst>
          </p:cNvPr>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64288" y="282539"/>
            <a:ext cx="1642840" cy="43204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699387614"/>
      </p:ext>
    </p:extLst>
  </p:cSld>
  <p:clrMapOvr>
    <a:masterClrMapping/>
  </p:clrMapOvr>
  <mc:AlternateContent xmlns:mc="http://schemas.openxmlformats.org/markup-compatibility/2006" xmlns:p14="http://schemas.microsoft.com/office/powerpoint/2010/main">
    <mc:Choice Requires="p14">
      <p:transition spd="slow" p14:dur="2000" advTm="11626"/>
    </mc:Choice>
    <mc:Fallback xmlns="">
      <p:transition spd="slow" advTm="1162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3A64F0-5085-374C-A434-E9A7891B73D6}"/>
              </a:ext>
            </a:extLst>
          </p:cNvPr>
          <p:cNvSpPr>
            <a:spLocks noGrp="1"/>
          </p:cNvSpPr>
          <p:nvPr>
            <p:ph type="title"/>
          </p:nvPr>
        </p:nvSpPr>
        <p:spPr/>
        <p:txBody>
          <a:bodyPr/>
          <a:lstStyle/>
          <a:p>
            <a:r>
              <a:rPr kumimoji="1" lang="zh-CN" altLang="en-US"/>
              <a:t>线程的基本操作：以</a:t>
            </a:r>
            <a:r>
              <a:rPr kumimoji="1" lang="en-US" altLang="zh-CN" i="1"/>
              <a:t>pthreads</a:t>
            </a:r>
            <a:r>
              <a:rPr kumimoji="1" lang="zh-CN" altLang="en-US"/>
              <a:t>为例</a:t>
            </a:r>
            <a:endParaRPr kumimoji="1" lang="zh-CN" altLang="en-US" dirty="0"/>
          </a:p>
        </p:txBody>
      </p:sp>
      <p:sp>
        <p:nvSpPr>
          <p:cNvPr id="3" name="内容占位符 2">
            <a:extLst>
              <a:ext uri="{FF2B5EF4-FFF2-40B4-BE49-F238E27FC236}">
                <a16:creationId xmlns:a16="http://schemas.microsoft.com/office/drawing/2014/main" id="{9AB5C7D4-F1B9-8147-9FCD-167DA2ADB917}"/>
              </a:ext>
            </a:extLst>
          </p:cNvPr>
          <p:cNvSpPr>
            <a:spLocks noGrp="1"/>
          </p:cNvSpPr>
          <p:nvPr>
            <p:ph idx="1"/>
          </p:nvPr>
        </p:nvSpPr>
        <p:spPr/>
        <p:txBody>
          <a:bodyPr/>
          <a:lstStyle/>
          <a:p>
            <a:r>
              <a:rPr kumimoji="1" lang="zh-CN" altLang="en-US"/>
              <a:t>退出：</a:t>
            </a:r>
            <a:r>
              <a:rPr kumimoji="1" lang="en-US" altLang="zh-CN"/>
              <a:t>pthread_exit</a:t>
            </a:r>
          </a:p>
          <a:p>
            <a:pPr lvl="1"/>
            <a:r>
              <a:rPr kumimoji="1" lang="zh-CN" altLang="en-US"/>
              <a:t>可设置返回值（会被</a:t>
            </a:r>
            <a:r>
              <a:rPr kumimoji="1" lang="en-US" altLang="zh-CN"/>
              <a:t>pthread_join</a:t>
            </a:r>
            <a:r>
              <a:rPr kumimoji="1" lang="zh-CN" altLang="en-US"/>
              <a:t>获取）</a:t>
            </a:r>
            <a:endParaRPr kumimoji="1" lang="en-US" altLang="zh-CN"/>
          </a:p>
          <a:p>
            <a:pPr lvl="1"/>
            <a:endParaRPr kumimoji="1" lang="en-US" altLang="zh-CN"/>
          </a:p>
          <a:p>
            <a:r>
              <a:rPr kumimoji="1" lang="zh-CN" altLang="en-US"/>
              <a:t>暂停：</a:t>
            </a:r>
            <a:r>
              <a:rPr kumimoji="1" lang="en-US" altLang="zh-CN"/>
              <a:t>pthread_yield</a:t>
            </a:r>
          </a:p>
          <a:p>
            <a:pPr lvl="1"/>
            <a:r>
              <a:rPr kumimoji="1" lang="zh-CN" altLang="en-US"/>
              <a:t>立即暂停执行，出让</a:t>
            </a:r>
            <a:r>
              <a:rPr kumimoji="1" lang="en-US" altLang="zh-CN"/>
              <a:t>CPU</a:t>
            </a:r>
            <a:r>
              <a:rPr kumimoji="1" lang="zh-CN" altLang="en-US"/>
              <a:t>资源给其它线程</a:t>
            </a:r>
            <a:endParaRPr kumimoji="1" lang="en-US" altLang="zh-CN"/>
          </a:p>
          <a:p>
            <a:pPr lvl="1"/>
            <a:r>
              <a:rPr kumimoji="1" lang="zh-CN" altLang="en-US"/>
              <a:t>好处：可以帮助调度器做出更优的决策</a:t>
            </a:r>
            <a:endParaRPr kumimoji="1" lang="en-US" altLang="zh-CN"/>
          </a:p>
          <a:p>
            <a:endParaRPr kumimoji="1" lang="en-US" altLang="zh-CN"/>
          </a:p>
          <a:p>
            <a:endParaRPr kumimoji="1" lang="en-US" altLang="zh-CN"/>
          </a:p>
          <a:p>
            <a:endParaRPr kumimoji="1" lang="zh-CN" altLang="en-US" dirty="0"/>
          </a:p>
        </p:txBody>
      </p:sp>
      <p:sp>
        <p:nvSpPr>
          <p:cNvPr id="4" name="灯片编号占位符 3">
            <a:extLst>
              <a:ext uri="{FF2B5EF4-FFF2-40B4-BE49-F238E27FC236}">
                <a16:creationId xmlns:a16="http://schemas.microsoft.com/office/drawing/2014/main" id="{819E4516-5E31-C04A-8C13-0EC28D425441}"/>
              </a:ext>
            </a:extLst>
          </p:cNvPr>
          <p:cNvSpPr>
            <a:spLocks noGrp="1"/>
          </p:cNvSpPr>
          <p:nvPr>
            <p:ph type="sldNum" sz="quarter" idx="12"/>
          </p:nvPr>
        </p:nvSpPr>
        <p:spPr/>
        <p:txBody>
          <a:bodyPr/>
          <a:lstStyle/>
          <a:p>
            <a:fld id="{ADE361C3-C043-4A6E-BDCE-8DA1E7D90A3B}" type="slidenum">
              <a:rPr lang="zh-CN" altLang="en-US" smtClean="0"/>
              <a:t>10</a:t>
            </a:fld>
            <a:endParaRPr lang="zh-CN" altLang="en-US"/>
          </a:p>
        </p:txBody>
      </p:sp>
      <p:sp>
        <p:nvSpPr>
          <p:cNvPr id="5" name="页脚占位符 4">
            <a:extLst>
              <a:ext uri="{FF2B5EF4-FFF2-40B4-BE49-F238E27FC236}">
                <a16:creationId xmlns:a16="http://schemas.microsoft.com/office/drawing/2014/main" id="{EFBC7051-2CEE-ED4A-9FA7-CD926DF7FC4B}"/>
              </a:ext>
            </a:extLst>
          </p:cNvPr>
          <p:cNvSpPr>
            <a:spLocks noGrp="1"/>
          </p:cNvSpPr>
          <p:nvPr>
            <p:ph type="ftr" sz="quarter" idx="3"/>
          </p:nvPr>
        </p:nvSpPr>
        <p:spPr>
          <a:xfrm>
            <a:off x="2553817" y="5305772"/>
            <a:ext cx="3962399" cy="304271"/>
          </a:xfrm>
          <a:prstGeom prst="rect">
            <a:avLst/>
          </a:prstGeom>
        </p:spPr>
        <p:txBody>
          <a:bodyPr anchor="ctr"/>
          <a:lstStyle>
            <a:defPPr>
              <a:defRPr lang="zh-CN"/>
            </a:defPPr>
            <a:lvl1pPr marL="0" algn="ctr" defTabSz="914400" rtl="0" eaLnBrk="1" latinLnBrk="0" hangingPunct="1">
              <a:defRPr sz="1100" kern="1200">
                <a:solidFill>
                  <a:schemeClr val="tx1">
                    <a:lumMod val="50000"/>
                    <a:lumOff val="50000"/>
                  </a:schemeClr>
                </a:solidFill>
                <a:latin typeface="+mn-e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t>上海交通大学并行与分布式系统研究所（</a:t>
            </a:r>
            <a:r>
              <a:rPr lang="en-US" altLang="zh-CN"/>
              <a:t>IPADS@SJTU</a:t>
            </a:r>
            <a:r>
              <a:rPr lang="zh-CN" altLang="en-US"/>
              <a:t>）</a:t>
            </a:r>
            <a:endParaRPr lang="zh-CN" altLang="en-US" dirty="0"/>
          </a:p>
        </p:txBody>
      </p:sp>
    </p:spTree>
    <p:extLst>
      <p:ext uri="{BB962C8B-B14F-4D97-AF65-F5344CB8AC3E}">
        <p14:creationId xmlns:p14="http://schemas.microsoft.com/office/powerpoint/2010/main" val="368948233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8618AF-A0FA-D948-B011-87C1C8D63EFD}"/>
              </a:ext>
            </a:extLst>
          </p:cNvPr>
          <p:cNvSpPr>
            <a:spLocks noGrp="1"/>
          </p:cNvSpPr>
          <p:nvPr>
            <p:ph type="title"/>
          </p:nvPr>
        </p:nvSpPr>
        <p:spPr>
          <a:xfrm>
            <a:off x="457200" y="228866"/>
            <a:ext cx="8229600" cy="900442"/>
          </a:xfrm>
        </p:spPr>
        <p:txBody>
          <a:bodyPr/>
          <a:lstStyle/>
          <a:p>
            <a:r>
              <a:rPr kumimoji="1" lang="zh-CN" altLang="en-US" dirty="0"/>
              <a:t>实现高效的调度器绝非易事</a:t>
            </a:r>
          </a:p>
        </p:txBody>
      </p:sp>
      <p:sp>
        <p:nvSpPr>
          <p:cNvPr id="3" name="内容占位符 2">
            <a:extLst>
              <a:ext uri="{FF2B5EF4-FFF2-40B4-BE49-F238E27FC236}">
                <a16:creationId xmlns:a16="http://schemas.microsoft.com/office/drawing/2014/main" id="{1BACC272-C3C9-C444-B321-2FC2F6CB4193}"/>
              </a:ext>
            </a:extLst>
          </p:cNvPr>
          <p:cNvSpPr>
            <a:spLocks noGrp="1"/>
          </p:cNvSpPr>
          <p:nvPr>
            <p:ph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6EE4ABE0-F270-3D44-A36F-4A1C21D09817}"/>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100</a:t>
            </a:fld>
            <a:endParaRPr lang="zh-CN" altLang="en-US"/>
          </a:p>
        </p:txBody>
      </p:sp>
      <p:pic>
        <p:nvPicPr>
          <p:cNvPr id="6" name="图片 5">
            <a:extLst>
              <a:ext uri="{FF2B5EF4-FFF2-40B4-BE49-F238E27FC236}">
                <a16:creationId xmlns:a16="http://schemas.microsoft.com/office/drawing/2014/main" id="{7BB2B192-E270-104A-BAD9-C7E9FA7EB45D}"/>
              </a:ext>
            </a:extLst>
          </p:cNvPr>
          <p:cNvPicPr>
            <a:picLocks noChangeAspect="1"/>
          </p:cNvPicPr>
          <p:nvPr/>
        </p:nvPicPr>
        <p:blipFill>
          <a:blip r:embed="rId3"/>
          <a:stretch>
            <a:fillRect/>
          </a:stretch>
        </p:blipFill>
        <p:spPr>
          <a:xfrm>
            <a:off x="1619672" y="3998376"/>
            <a:ext cx="6836668" cy="1608628"/>
          </a:xfrm>
          <a:prstGeom prst="rect">
            <a:avLst/>
          </a:prstGeom>
          <a:ln>
            <a:noFill/>
          </a:ln>
          <a:effectLst>
            <a:outerShdw blurRad="190500" algn="tl" rotWithShape="0">
              <a:srgbClr val="000000">
                <a:alpha val="70000"/>
              </a:srgbClr>
            </a:outerShdw>
          </a:effectLst>
        </p:spPr>
      </p:pic>
      <p:pic>
        <p:nvPicPr>
          <p:cNvPr id="7" name="图片 6">
            <a:extLst>
              <a:ext uri="{FF2B5EF4-FFF2-40B4-BE49-F238E27FC236}">
                <a16:creationId xmlns:a16="http://schemas.microsoft.com/office/drawing/2014/main" id="{4AE73DAB-C8C9-834E-8427-C7FD77988B4F}"/>
              </a:ext>
            </a:extLst>
          </p:cNvPr>
          <p:cNvPicPr>
            <a:picLocks noChangeAspect="1"/>
          </p:cNvPicPr>
          <p:nvPr/>
        </p:nvPicPr>
        <p:blipFill>
          <a:blip r:embed="rId4"/>
          <a:stretch>
            <a:fillRect/>
          </a:stretch>
        </p:blipFill>
        <p:spPr>
          <a:xfrm>
            <a:off x="179512" y="1417340"/>
            <a:ext cx="5302621" cy="238418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3996597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38CD11-1FA9-2D4F-8F29-E30E9A183BD8}"/>
              </a:ext>
            </a:extLst>
          </p:cNvPr>
          <p:cNvSpPr>
            <a:spLocks noGrp="1"/>
          </p:cNvSpPr>
          <p:nvPr>
            <p:ph type="title"/>
          </p:nvPr>
        </p:nvSpPr>
        <p:spPr>
          <a:xfrm>
            <a:off x="457200" y="228866"/>
            <a:ext cx="8229600" cy="900442"/>
          </a:xfrm>
        </p:spPr>
        <p:txBody>
          <a:bodyPr/>
          <a:lstStyle/>
          <a:p>
            <a:r>
              <a:rPr kumimoji="1" lang="zh-CN" altLang="en-US" dirty="0"/>
              <a:t>例：</a:t>
            </a:r>
            <a:r>
              <a:rPr kumimoji="1" lang="en-US" altLang="zh-CN" dirty="0"/>
              <a:t>PELT</a:t>
            </a:r>
            <a:r>
              <a:rPr kumimoji="1" lang="zh-CN" altLang="en-US" dirty="0"/>
              <a:t>对阻塞任务的处理</a:t>
            </a:r>
          </a:p>
        </p:txBody>
      </p:sp>
      <p:sp>
        <p:nvSpPr>
          <p:cNvPr id="4" name="灯片编号占位符 3">
            <a:extLst>
              <a:ext uri="{FF2B5EF4-FFF2-40B4-BE49-F238E27FC236}">
                <a16:creationId xmlns:a16="http://schemas.microsoft.com/office/drawing/2014/main" id="{4BD7BFA4-FBFF-E54D-8A49-820AFF5EA9BE}"/>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101</a:t>
            </a:fld>
            <a:endParaRPr lang="zh-CN" alt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9AEA457-3FA0-0E4E-BAB4-E7A63A55DACB}"/>
                  </a:ext>
                </a:extLst>
              </p:cNvPr>
              <p:cNvSpPr/>
              <p:nvPr/>
            </p:nvSpPr>
            <p:spPr>
              <a:xfrm>
                <a:off x="741060" y="4239267"/>
                <a:ext cx="3614916" cy="658514"/>
              </a:xfrm>
              <a:prstGeom prst="rect">
                <a:avLst/>
              </a:prstGeom>
            </p:spPr>
            <p:txBody>
              <a:bodyPr wrap="square">
                <a:spAutoFit/>
              </a:bodyPr>
              <a:lstStyle/>
              <a:p>
                <a:pPr algn="ctr"/>
                <a:r>
                  <a:rPr kumimoji="1" lang="zh-CN" altLang="en-US" dirty="0"/>
                  <a:t>运行队列负载</a:t>
                </a:r>
                <a:endParaRPr kumimoji="1" lang="en-US" altLang="zh-CN" dirty="0"/>
              </a:p>
              <a:p>
                <a:pPr algn="ctr"/>
                <a14:m>
                  <m:oMathPara xmlns:m="http://schemas.openxmlformats.org/officeDocument/2006/math">
                    <m:oMathParaPr>
                      <m:jc m:val="centerGroup"/>
                    </m:oMathParaPr>
                    <m:oMath xmlns:m="http://schemas.openxmlformats.org/officeDocument/2006/math">
                      <m:r>
                        <a:rPr kumimoji="1" lang="en-US" altLang="zh-CN" b="1" i="1">
                          <a:latin typeface="Cambria Math" panose="02040503050406030204" pitchFamily="18" charset="0"/>
                        </a:rPr>
                        <m:t>𝑳𝒐𝒂</m:t>
                      </m:r>
                      <m:sSub>
                        <m:sSubPr>
                          <m:ctrlPr>
                            <a:rPr kumimoji="1" lang="en-US" altLang="zh-CN" b="1" i="1" smtClean="0">
                              <a:latin typeface="Cambria Math" panose="02040503050406030204" pitchFamily="18" charset="0"/>
                            </a:rPr>
                          </m:ctrlPr>
                        </m:sSubPr>
                        <m:e>
                          <m:r>
                            <a:rPr kumimoji="1" lang="en-US" altLang="zh-CN" b="1" i="1" smtClean="0">
                              <a:latin typeface="Cambria Math" panose="02040503050406030204" pitchFamily="18" charset="0"/>
                            </a:rPr>
                            <m:t>𝒅</m:t>
                          </m:r>
                        </m:e>
                        <m:sub>
                          <m:r>
                            <a:rPr kumimoji="1" lang="en-US" altLang="zh-CN" b="1" i="1" smtClean="0">
                              <a:latin typeface="Cambria Math" panose="02040503050406030204" pitchFamily="18" charset="0"/>
                            </a:rPr>
                            <m:t>𝒓𝒖𝒏</m:t>
                          </m:r>
                        </m:sub>
                      </m:sSub>
                      <m:r>
                        <a:rPr kumimoji="1" lang="en-US" altLang="zh-CN" b="0" i="0" smtClean="0">
                          <a:solidFill>
                            <a:srgbClr val="FF0000"/>
                          </a:solidFill>
                          <a:latin typeface="Cambria Math" panose="02040503050406030204" pitchFamily="18" charset="0"/>
                        </a:rPr>
                        <m:t>−=</m:t>
                      </m:r>
                      <m:r>
                        <a:rPr kumimoji="1" lang="en-US" altLang="zh-CN" b="1" i="1">
                          <a:solidFill>
                            <a:srgbClr val="FF0000"/>
                          </a:solidFill>
                          <a:latin typeface="Cambria Math" panose="02040503050406030204" pitchFamily="18" charset="0"/>
                        </a:rPr>
                        <m:t>𝑳𝒐𝒂</m:t>
                      </m:r>
                      <m:sSub>
                        <m:sSubPr>
                          <m:ctrlPr>
                            <a:rPr kumimoji="1" lang="en-US" altLang="zh-CN" b="1" i="1">
                              <a:solidFill>
                                <a:srgbClr val="FF0000"/>
                              </a:solidFill>
                              <a:latin typeface="Cambria Math" panose="02040503050406030204" pitchFamily="18" charset="0"/>
                            </a:rPr>
                          </m:ctrlPr>
                        </m:sSubPr>
                        <m:e>
                          <m:r>
                            <a:rPr kumimoji="1" lang="en-US" altLang="zh-CN" b="1" i="1">
                              <a:solidFill>
                                <a:srgbClr val="FF0000"/>
                              </a:solidFill>
                              <a:latin typeface="Cambria Math" panose="02040503050406030204" pitchFamily="18" charset="0"/>
                            </a:rPr>
                            <m:t>𝒅</m:t>
                          </m:r>
                        </m:e>
                        <m:sub>
                          <m:r>
                            <a:rPr kumimoji="1" lang="en-US" altLang="zh-CN" b="1" i="1" smtClean="0">
                              <a:solidFill>
                                <a:srgbClr val="FF0000"/>
                              </a:solidFill>
                              <a:latin typeface="Cambria Math" panose="02040503050406030204" pitchFamily="18" charset="0"/>
                            </a:rPr>
                            <m:t>𝟏</m:t>
                          </m:r>
                        </m:sub>
                      </m:sSub>
                    </m:oMath>
                  </m:oMathPara>
                </a14:m>
                <a:endParaRPr kumimoji="1" lang="en-US" altLang="zh-CN" dirty="0"/>
              </a:p>
            </p:txBody>
          </p:sp>
        </mc:Choice>
        <mc:Fallback xmlns="">
          <p:sp>
            <p:nvSpPr>
              <p:cNvPr id="5" name="矩形 4">
                <a:extLst>
                  <a:ext uri="{FF2B5EF4-FFF2-40B4-BE49-F238E27FC236}">
                    <a16:creationId xmlns:a16="http://schemas.microsoft.com/office/drawing/2014/main" id="{A9AEA457-3FA0-0E4E-BAB4-E7A63A55DACB}"/>
                  </a:ext>
                </a:extLst>
              </p:cNvPr>
              <p:cNvSpPr>
                <a:spLocks noRot="1" noChangeAspect="1" noMove="1" noResize="1" noEditPoints="1" noAdjustHandles="1" noChangeArrowheads="1" noChangeShapeType="1" noTextEdit="1"/>
              </p:cNvSpPr>
              <p:nvPr/>
            </p:nvSpPr>
            <p:spPr>
              <a:xfrm>
                <a:off x="741060" y="4239267"/>
                <a:ext cx="3614916" cy="658514"/>
              </a:xfrm>
              <a:prstGeom prst="rect">
                <a:avLst/>
              </a:prstGeom>
              <a:blipFill>
                <a:blip r:embed="rId3"/>
                <a:stretch>
                  <a:fillRect t="-37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D29CC8F8-5783-4F4B-B56F-2F6D5B082B04}"/>
                  </a:ext>
                </a:extLst>
              </p:cNvPr>
              <p:cNvSpPr/>
              <p:nvPr/>
            </p:nvSpPr>
            <p:spPr>
              <a:xfrm>
                <a:off x="5608396" y="4245358"/>
                <a:ext cx="2433615" cy="646331"/>
              </a:xfrm>
              <a:prstGeom prst="rect">
                <a:avLst/>
              </a:prstGeom>
            </p:spPr>
            <p:txBody>
              <a:bodyPr wrap="none">
                <a:spAutoFit/>
              </a:bodyPr>
              <a:lstStyle/>
              <a:p>
                <a:pPr algn="ctr"/>
                <a:r>
                  <a:rPr kumimoji="1" lang="zh-CN" altLang="en-US" dirty="0"/>
                  <a:t>阻塞队列负载</a:t>
                </a:r>
                <a:endParaRPr kumimoji="1" lang="en-US" altLang="zh-CN" dirty="0"/>
              </a:p>
              <a:p>
                <a:pPr algn="ctr"/>
                <a14:m>
                  <m:oMathPara xmlns:m="http://schemas.openxmlformats.org/officeDocument/2006/math">
                    <m:oMathParaPr>
                      <m:jc m:val="centerGroup"/>
                    </m:oMathParaPr>
                    <m:oMath xmlns:m="http://schemas.openxmlformats.org/officeDocument/2006/math">
                      <m:r>
                        <a:rPr kumimoji="1" lang="en-US" altLang="zh-CN" b="1" i="1">
                          <a:latin typeface="Cambria Math" panose="02040503050406030204" pitchFamily="18" charset="0"/>
                        </a:rPr>
                        <m:t>𝑳𝒐𝒂</m:t>
                      </m:r>
                      <m:sSub>
                        <m:sSubPr>
                          <m:ctrlPr>
                            <a:rPr kumimoji="1" lang="en-US" altLang="zh-CN" b="1" i="1">
                              <a:latin typeface="Cambria Math" panose="02040503050406030204" pitchFamily="18" charset="0"/>
                            </a:rPr>
                          </m:ctrlPr>
                        </m:sSubPr>
                        <m:e>
                          <m:r>
                            <a:rPr kumimoji="1" lang="en-US" altLang="zh-CN" b="1" i="1">
                              <a:latin typeface="Cambria Math" panose="02040503050406030204" pitchFamily="18" charset="0"/>
                            </a:rPr>
                            <m:t>𝒅</m:t>
                          </m:r>
                        </m:e>
                        <m:sub>
                          <m:r>
                            <a:rPr kumimoji="1" lang="en-US" altLang="zh-CN" b="1" i="1" smtClean="0">
                              <a:latin typeface="Cambria Math" panose="02040503050406030204" pitchFamily="18" charset="0"/>
                            </a:rPr>
                            <m:t>𝒃𝒍𝒐𝒄𝒌</m:t>
                          </m:r>
                        </m:sub>
                      </m:sSub>
                      <m:r>
                        <a:rPr kumimoji="1" lang="en-US" altLang="zh-CN" b="1" i="1" smtClean="0">
                          <a:solidFill>
                            <a:srgbClr val="FF0000"/>
                          </a:solidFill>
                          <a:latin typeface="Cambria Math" panose="02040503050406030204" pitchFamily="18" charset="0"/>
                        </a:rPr>
                        <m:t>+=</m:t>
                      </m:r>
                      <m:r>
                        <a:rPr kumimoji="1" lang="en-US" altLang="zh-CN" b="1" i="1">
                          <a:solidFill>
                            <a:srgbClr val="FF0000"/>
                          </a:solidFill>
                          <a:latin typeface="Cambria Math" panose="02040503050406030204" pitchFamily="18" charset="0"/>
                        </a:rPr>
                        <m:t>𝑳𝒐𝒂</m:t>
                      </m:r>
                      <m:sSub>
                        <m:sSubPr>
                          <m:ctrlPr>
                            <a:rPr kumimoji="1" lang="en-US" altLang="zh-CN" b="1" i="1">
                              <a:solidFill>
                                <a:srgbClr val="FF0000"/>
                              </a:solidFill>
                              <a:latin typeface="Cambria Math" panose="02040503050406030204" pitchFamily="18" charset="0"/>
                            </a:rPr>
                          </m:ctrlPr>
                        </m:sSubPr>
                        <m:e>
                          <m:r>
                            <a:rPr kumimoji="1" lang="en-US" altLang="zh-CN" b="1" i="1">
                              <a:solidFill>
                                <a:srgbClr val="FF0000"/>
                              </a:solidFill>
                              <a:latin typeface="Cambria Math" panose="02040503050406030204" pitchFamily="18" charset="0"/>
                            </a:rPr>
                            <m:t>𝒅</m:t>
                          </m:r>
                        </m:e>
                        <m:sub>
                          <m:r>
                            <a:rPr kumimoji="1" lang="en-US" altLang="zh-CN" b="1" i="1">
                              <a:solidFill>
                                <a:srgbClr val="FF0000"/>
                              </a:solidFill>
                              <a:latin typeface="Cambria Math" panose="02040503050406030204" pitchFamily="18" charset="0"/>
                            </a:rPr>
                            <m:t>𝟏</m:t>
                          </m:r>
                        </m:sub>
                      </m:sSub>
                    </m:oMath>
                  </m:oMathPara>
                </a14:m>
                <a:endParaRPr kumimoji="1" lang="en-US" altLang="zh-CN" dirty="0"/>
              </a:p>
            </p:txBody>
          </p:sp>
        </mc:Choice>
        <mc:Fallback xmlns="">
          <p:sp>
            <p:nvSpPr>
              <p:cNvPr id="6" name="矩形 5">
                <a:extLst>
                  <a:ext uri="{FF2B5EF4-FFF2-40B4-BE49-F238E27FC236}">
                    <a16:creationId xmlns:a16="http://schemas.microsoft.com/office/drawing/2014/main" id="{D29CC8F8-5783-4F4B-B56F-2F6D5B082B04}"/>
                  </a:ext>
                </a:extLst>
              </p:cNvPr>
              <p:cNvSpPr>
                <a:spLocks noRot="1" noChangeAspect="1" noMove="1" noResize="1" noEditPoints="1" noAdjustHandles="1" noChangeArrowheads="1" noChangeShapeType="1" noTextEdit="1"/>
              </p:cNvSpPr>
              <p:nvPr/>
            </p:nvSpPr>
            <p:spPr>
              <a:xfrm>
                <a:off x="5608396" y="4245358"/>
                <a:ext cx="2433615" cy="646331"/>
              </a:xfrm>
              <a:prstGeom prst="rect">
                <a:avLst/>
              </a:prstGeom>
              <a:blipFill>
                <a:blip r:embed="rId4"/>
                <a:stretch>
                  <a:fillRect t="-19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1B0D9C72-82E1-554A-8203-03A57E783F21}"/>
                  </a:ext>
                </a:extLst>
              </p:cNvPr>
              <p:cNvSpPr/>
              <p:nvPr/>
            </p:nvSpPr>
            <p:spPr>
              <a:xfrm>
                <a:off x="1554922" y="2907114"/>
                <a:ext cx="1872208" cy="413001"/>
              </a:xfrm>
              <a:prstGeom prst="rect">
                <a:avLst/>
              </a:prstGeom>
              <a:ln>
                <a:solidFill>
                  <a:srgbClr val="941100"/>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1" i="1" smtClean="0">
                          <a:latin typeface="Cambria Math" panose="02040503050406030204" pitchFamily="18" charset="0"/>
                        </a:rPr>
                        <m:t>𝑳𝒐𝒂</m:t>
                      </m:r>
                      <m:sSub>
                        <m:sSubPr>
                          <m:ctrlPr>
                            <a:rPr kumimoji="1" lang="en-US" altLang="zh-CN" b="1" i="1">
                              <a:latin typeface="Cambria Math" panose="02040503050406030204" pitchFamily="18" charset="0"/>
                            </a:rPr>
                          </m:ctrlPr>
                        </m:sSubPr>
                        <m:e>
                          <m:r>
                            <a:rPr kumimoji="1" lang="en-US" altLang="zh-CN" b="1" i="1">
                              <a:latin typeface="Cambria Math" panose="02040503050406030204" pitchFamily="18" charset="0"/>
                            </a:rPr>
                            <m:t>𝒅</m:t>
                          </m:r>
                        </m:e>
                        <m:sub>
                          <m:r>
                            <a:rPr kumimoji="1" lang="en-US" altLang="zh-CN" b="1" i="1" smtClean="0">
                              <a:latin typeface="Cambria Math" panose="02040503050406030204" pitchFamily="18" charset="0"/>
                            </a:rPr>
                            <m:t>𝟑</m:t>
                          </m:r>
                        </m:sub>
                      </m:sSub>
                    </m:oMath>
                  </m:oMathPara>
                </a14:m>
                <a:endParaRPr kumimoji="1" lang="zh-CN" altLang="en-US" b="1" dirty="0"/>
              </a:p>
            </p:txBody>
          </p:sp>
        </mc:Choice>
        <mc:Fallback xmlns="">
          <p:sp>
            <p:nvSpPr>
              <p:cNvPr id="7" name="矩形 6">
                <a:extLst>
                  <a:ext uri="{FF2B5EF4-FFF2-40B4-BE49-F238E27FC236}">
                    <a16:creationId xmlns:a16="http://schemas.microsoft.com/office/drawing/2014/main" id="{1B0D9C72-82E1-554A-8203-03A57E783F21}"/>
                  </a:ext>
                </a:extLst>
              </p:cNvPr>
              <p:cNvSpPr>
                <a:spLocks noRot="1" noChangeAspect="1" noMove="1" noResize="1" noEditPoints="1" noAdjustHandles="1" noChangeArrowheads="1" noChangeShapeType="1" noTextEdit="1"/>
              </p:cNvSpPr>
              <p:nvPr/>
            </p:nvSpPr>
            <p:spPr>
              <a:xfrm>
                <a:off x="1554922" y="2907114"/>
                <a:ext cx="1872208" cy="413001"/>
              </a:xfrm>
              <a:prstGeom prst="rect">
                <a:avLst/>
              </a:prstGeom>
              <a:blipFill>
                <a:blip r:embed="rId5"/>
                <a:stretch>
                  <a:fillRect/>
                </a:stretch>
              </a:blipFill>
              <a:ln>
                <a:solidFill>
                  <a:srgbClr val="9411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61F053A6-9F16-1D40-A5B4-41DC71968612}"/>
                  </a:ext>
                </a:extLst>
              </p:cNvPr>
              <p:cNvSpPr/>
              <p:nvPr/>
            </p:nvSpPr>
            <p:spPr>
              <a:xfrm>
                <a:off x="1554922" y="3553744"/>
                <a:ext cx="1872208" cy="413001"/>
              </a:xfrm>
              <a:prstGeom prst="rect">
                <a:avLst/>
              </a:prstGeom>
              <a:ln>
                <a:solidFill>
                  <a:srgbClr val="941100"/>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1" i="1" strike="sngStrike" smtClean="0">
                          <a:solidFill>
                            <a:srgbClr val="FF0000"/>
                          </a:solidFill>
                          <a:latin typeface="Cambria Math" panose="02040503050406030204" pitchFamily="18" charset="0"/>
                        </a:rPr>
                        <m:t>𝑳𝒐𝒂</m:t>
                      </m:r>
                      <m:sSub>
                        <m:sSubPr>
                          <m:ctrlPr>
                            <a:rPr kumimoji="1" lang="en-US" altLang="zh-CN" b="1" i="1" strike="sngStrike" smtClean="0">
                              <a:solidFill>
                                <a:srgbClr val="FF0000"/>
                              </a:solidFill>
                              <a:latin typeface="Cambria Math" panose="02040503050406030204" pitchFamily="18" charset="0"/>
                            </a:rPr>
                          </m:ctrlPr>
                        </m:sSubPr>
                        <m:e>
                          <m:r>
                            <a:rPr kumimoji="1" lang="en-US" altLang="zh-CN" b="1" i="1" strike="sngStrike" smtClean="0">
                              <a:solidFill>
                                <a:srgbClr val="FF0000"/>
                              </a:solidFill>
                              <a:latin typeface="Cambria Math" panose="02040503050406030204" pitchFamily="18" charset="0"/>
                            </a:rPr>
                            <m:t>𝒅</m:t>
                          </m:r>
                        </m:e>
                        <m:sub>
                          <m:r>
                            <a:rPr kumimoji="1" lang="en-US" altLang="zh-CN" b="1" i="1" strike="sngStrike" smtClean="0">
                              <a:solidFill>
                                <a:srgbClr val="FF0000"/>
                              </a:solidFill>
                              <a:latin typeface="Cambria Math" panose="02040503050406030204" pitchFamily="18" charset="0"/>
                            </a:rPr>
                            <m:t>𝟏</m:t>
                          </m:r>
                        </m:sub>
                      </m:sSub>
                    </m:oMath>
                  </m:oMathPara>
                </a14:m>
                <a:endParaRPr kumimoji="1" lang="zh-CN" altLang="en-US" b="1" strike="sngStrike" dirty="0">
                  <a:solidFill>
                    <a:srgbClr val="FF0000"/>
                  </a:solidFill>
                </a:endParaRPr>
              </a:p>
            </p:txBody>
          </p:sp>
        </mc:Choice>
        <mc:Fallback xmlns="">
          <p:sp>
            <p:nvSpPr>
              <p:cNvPr id="8" name="矩形 7">
                <a:extLst>
                  <a:ext uri="{FF2B5EF4-FFF2-40B4-BE49-F238E27FC236}">
                    <a16:creationId xmlns:a16="http://schemas.microsoft.com/office/drawing/2014/main" id="{61F053A6-9F16-1D40-A5B4-41DC71968612}"/>
                  </a:ext>
                </a:extLst>
              </p:cNvPr>
              <p:cNvSpPr>
                <a:spLocks noRot="1" noChangeAspect="1" noMove="1" noResize="1" noEditPoints="1" noAdjustHandles="1" noChangeArrowheads="1" noChangeShapeType="1" noTextEdit="1"/>
              </p:cNvSpPr>
              <p:nvPr/>
            </p:nvSpPr>
            <p:spPr>
              <a:xfrm>
                <a:off x="1554922" y="3553744"/>
                <a:ext cx="1872208" cy="413001"/>
              </a:xfrm>
              <a:prstGeom prst="rect">
                <a:avLst/>
              </a:prstGeom>
              <a:blipFill>
                <a:blip r:embed="rId6"/>
                <a:stretch>
                  <a:fillRect/>
                </a:stretch>
              </a:blipFill>
              <a:ln>
                <a:solidFill>
                  <a:srgbClr val="9411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2782C189-C611-6D4D-811F-12169EB14CCD}"/>
                  </a:ext>
                </a:extLst>
              </p:cNvPr>
              <p:cNvSpPr/>
              <p:nvPr/>
            </p:nvSpPr>
            <p:spPr>
              <a:xfrm>
                <a:off x="1554922" y="2263082"/>
                <a:ext cx="1872208" cy="413001"/>
              </a:xfrm>
              <a:prstGeom prst="rect">
                <a:avLst/>
              </a:prstGeom>
              <a:ln>
                <a:solidFill>
                  <a:srgbClr val="941100"/>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1" i="1" smtClean="0">
                          <a:latin typeface="Cambria Math" panose="02040503050406030204" pitchFamily="18" charset="0"/>
                        </a:rPr>
                        <m:t>𝑳𝒐𝒂</m:t>
                      </m:r>
                      <m:sSub>
                        <m:sSubPr>
                          <m:ctrlPr>
                            <a:rPr kumimoji="1" lang="en-US" altLang="zh-CN" b="1" i="1" smtClean="0">
                              <a:latin typeface="Cambria Math" panose="02040503050406030204" pitchFamily="18" charset="0"/>
                            </a:rPr>
                          </m:ctrlPr>
                        </m:sSubPr>
                        <m:e>
                          <m:r>
                            <a:rPr kumimoji="1" lang="en-US" altLang="zh-CN" b="1" i="1">
                              <a:latin typeface="Cambria Math" panose="02040503050406030204" pitchFamily="18" charset="0"/>
                            </a:rPr>
                            <m:t>𝒅</m:t>
                          </m:r>
                        </m:e>
                        <m:sub>
                          <m:r>
                            <a:rPr kumimoji="1" lang="en-US" altLang="zh-CN" b="1" i="1" smtClean="0">
                              <a:latin typeface="Cambria Math" panose="02040503050406030204" pitchFamily="18" charset="0"/>
                            </a:rPr>
                            <m:t>𝟓</m:t>
                          </m:r>
                        </m:sub>
                      </m:sSub>
                    </m:oMath>
                  </m:oMathPara>
                </a14:m>
                <a:endParaRPr kumimoji="1" lang="zh-CN" altLang="en-US" b="1" dirty="0"/>
              </a:p>
            </p:txBody>
          </p:sp>
        </mc:Choice>
        <mc:Fallback xmlns="">
          <p:sp>
            <p:nvSpPr>
              <p:cNvPr id="10" name="矩形 9">
                <a:extLst>
                  <a:ext uri="{FF2B5EF4-FFF2-40B4-BE49-F238E27FC236}">
                    <a16:creationId xmlns:a16="http://schemas.microsoft.com/office/drawing/2014/main" id="{2782C189-C611-6D4D-811F-12169EB14CCD}"/>
                  </a:ext>
                </a:extLst>
              </p:cNvPr>
              <p:cNvSpPr>
                <a:spLocks noRot="1" noChangeAspect="1" noMove="1" noResize="1" noEditPoints="1" noAdjustHandles="1" noChangeArrowheads="1" noChangeShapeType="1" noTextEdit="1"/>
              </p:cNvSpPr>
              <p:nvPr/>
            </p:nvSpPr>
            <p:spPr>
              <a:xfrm>
                <a:off x="1554922" y="2263082"/>
                <a:ext cx="1872208" cy="413001"/>
              </a:xfrm>
              <a:prstGeom prst="rect">
                <a:avLst/>
              </a:prstGeom>
              <a:blipFill>
                <a:blip r:embed="rId7"/>
                <a:stretch>
                  <a:fillRect/>
                </a:stretch>
              </a:blipFill>
              <a:ln>
                <a:solidFill>
                  <a:srgbClr val="9411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BCE17A10-1640-F74E-8F46-787B87A1829D}"/>
                  </a:ext>
                </a:extLst>
              </p:cNvPr>
              <p:cNvSpPr/>
              <p:nvPr/>
            </p:nvSpPr>
            <p:spPr>
              <a:xfrm>
                <a:off x="5292080" y="2705630"/>
                <a:ext cx="3066248" cy="413001"/>
              </a:xfrm>
              <a:prstGeom prst="rect">
                <a:avLst/>
              </a:prstGeom>
              <a:ln>
                <a:solidFill>
                  <a:srgbClr val="941100"/>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r>
                      <a:rPr kumimoji="1" lang="en-US" altLang="zh-CN" b="1" i="1" smtClean="0">
                        <a:latin typeface="Cambria Math" panose="02040503050406030204" pitchFamily="18" charset="0"/>
                      </a:rPr>
                      <m:t>𝑳𝒐𝒂</m:t>
                    </m:r>
                    <m:sSub>
                      <m:sSubPr>
                        <m:ctrlPr>
                          <a:rPr kumimoji="1" lang="en-US" altLang="zh-CN" b="1" i="1" smtClean="0">
                            <a:latin typeface="Cambria Math" panose="02040503050406030204" pitchFamily="18" charset="0"/>
                          </a:rPr>
                        </m:ctrlPr>
                      </m:sSubPr>
                      <m:e>
                        <m:r>
                          <a:rPr kumimoji="1" lang="en-US" altLang="zh-CN" b="1" i="1">
                            <a:latin typeface="Cambria Math" panose="02040503050406030204" pitchFamily="18" charset="0"/>
                          </a:rPr>
                          <m:t>𝒅</m:t>
                        </m:r>
                      </m:e>
                      <m:sub>
                        <m:r>
                          <a:rPr kumimoji="1" lang="en-US" altLang="zh-CN" b="1" i="1" smtClean="0">
                            <a:latin typeface="Cambria Math" panose="02040503050406030204" pitchFamily="18" charset="0"/>
                          </a:rPr>
                          <m:t>𝟒</m:t>
                        </m:r>
                      </m:sub>
                    </m:sSub>
                  </m:oMath>
                </a14:m>
                <a:r>
                  <a:rPr kumimoji="1" lang="en-US" altLang="zh-CN" b="1" dirty="0"/>
                  <a:t>,</a:t>
                </a:r>
                <a14:m>
                  <m:oMath xmlns:m="http://schemas.openxmlformats.org/officeDocument/2006/math">
                    <m:r>
                      <a:rPr kumimoji="1" lang="en-US" altLang="zh-CN" b="1" i="1">
                        <a:latin typeface="Cambria Math" panose="02040503050406030204" pitchFamily="18" charset="0"/>
                      </a:rPr>
                      <m:t>𝑳𝒂𝒔𝒕𝑷𝒆𝒓𝒊𝒐</m:t>
                    </m:r>
                    <m:sSub>
                      <m:sSubPr>
                        <m:ctrlPr>
                          <a:rPr kumimoji="1" lang="en-US" altLang="zh-CN" b="1" i="1">
                            <a:latin typeface="Cambria Math" panose="02040503050406030204" pitchFamily="18" charset="0"/>
                          </a:rPr>
                        </m:ctrlPr>
                      </m:sSubPr>
                      <m:e>
                        <m:r>
                          <a:rPr kumimoji="1" lang="en-US" altLang="zh-CN" b="1" i="1">
                            <a:latin typeface="Cambria Math" panose="02040503050406030204" pitchFamily="18" charset="0"/>
                          </a:rPr>
                          <m:t>𝒅</m:t>
                        </m:r>
                      </m:e>
                      <m:sub>
                        <m:r>
                          <a:rPr kumimoji="1" lang="en-US" altLang="zh-CN" b="1" i="1">
                            <a:latin typeface="Cambria Math" panose="02040503050406030204" pitchFamily="18" charset="0"/>
                          </a:rPr>
                          <m:t>𝟒</m:t>
                        </m:r>
                      </m:sub>
                    </m:sSub>
                    <m:r>
                      <a:rPr kumimoji="1" lang="en-US" altLang="zh-CN" b="1" i="1" smtClean="0">
                        <a:latin typeface="Cambria Math" panose="02040503050406030204" pitchFamily="18" charset="0"/>
                      </a:rPr>
                      <m:t>=</m:t>
                    </m:r>
                    <m:r>
                      <a:rPr kumimoji="1" lang="en-US" altLang="zh-CN" b="1" i="1" smtClean="0">
                        <a:latin typeface="Cambria Math" panose="02040503050406030204" pitchFamily="18" charset="0"/>
                      </a:rPr>
                      <m:t>𝟓</m:t>
                    </m:r>
                  </m:oMath>
                </a14:m>
                <a:endParaRPr kumimoji="1" lang="zh-CN" altLang="en-US" b="1" dirty="0"/>
              </a:p>
            </p:txBody>
          </p:sp>
        </mc:Choice>
        <mc:Fallback xmlns="">
          <p:sp>
            <p:nvSpPr>
              <p:cNvPr id="11" name="矩形 10">
                <a:extLst>
                  <a:ext uri="{FF2B5EF4-FFF2-40B4-BE49-F238E27FC236}">
                    <a16:creationId xmlns:a16="http://schemas.microsoft.com/office/drawing/2014/main" id="{BCE17A10-1640-F74E-8F46-787B87A1829D}"/>
                  </a:ext>
                </a:extLst>
              </p:cNvPr>
              <p:cNvSpPr>
                <a:spLocks noRot="1" noChangeAspect="1" noMove="1" noResize="1" noEditPoints="1" noAdjustHandles="1" noChangeArrowheads="1" noChangeShapeType="1" noTextEdit="1"/>
              </p:cNvSpPr>
              <p:nvPr/>
            </p:nvSpPr>
            <p:spPr>
              <a:xfrm>
                <a:off x="5292080" y="2705630"/>
                <a:ext cx="3066248" cy="413001"/>
              </a:xfrm>
              <a:prstGeom prst="rect">
                <a:avLst/>
              </a:prstGeom>
              <a:blipFill>
                <a:blip r:embed="rId8"/>
                <a:stretch>
                  <a:fillRect b="-11111"/>
                </a:stretch>
              </a:blipFill>
              <a:ln>
                <a:solidFill>
                  <a:srgbClr val="9411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486D578-D522-054B-A438-728C1337D6C7}"/>
                  </a:ext>
                </a:extLst>
              </p:cNvPr>
              <p:cNvSpPr/>
              <p:nvPr/>
            </p:nvSpPr>
            <p:spPr>
              <a:xfrm>
                <a:off x="5292080" y="3301793"/>
                <a:ext cx="3066248" cy="413001"/>
              </a:xfrm>
              <a:prstGeom prst="rect">
                <a:avLst/>
              </a:prstGeom>
              <a:ln>
                <a:solidFill>
                  <a:srgbClr val="941100"/>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1" i="1" smtClean="0">
                          <a:latin typeface="Cambria Math" panose="02040503050406030204" pitchFamily="18" charset="0"/>
                        </a:rPr>
                        <m:t>𝑳𝒐𝒂</m:t>
                      </m:r>
                      <m:sSub>
                        <m:sSubPr>
                          <m:ctrlPr>
                            <a:rPr kumimoji="1" lang="en-US" altLang="zh-CN" b="1" i="1">
                              <a:latin typeface="Cambria Math" panose="02040503050406030204" pitchFamily="18" charset="0"/>
                            </a:rPr>
                          </m:ctrlPr>
                        </m:sSubPr>
                        <m:e>
                          <m:r>
                            <a:rPr kumimoji="1" lang="en-US" altLang="zh-CN" b="1" i="1">
                              <a:latin typeface="Cambria Math" panose="02040503050406030204" pitchFamily="18" charset="0"/>
                            </a:rPr>
                            <m:t>𝒅</m:t>
                          </m:r>
                        </m:e>
                        <m:sub>
                          <m:r>
                            <a:rPr kumimoji="1" lang="en-US" altLang="zh-CN" b="1" i="1" smtClean="0">
                              <a:latin typeface="Cambria Math" panose="02040503050406030204" pitchFamily="18" charset="0"/>
                            </a:rPr>
                            <m:t>𝟐</m:t>
                          </m:r>
                        </m:sub>
                      </m:sSub>
                      <m:r>
                        <a:rPr kumimoji="1" lang="en-US" altLang="zh-CN" b="1" i="1" smtClean="0">
                          <a:latin typeface="Cambria Math" panose="02040503050406030204" pitchFamily="18" charset="0"/>
                        </a:rPr>
                        <m:t>,</m:t>
                      </m:r>
                      <m:r>
                        <a:rPr kumimoji="1" lang="en-US" altLang="zh-CN" b="1" i="1">
                          <a:latin typeface="Cambria Math" panose="02040503050406030204" pitchFamily="18" charset="0"/>
                        </a:rPr>
                        <m:t>𝑳𝒂𝒔𝒕𝑷𝒆𝒓𝒊𝒐</m:t>
                      </m:r>
                      <m:sSub>
                        <m:sSubPr>
                          <m:ctrlPr>
                            <a:rPr kumimoji="1" lang="en-US" altLang="zh-CN" b="1" i="1">
                              <a:latin typeface="Cambria Math" panose="02040503050406030204" pitchFamily="18" charset="0"/>
                            </a:rPr>
                          </m:ctrlPr>
                        </m:sSubPr>
                        <m:e>
                          <m:r>
                            <a:rPr kumimoji="1" lang="en-US" altLang="zh-CN" b="1" i="1">
                              <a:latin typeface="Cambria Math" panose="02040503050406030204" pitchFamily="18" charset="0"/>
                            </a:rPr>
                            <m:t>𝒅</m:t>
                          </m:r>
                        </m:e>
                        <m:sub>
                          <m:r>
                            <a:rPr kumimoji="1" lang="en-US" altLang="zh-CN" b="1" i="1" smtClean="0">
                              <a:latin typeface="Cambria Math" panose="02040503050406030204" pitchFamily="18" charset="0"/>
                            </a:rPr>
                            <m:t>𝟐</m:t>
                          </m:r>
                        </m:sub>
                      </m:sSub>
                      <m:r>
                        <a:rPr kumimoji="1" lang="en-US" altLang="zh-CN" b="1" i="1">
                          <a:latin typeface="Cambria Math" panose="02040503050406030204" pitchFamily="18" charset="0"/>
                        </a:rPr>
                        <m:t>=</m:t>
                      </m:r>
                      <m:r>
                        <a:rPr kumimoji="1" lang="en-US" altLang="zh-CN" b="1" i="1">
                          <a:latin typeface="Cambria Math" panose="02040503050406030204" pitchFamily="18" charset="0"/>
                        </a:rPr>
                        <m:t>𝟑</m:t>
                      </m:r>
                    </m:oMath>
                  </m:oMathPara>
                </a14:m>
                <a:endParaRPr kumimoji="1" lang="zh-CN" altLang="en-US" b="1" dirty="0"/>
              </a:p>
            </p:txBody>
          </p:sp>
        </mc:Choice>
        <mc:Fallback xmlns="">
          <p:sp>
            <p:nvSpPr>
              <p:cNvPr id="12" name="矩形 11">
                <a:extLst>
                  <a:ext uri="{FF2B5EF4-FFF2-40B4-BE49-F238E27FC236}">
                    <a16:creationId xmlns:a16="http://schemas.microsoft.com/office/drawing/2014/main" id="{6486D578-D522-054B-A438-728C1337D6C7}"/>
                  </a:ext>
                </a:extLst>
              </p:cNvPr>
              <p:cNvSpPr>
                <a:spLocks noRot="1" noChangeAspect="1" noMove="1" noResize="1" noEditPoints="1" noAdjustHandles="1" noChangeArrowheads="1" noChangeShapeType="1" noTextEdit="1"/>
              </p:cNvSpPr>
              <p:nvPr/>
            </p:nvSpPr>
            <p:spPr>
              <a:xfrm>
                <a:off x="5292080" y="3301793"/>
                <a:ext cx="3066248" cy="413001"/>
              </a:xfrm>
              <a:prstGeom prst="rect">
                <a:avLst/>
              </a:prstGeom>
              <a:blipFill>
                <a:blip r:embed="rId9"/>
                <a:stretch>
                  <a:fillRect/>
                </a:stretch>
              </a:blipFill>
              <a:ln>
                <a:solidFill>
                  <a:srgbClr val="941100"/>
                </a:solidFill>
              </a:ln>
            </p:spPr>
            <p:txBody>
              <a:bodyPr/>
              <a:lstStyle/>
              <a:p>
                <a:r>
                  <a:rPr lang="zh-CN" altLang="en-US">
                    <a:noFill/>
                  </a:rPr>
                  <a:t> </a:t>
                </a:r>
              </a:p>
            </p:txBody>
          </p:sp>
        </mc:Fallback>
      </mc:AlternateContent>
      <p:cxnSp>
        <p:nvCxnSpPr>
          <p:cNvPr id="32" name="曲线连接符 31">
            <a:extLst>
              <a:ext uri="{FF2B5EF4-FFF2-40B4-BE49-F238E27FC236}">
                <a16:creationId xmlns:a16="http://schemas.microsoft.com/office/drawing/2014/main" id="{52DAFE80-785A-9A4A-98EC-441F20ED2C18}"/>
              </a:ext>
            </a:extLst>
          </p:cNvPr>
          <p:cNvCxnSpPr>
            <a:cxnSpLocks/>
            <a:stCxn id="8" idx="3"/>
            <a:endCxn id="17" idx="1"/>
          </p:cNvCxnSpPr>
          <p:nvPr/>
        </p:nvCxnSpPr>
        <p:spPr>
          <a:xfrm flipV="1">
            <a:off x="3427130" y="2253025"/>
            <a:ext cx="1864950" cy="1507220"/>
          </a:xfrm>
          <a:prstGeom prst="curved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7D016715-0402-A740-818E-A0A7577D7FE8}"/>
                  </a:ext>
                </a:extLst>
              </p:cNvPr>
              <p:cNvSpPr/>
              <p:nvPr/>
            </p:nvSpPr>
            <p:spPr>
              <a:xfrm>
                <a:off x="2904758" y="4950037"/>
                <a:ext cx="3478645" cy="369332"/>
              </a:xfrm>
              <a:prstGeom prst="rect">
                <a:avLst/>
              </a:prstGeom>
            </p:spPr>
            <p:txBody>
              <a:bodyPr wrap="none">
                <a:spAutoFit/>
              </a:bodyPr>
              <a:lstStyle/>
              <a:p>
                <a14:m>
                  <m:oMath xmlns:m="http://schemas.openxmlformats.org/officeDocument/2006/math">
                    <m:r>
                      <a:rPr kumimoji="1" lang="en-US" altLang="zh-CN" b="1" i="1" smtClean="0">
                        <a:latin typeface="Cambria Math" panose="02040503050406030204" pitchFamily="18" charset="0"/>
                      </a:rPr>
                      <m:t>𝑳𝒐𝒂</m:t>
                    </m:r>
                    <m:sSub>
                      <m:sSubPr>
                        <m:ctrlPr>
                          <a:rPr kumimoji="1" lang="en-US" altLang="zh-CN" b="1" i="1">
                            <a:latin typeface="Cambria Math" panose="02040503050406030204" pitchFamily="18" charset="0"/>
                          </a:rPr>
                        </m:ctrlPr>
                      </m:sSubPr>
                      <m:e>
                        <m:r>
                          <a:rPr kumimoji="1" lang="en-US" altLang="zh-CN" b="1" i="1">
                            <a:latin typeface="Cambria Math" panose="02040503050406030204" pitchFamily="18" charset="0"/>
                          </a:rPr>
                          <m:t>𝒅</m:t>
                        </m:r>
                      </m:e>
                      <m:sub>
                        <m:r>
                          <a:rPr kumimoji="1" lang="en-US" altLang="zh-CN" b="1" i="1" smtClean="0">
                            <a:latin typeface="Cambria Math" panose="02040503050406030204" pitchFamily="18" charset="0"/>
                          </a:rPr>
                          <m:t>𝑪𝑷𝑼</m:t>
                        </m:r>
                      </m:sub>
                    </m:sSub>
                    <m:r>
                      <a:rPr kumimoji="1" lang="en-US" altLang="zh-CN" b="1" i="1" smtClean="0">
                        <a:latin typeface="Cambria Math" panose="02040503050406030204" pitchFamily="18" charset="0"/>
                      </a:rPr>
                      <m:t>=</m:t>
                    </m:r>
                    <m:r>
                      <a:rPr kumimoji="1" lang="en-US" altLang="zh-CN" b="1" i="1">
                        <a:latin typeface="Cambria Math" panose="02040503050406030204" pitchFamily="18" charset="0"/>
                      </a:rPr>
                      <m:t>𝑳𝒐𝒂</m:t>
                    </m:r>
                    <m:sSub>
                      <m:sSubPr>
                        <m:ctrlPr>
                          <a:rPr kumimoji="1" lang="en-US" altLang="zh-CN" b="1" i="1">
                            <a:latin typeface="Cambria Math" panose="02040503050406030204" pitchFamily="18" charset="0"/>
                          </a:rPr>
                        </m:ctrlPr>
                      </m:sSubPr>
                      <m:e>
                        <m:r>
                          <a:rPr kumimoji="1" lang="en-US" altLang="zh-CN" b="1" i="1">
                            <a:latin typeface="Cambria Math" panose="02040503050406030204" pitchFamily="18" charset="0"/>
                          </a:rPr>
                          <m:t>𝒅</m:t>
                        </m:r>
                      </m:e>
                      <m:sub>
                        <m:r>
                          <a:rPr kumimoji="1" lang="en-US" altLang="zh-CN" b="1" i="1">
                            <a:latin typeface="Cambria Math" panose="02040503050406030204" pitchFamily="18" charset="0"/>
                          </a:rPr>
                          <m:t>𝒓𝒖𝒏</m:t>
                        </m:r>
                      </m:sub>
                    </m:sSub>
                  </m:oMath>
                </a14:m>
                <a:r>
                  <a:rPr lang="en-US" altLang="zh-CN" dirty="0"/>
                  <a:t>+</a:t>
                </a:r>
                <a:r>
                  <a:rPr kumimoji="1" lang="en-US" altLang="zh-CN" b="1" dirty="0"/>
                  <a:t> </a:t>
                </a:r>
                <a14:m>
                  <m:oMath xmlns:m="http://schemas.openxmlformats.org/officeDocument/2006/math">
                    <m:r>
                      <a:rPr kumimoji="1" lang="en-US" altLang="zh-CN" b="1" i="1">
                        <a:latin typeface="Cambria Math" panose="02040503050406030204" pitchFamily="18" charset="0"/>
                      </a:rPr>
                      <m:t>𝑳𝒐𝒂</m:t>
                    </m:r>
                    <m:sSub>
                      <m:sSubPr>
                        <m:ctrlPr>
                          <a:rPr kumimoji="1" lang="en-US" altLang="zh-CN" b="1" i="1">
                            <a:latin typeface="Cambria Math" panose="02040503050406030204" pitchFamily="18" charset="0"/>
                          </a:rPr>
                        </m:ctrlPr>
                      </m:sSubPr>
                      <m:e>
                        <m:r>
                          <a:rPr kumimoji="1" lang="en-US" altLang="zh-CN" b="1" i="1">
                            <a:latin typeface="Cambria Math" panose="02040503050406030204" pitchFamily="18" charset="0"/>
                          </a:rPr>
                          <m:t>𝒅</m:t>
                        </m:r>
                      </m:e>
                      <m:sub>
                        <m:r>
                          <a:rPr kumimoji="1" lang="en-US" altLang="zh-CN" b="1" i="1" smtClean="0">
                            <a:latin typeface="Cambria Math" panose="02040503050406030204" pitchFamily="18" charset="0"/>
                          </a:rPr>
                          <m:t>𝒃𝒍𝒐𝒄𝒌</m:t>
                        </m:r>
                      </m:sub>
                    </m:sSub>
                  </m:oMath>
                </a14:m>
                <a:endParaRPr lang="zh-CN" altLang="en-US" dirty="0"/>
              </a:p>
            </p:txBody>
          </p:sp>
        </mc:Choice>
        <mc:Fallback xmlns="">
          <p:sp>
            <p:nvSpPr>
              <p:cNvPr id="41" name="矩形 40">
                <a:extLst>
                  <a:ext uri="{FF2B5EF4-FFF2-40B4-BE49-F238E27FC236}">
                    <a16:creationId xmlns:a16="http://schemas.microsoft.com/office/drawing/2014/main" id="{7D016715-0402-A740-818E-A0A7577D7FE8}"/>
                  </a:ext>
                </a:extLst>
              </p:cNvPr>
              <p:cNvSpPr>
                <a:spLocks noRot="1" noChangeAspect="1" noMove="1" noResize="1" noEditPoints="1" noAdjustHandles="1" noChangeArrowheads="1" noChangeShapeType="1" noTextEdit="1"/>
              </p:cNvSpPr>
              <p:nvPr/>
            </p:nvSpPr>
            <p:spPr>
              <a:xfrm>
                <a:off x="2904758" y="4950037"/>
                <a:ext cx="3478645" cy="369332"/>
              </a:xfrm>
              <a:prstGeom prst="rect">
                <a:avLst/>
              </a:prstGeom>
              <a:blipFill>
                <a:blip r:embed="rId10"/>
                <a:stretch>
                  <a:fillRect t="-6452" b="-22581"/>
                </a:stretch>
              </a:blipFill>
            </p:spPr>
            <p:txBody>
              <a:bodyPr/>
              <a:lstStyle/>
              <a:p>
                <a:r>
                  <a:rPr lang="zh-CN" altLang="en-US">
                    <a:noFill/>
                  </a:rPr>
                  <a:t> </a:t>
                </a:r>
              </a:p>
            </p:txBody>
          </p:sp>
        </mc:Fallback>
      </mc:AlternateContent>
      <p:sp>
        <p:nvSpPr>
          <p:cNvPr id="3" name="矩形 2">
            <a:extLst>
              <a:ext uri="{FF2B5EF4-FFF2-40B4-BE49-F238E27FC236}">
                <a16:creationId xmlns:a16="http://schemas.microsoft.com/office/drawing/2014/main" id="{18F3D236-07E9-E741-906A-305BD3E603CD}"/>
              </a:ext>
            </a:extLst>
          </p:cNvPr>
          <p:cNvSpPr/>
          <p:nvPr/>
        </p:nvSpPr>
        <p:spPr>
          <a:xfrm>
            <a:off x="2904758" y="1241497"/>
            <a:ext cx="3066248" cy="369332"/>
          </a:xfrm>
          <a:prstGeom prst="rect">
            <a:avLst/>
          </a:prstGeom>
        </p:spPr>
        <p:txBody>
          <a:bodyPr wrap="square">
            <a:spAutoFit/>
          </a:bodyPr>
          <a:lstStyle/>
          <a:p>
            <a:pPr algn="ctr"/>
            <a:r>
              <a:rPr kumimoji="1" lang="zh-CN" altLang="en-US" b="1" dirty="0"/>
              <a:t>操作</a:t>
            </a:r>
            <a:r>
              <a:rPr kumimoji="1" lang="en-US" altLang="zh-CN" b="1" dirty="0"/>
              <a:t>1</a:t>
            </a:r>
            <a:r>
              <a:rPr kumimoji="1" lang="zh-CN" altLang="en-US" b="1" dirty="0"/>
              <a:t>：线程</a:t>
            </a:r>
            <a:r>
              <a:rPr kumimoji="1" lang="en-US" altLang="zh-CN" b="1" dirty="0"/>
              <a:t>1</a:t>
            </a:r>
            <a:r>
              <a:rPr kumimoji="1" lang="zh-CN" altLang="en-US" b="1" dirty="0"/>
              <a:t>进入阻塞队列</a:t>
            </a:r>
            <a:endParaRPr kumimoji="1" lang="en-US" altLang="zh-CN" b="1" dirty="0"/>
          </a:p>
        </p:txBody>
      </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9ABFE1C4-2093-D441-A853-5B67CD75A209}"/>
                  </a:ext>
                </a:extLst>
              </p:cNvPr>
              <p:cNvSpPr/>
              <p:nvPr/>
            </p:nvSpPr>
            <p:spPr>
              <a:xfrm>
                <a:off x="5292080" y="2046524"/>
                <a:ext cx="3066248" cy="413001"/>
              </a:xfrm>
              <a:prstGeom prst="rect">
                <a:avLst/>
              </a:prstGeom>
              <a:ln>
                <a:solidFill>
                  <a:srgbClr val="9411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r>
                      <a:rPr kumimoji="1" lang="en-US" altLang="zh-CN" b="1" i="1" smtClean="0">
                        <a:solidFill>
                          <a:srgbClr val="FF0000"/>
                        </a:solidFill>
                        <a:latin typeface="Cambria Math" panose="02040503050406030204" pitchFamily="18" charset="0"/>
                      </a:rPr>
                      <m:t>𝑳𝒐𝒂</m:t>
                    </m:r>
                    <m:sSub>
                      <m:sSubPr>
                        <m:ctrlPr>
                          <a:rPr kumimoji="1" lang="en-US" altLang="zh-CN" b="1" i="1" smtClean="0">
                            <a:solidFill>
                              <a:srgbClr val="FF0000"/>
                            </a:solidFill>
                            <a:latin typeface="Cambria Math" panose="02040503050406030204" pitchFamily="18" charset="0"/>
                          </a:rPr>
                        </m:ctrlPr>
                      </m:sSubPr>
                      <m:e>
                        <m:r>
                          <a:rPr kumimoji="1" lang="en-US" altLang="zh-CN" b="1" i="1">
                            <a:solidFill>
                              <a:srgbClr val="FF0000"/>
                            </a:solidFill>
                            <a:latin typeface="Cambria Math" panose="02040503050406030204" pitchFamily="18" charset="0"/>
                          </a:rPr>
                          <m:t>𝒅</m:t>
                        </m:r>
                      </m:e>
                      <m:sub>
                        <m:r>
                          <a:rPr kumimoji="1" lang="en-US" altLang="zh-CN" b="1" i="1" smtClean="0">
                            <a:solidFill>
                              <a:srgbClr val="FF0000"/>
                            </a:solidFill>
                            <a:latin typeface="Cambria Math" panose="02040503050406030204" pitchFamily="18" charset="0"/>
                          </a:rPr>
                          <m:t>𝟏</m:t>
                        </m:r>
                      </m:sub>
                    </m:sSub>
                  </m:oMath>
                </a14:m>
                <a:r>
                  <a:rPr kumimoji="1" lang="en-US" altLang="zh-CN" b="1" dirty="0">
                    <a:solidFill>
                      <a:srgbClr val="FF0000"/>
                    </a:solidFill>
                  </a:rPr>
                  <a:t>,</a:t>
                </a:r>
                <a14:m>
                  <m:oMath xmlns:m="http://schemas.openxmlformats.org/officeDocument/2006/math">
                    <m:r>
                      <a:rPr kumimoji="1" lang="en-US" altLang="zh-CN" b="1" i="1">
                        <a:solidFill>
                          <a:srgbClr val="FF0000"/>
                        </a:solidFill>
                        <a:latin typeface="Cambria Math" panose="02040503050406030204" pitchFamily="18" charset="0"/>
                      </a:rPr>
                      <m:t>𝑳𝒂𝒔𝒕𝑷𝒆𝒓𝒊𝒐</m:t>
                    </m:r>
                    <m:sSub>
                      <m:sSubPr>
                        <m:ctrlPr>
                          <a:rPr kumimoji="1" lang="en-US" altLang="zh-CN" b="1" i="1">
                            <a:solidFill>
                              <a:srgbClr val="FF0000"/>
                            </a:solidFill>
                            <a:latin typeface="Cambria Math" panose="02040503050406030204" pitchFamily="18" charset="0"/>
                          </a:rPr>
                        </m:ctrlPr>
                      </m:sSubPr>
                      <m:e>
                        <m:r>
                          <a:rPr kumimoji="1" lang="en-US" altLang="zh-CN" b="1" i="1">
                            <a:solidFill>
                              <a:srgbClr val="FF0000"/>
                            </a:solidFill>
                            <a:latin typeface="Cambria Math" panose="02040503050406030204" pitchFamily="18" charset="0"/>
                          </a:rPr>
                          <m:t>𝒅</m:t>
                        </m:r>
                      </m:e>
                      <m:sub>
                        <m:r>
                          <a:rPr kumimoji="1" lang="en-US" altLang="zh-CN" b="1" i="1" smtClean="0">
                            <a:solidFill>
                              <a:srgbClr val="FF0000"/>
                            </a:solidFill>
                            <a:latin typeface="Cambria Math" panose="02040503050406030204" pitchFamily="18" charset="0"/>
                          </a:rPr>
                          <m:t>𝟏</m:t>
                        </m:r>
                      </m:sub>
                    </m:sSub>
                    <m:r>
                      <a:rPr kumimoji="1" lang="en-US" altLang="zh-CN" b="1" i="1" smtClean="0">
                        <a:solidFill>
                          <a:srgbClr val="FF0000"/>
                        </a:solidFill>
                        <a:latin typeface="Cambria Math" panose="02040503050406030204" pitchFamily="18" charset="0"/>
                      </a:rPr>
                      <m:t>=</m:t>
                    </m:r>
                    <m:r>
                      <a:rPr kumimoji="1" lang="en-US" altLang="zh-CN" b="1" i="1" smtClean="0">
                        <a:solidFill>
                          <a:srgbClr val="FF0000"/>
                        </a:solidFill>
                        <a:latin typeface="Cambria Math" panose="02040503050406030204" pitchFamily="18" charset="0"/>
                      </a:rPr>
                      <m:t>𝟕</m:t>
                    </m:r>
                  </m:oMath>
                </a14:m>
                <a:endParaRPr kumimoji="1" lang="zh-CN" altLang="en-US" b="1" dirty="0">
                  <a:solidFill>
                    <a:srgbClr val="FF0000"/>
                  </a:solidFill>
                </a:endParaRPr>
              </a:p>
            </p:txBody>
          </p:sp>
        </mc:Choice>
        <mc:Fallback xmlns="">
          <p:sp>
            <p:nvSpPr>
              <p:cNvPr id="17" name="矩形 16">
                <a:extLst>
                  <a:ext uri="{FF2B5EF4-FFF2-40B4-BE49-F238E27FC236}">
                    <a16:creationId xmlns:a16="http://schemas.microsoft.com/office/drawing/2014/main" id="{9ABFE1C4-2093-D441-A853-5B67CD75A209}"/>
                  </a:ext>
                </a:extLst>
              </p:cNvPr>
              <p:cNvSpPr>
                <a:spLocks noRot="1" noChangeAspect="1" noMove="1" noResize="1" noEditPoints="1" noAdjustHandles="1" noChangeArrowheads="1" noChangeShapeType="1" noTextEdit="1"/>
              </p:cNvSpPr>
              <p:nvPr/>
            </p:nvSpPr>
            <p:spPr>
              <a:xfrm>
                <a:off x="5292080" y="2046524"/>
                <a:ext cx="3066248" cy="413001"/>
              </a:xfrm>
              <a:prstGeom prst="rect">
                <a:avLst/>
              </a:prstGeom>
              <a:blipFill>
                <a:blip r:embed="rId12"/>
                <a:stretch>
                  <a:fillRect b="-11111"/>
                </a:stretch>
              </a:blipFill>
              <a:ln>
                <a:solidFill>
                  <a:srgbClr val="941100"/>
                </a:solidFill>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A90319A1-83C6-E047-9908-C2FE8EF33966}"/>
                  </a:ext>
                </a:extLst>
              </p:cNvPr>
              <p:cNvSpPr/>
              <p:nvPr/>
            </p:nvSpPr>
            <p:spPr>
              <a:xfrm>
                <a:off x="6580342" y="872165"/>
                <a:ext cx="2553904" cy="369332"/>
              </a:xfrm>
              <a:prstGeom prst="rect">
                <a:avLst/>
              </a:prstGeom>
            </p:spPr>
            <p:txBody>
              <a:bodyPr wrap="none">
                <a:spAutoFit/>
              </a:bodyPr>
              <a:lstStyle/>
              <a:p>
                <a14:m>
                  <m:oMath xmlns:m="http://schemas.openxmlformats.org/officeDocument/2006/math">
                    <m:r>
                      <a:rPr kumimoji="1" lang="en-US" altLang="zh-CN" b="1" i="1" smtClean="0">
                        <a:latin typeface="Cambria Math" panose="02040503050406030204" pitchFamily="18" charset="0"/>
                      </a:rPr>
                      <m:t>𝑷𝒆𝒓𝒊𝒐𝒅</m:t>
                    </m:r>
                    <m:r>
                      <a:rPr kumimoji="1" lang="en-US" altLang="zh-CN" b="1" i="1" smtClean="0">
                        <a:latin typeface="Cambria Math" panose="02040503050406030204" pitchFamily="18" charset="0"/>
                      </a:rPr>
                      <m:t>=</m:t>
                    </m:r>
                    <m:r>
                      <a:rPr kumimoji="1" lang="en-US" altLang="zh-CN" b="1" i="1" smtClean="0">
                        <a:latin typeface="Cambria Math" panose="02040503050406030204" pitchFamily="18" charset="0"/>
                      </a:rPr>
                      <m:t>𝟕</m:t>
                    </m:r>
                  </m:oMath>
                </a14:m>
                <a:r>
                  <a:rPr lang="zh-CN" altLang="en-US" dirty="0"/>
                  <a:t>：当前周期</a:t>
                </a:r>
              </a:p>
            </p:txBody>
          </p:sp>
        </mc:Choice>
        <mc:Fallback xmlns="">
          <p:sp>
            <p:nvSpPr>
              <p:cNvPr id="18" name="矩形 17">
                <a:extLst>
                  <a:ext uri="{FF2B5EF4-FFF2-40B4-BE49-F238E27FC236}">
                    <a16:creationId xmlns:a16="http://schemas.microsoft.com/office/drawing/2014/main" id="{A90319A1-83C6-E047-9908-C2FE8EF33966}"/>
                  </a:ext>
                </a:extLst>
              </p:cNvPr>
              <p:cNvSpPr>
                <a:spLocks noRot="1" noChangeAspect="1" noMove="1" noResize="1" noEditPoints="1" noAdjustHandles="1" noChangeArrowheads="1" noChangeShapeType="1" noTextEdit="1"/>
              </p:cNvSpPr>
              <p:nvPr/>
            </p:nvSpPr>
            <p:spPr>
              <a:xfrm>
                <a:off x="6580342" y="872165"/>
                <a:ext cx="2553904" cy="369332"/>
              </a:xfrm>
              <a:prstGeom prst="rect">
                <a:avLst/>
              </a:prstGeom>
              <a:blipFill>
                <a:blip r:embed="rId13"/>
                <a:stretch>
                  <a:fillRect t="-6667" r="-990" b="-20000"/>
                </a:stretch>
              </a:blipFill>
            </p:spPr>
            <p:txBody>
              <a:bodyPr/>
              <a:lstStyle/>
              <a:p>
                <a:r>
                  <a:rPr lang="zh-CN" altLang="en-US">
                    <a:noFill/>
                  </a:rPr>
                  <a:t> </a:t>
                </a:r>
              </a:p>
            </p:txBody>
          </p:sp>
        </mc:Fallback>
      </mc:AlternateContent>
      <p:sp>
        <p:nvSpPr>
          <p:cNvPr id="16" name="页脚占位符 4">
            <a:extLst>
              <a:ext uri="{FF2B5EF4-FFF2-40B4-BE49-F238E27FC236}">
                <a16:creationId xmlns:a16="http://schemas.microsoft.com/office/drawing/2014/main" id="{FFBA0B84-8F5E-8B4D-A661-8739E84877C9}"/>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Tree>
    <p:extLst>
      <p:ext uri="{BB962C8B-B14F-4D97-AF65-F5344CB8AC3E}">
        <p14:creationId xmlns:p14="http://schemas.microsoft.com/office/powerpoint/2010/main" val="716774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38CD11-1FA9-2D4F-8F29-E30E9A183BD8}"/>
              </a:ext>
            </a:extLst>
          </p:cNvPr>
          <p:cNvSpPr>
            <a:spLocks noGrp="1"/>
          </p:cNvSpPr>
          <p:nvPr>
            <p:ph type="title"/>
          </p:nvPr>
        </p:nvSpPr>
        <p:spPr>
          <a:xfrm>
            <a:off x="457200" y="228866"/>
            <a:ext cx="8229600" cy="900442"/>
          </a:xfrm>
        </p:spPr>
        <p:txBody>
          <a:bodyPr/>
          <a:lstStyle/>
          <a:p>
            <a:r>
              <a:rPr kumimoji="1" lang="zh-CN" altLang="en-US" dirty="0"/>
              <a:t>例：</a:t>
            </a:r>
            <a:r>
              <a:rPr kumimoji="1" lang="en-US" altLang="zh-CN" dirty="0"/>
              <a:t>PELT</a:t>
            </a:r>
            <a:r>
              <a:rPr kumimoji="1" lang="zh-CN" altLang="en-US" dirty="0"/>
              <a:t>对阻塞任务的处理</a:t>
            </a:r>
          </a:p>
        </p:txBody>
      </p:sp>
      <p:sp>
        <p:nvSpPr>
          <p:cNvPr id="4" name="灯片编号占位符 3">
            <a:extLst>
              <a:ext uri="{FF2B5EF4-FFF2-40B4-BE49-F238E27FC236}">
                <a16:creationId xmlns:a16="http://schemas.microsoft.com/office/drawing/2014/main" id="{4BD7BFA4-FBFF-E54D-8A49-820AFF5EA9BE}"/>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102</a:t>
            </a:fld>
            <a:endParaRPr lang="zh-CN" altLang="en-US" dirty="0"/>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9AEA457-3FA0-0E4E-BAB4-E7A63A55DACB}"/>
                  </a:ext>
                </a:extLst>
              </p:cNvPr>
              <p:cNvSpPr/>
              <p:nvPr/>
            </p:nvSpPr>
            <p:spPr>
              <a:xfrm>
                <a:off x="831786" y="4207747"/>
                <a:ext cx="3168352" cy="649409"/>
              </a:xfrm>
              <a:prstGeom prst="rect">
                <a:avLst/>
              </a:prstGeom>
            </p:spPr>
            <p:txBody>
              <a:bodyPr wrap="square">
                <a:spAutoFit/>
              </a:bodyPr>
              <a:lstStyle/>
              <a:p>
                <a:pPr algn="ctr"/>
                <a:r>
                  <a:rPr kumimoji="1" lang="zh-CN" altLang="en-US" dirty="0"/>
                  <a:t>运行队列负载</a:t>
                </a:r>
                <a:endParaRPr kumimoji="1" lang="en-US" altLang="zh-CN" dirty="0"/>
              </a:p>
              <a:p>
                <a:pPr algn="ctr"/>
                <a14:m>
                  <m:oMathPara xmlns:m="http://schemas.openxmlformats.org/officeDocument/2006/math">
                    <m:oMathParaPr>
                      <m:jc m:val="centerGroup"/>
                    </m:oMathParaPr>
                    <m:oMath xmlns:m="http://schemas.openxmlformats.org/officeDocument/2006/math">
                      <m:r>
                        <a:rPr kumimoji="1" lang="en-US" altLang="zh-CN" b="1" i="1">
                          <a:latin typeface="Cambria Math" panose="02040503050406030204" pitchFamily="18" charset="0"/>
                        </a:rPr>
                        <m:t>𝑳𝒐𝒂</m:t>
                      </m:r>
                      <m:sSub>
                        <m:sSubPr>
                          <m:ctrlPr>
                            <a:rPr kumimoji="1" lang="en-US" altLang="zh-CN" b="1" i="1" smtClean="0">
                              <a:latin typeface="Cambria Math" panose="02040503050406030204" pitchFamily="18" charset="0"/>
                            </a:rPr>
                          </m:ctrlPr>
                        </m:sSubPr>
                        <m:e>
                          <m:r>
                            <a:rPr kumimoji="1" lang="en-US" altLang="zh-CN" b="1" i="1" smtClean="0">
                              <a:latin typeface="Cambria Math" panose="02040503050406030204" pitchFamily="18" charset="0"/>
                            </a:rPr>
                            <m:t>𝒅</m:t>
                          </m:r>
                        </m:e>
                        <m:sub>
                          <m:r>
                            <a:rPr kumimoji="1" lang="en-US" altLang="zh-CN" b="1" i="1" smtClean="0">
                              <a:latin typeface="Cambria Math" panose="02040503050406030204" pitchFamily="18" charset="0"/>
                            </a:rPr>
                            <m:t>𝒓𝒖𝒏</m:t>
                          </m:r>
                        </m:sub>
                      </m:sSub>
                      <m:r>
                        <a:rPr kumimoji="1" lang="en-US" altLang="zh-CN" b="0" i="0" smtClean="0">
                          <a:solidFill>
                            <a:srgbClr val="FF0000"/>
                          </a:solidFill>
                          <a:latin typeface="Cambria Math" panose="02040503050406030204" pitchFamily="18" charset="0"/>
                        </a:rPr>
                        <m:t>+</m:t>
                      </m:r>
                      <m:r>
                        <a:rPr kumimoji="1" lang="en-US" altLang="zh-CN" b="1" i="1">
                          <a:solidFill>
                            <a:srgbClr val="FF0000"/>
                          </a:solidFill>
                          <a:latin typeface="Cambria Math" panose="02040503050406030204" pitchFamily="18" charset="0"/>
                        </a:rPr>
                        <m:t>=</m:t>
                      </m:r>
                      <m:r>
                        <a:rPr kumimoji="1" lang="en-US" altLang="zh-CN" b="1" i="1">
                          <a:solidFill>
                            <a:srgbClr val="FF0000"/>
                          </a:solidFill>
                          <a:latin typeface="Cambria Math" panose="02040503050406030204" pitchFamily="18" charset="0"/>
                        </a:rPr>
                        <m:t>𝑳𝒐𝒂</m:t>
                      </m:r>
                      <m:sSub>
                        <m:sSubPr>
                          <m:ctrlPr>
                            <a:rPr kumimoji="1" lang="en-US" altLang="zh-CN" b="1" i="1">
                              <a:solidFill>
                                <a:srgbClr val="FF0000"/>
                              </a:solidFill>
                              <a:latin typeface="Cambria Math" panose="02040503050406030204" pitchFamily="18" charset="0"/>
                            </a:rPr>
                          </m:ctrlPr>
                        </m:sSubPr>
                        <m:e>
                          <m:r>
                            <a:rPr kumimoji="1" lang="en-US" altLang="zh-CN" b="1" i="1">
                              <a:solidFill>
                                <a:srgbClr val="FF0000"/>
                              </a:solidFill>
                              <a:latin typeface="Cambria Math" panose="02040503050406030204" pitchFamily="18" charset="0"/>
                            </a:rPr>
                            <m:t>𝒅</m:t>
                          </m:r>
                        </m:e>
                        <m:sub>
                          <m:r>
                            <a:rPr kumimoji="1" lang="en-US" altLang="zh-CN" b="1" i="1">
                              <a:solidFill>
                                <a:srgbClr val="FF0000"/>
                              </a:solidFill>
                              <a:latin typeface="Cambria Math" panose="02040503050406030204" pitchFamily="18" charset="0"/>
                            </a:rPr>
                            <m:t>𝟐</m:t>
                          </m:r>
                        </m:sub>
                      </m:sSub>
                      <m:r>
                        <a:rPr kumimoji="1" lang="zh-CN" altLang="en-US" b="1" i="1">
                          <a:solidFill>
                            <a:srgbClr val="FF0000"/>
                          </a:solidFill>
                          <a:latin typeface="Cambria Math" panose="02040503050406030204" pitchFamily="18" charset="0"/>
                        </a:rPr>
                        <m:t>∗</m:t>
                      </m:r>
                      <m:sSup>
                        <m:sSupPr>
                          <m:ctrlPr>
                            <a:rPr kumimoji="1" lang="en-US" altLang="zh-CN" i="1">
                              <a:solidFill>
                                <a:srgbClr val="FF0000"/>
                              </a:solidFill>
                              <a:latin typeface="Cambria Math" panose="02040503050406030204" pitchFamily="18" charset="0"/>
                              <a:ea typeface="Cambria Math" panose="02040503050406030204" pitchFamily="18" charset="0"/>
                            </a:rPr>
                          </m:ctrlPr>
                        </m:sSupPr>
                        <m:e>
                          <m:r>
                            <a:rPr kumimoji="1" lang="en-US" altLang="zh-CN" i="1">
                              <a:solidFill>
                                <a:srgbClr val="FF0000"/>
                              </a:solidFill>
                              <a:latin typeface="Cambria Math" panose="02040503050406030204" pitchFamily="18" charset="0"/>
                              <a:ea typeface="Cambria Math" panose="02040503050406030204" pitchFamily="18" charset="0"/>
                            </a:rPr>
                            <m:t>𝜸</m:t>
                          </m:r>
                        </m:e>
                        <m:sup>
                          <m:r>
                            <a:rPr kumimoji="1" lang="en-US" altLang="zh-CN" b="0" i="1" smtClean="0">
                              <a:solidFill>
                                <a:srgbClr val="FF0000"/>
                              </a:solidFill>
                              <a:latin typeface="Cambria Math" panose="02040503050406030204" pitchFamily="18" charset="0"/>
                              <a:ea typeface="Cambria Math" panose="02040503050406030204" pitchFamily="18" charset="0"/>
                            </a:rPr>
                            <m:t>5</m:t>
                          </m:r>
                        </m:sup>
                      </m:sSup>
                    </m:oMath>
                  </m:oMathPara>
                </a14:m>
                <a:endParaRPr kumimoji="1" lang="en-US" altLang="zh-CN" dirty="0"/>
              </a:p>
            </p:txBody>
          </p:sp>
        </mc:Choice>
        <mc:Fallback xmlns="">
          <p:sp>
            <p:nvSpPr>
              <p:cNvPr id="5" name="矩形 4">
                <a:extLst>
                  <a:ext uri="{FF2B5EF4-FFF2-40B4-BE49-F238E27FC236}">
                    <a16:creationId xmlns:a16="http://schemas.microsoft.com/office/drawing/2014/main" id="{A9AEA457-3FA0-0E4E-BAB4-E7A63A55DACB}"/>
                  </a:ext>
                </a:extLst>
              </p:cNvPr>
              <p:cNvSpPr>
                <a:spLocks noRot="1" noChangeAspect="1" noMove="1" noResize="1" noEditPoints="1" noAdjustHandles="1" noChangeArrowheads="1" noChangeShapeType="1" noTextEdit="1"/>
              </p:cNvSpPr>
              <p:nvPr/>
            </p:nvSpPr>
            <p:spPr>
              <a:xfrm>
                <a:off x="831786" y="4207747"/>
                <a:ext cx="3168352" cy="649409"/>
              </a:xfrm>
              <a:prstGeom prst="rect">
                <a:avLst/>
              </a:prstGeom>
              <a:blipFill>
                <a:blip r:embed="rId3"/>
                <a:stretch>
                  <a:fillRect t="-1923" b="-38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D29CC8F8-5783-4F4B-B56F-2F6D5B082B04}"/>
                  </a:ext>
                </a:extLst>
              </p:cNvPr>
              <p:cNvSpPr/>
              <p:nvPr/>
            </p:nvSpPr>
            <p:spPr>
              <a:xfrm>
                <a:off x="4605782" y="3995911"/>
                <a:ext cx="4438844" cy="932243"/>
              </a:xfrm>
              <a:prstGeom prst="rect">
                <a:avLst/>
              </a:prstGeom>
            </p:spPr>
            <p:txBody>
              <a:bodyPr wrap="none">
                <a:spAutoFit/>
              </a:bodyPr>
              <a:lstStyle/>
              <a:p>
                <a:pPr algn="ctr"/>
                <a:r>
                  <a:rPr kumimoji="1" lang="zh-CN" altLang="en-US" dirty="0"/>
                  <a:t>阻塞队列负载</a:t>
                </a:r>
                <a:endParaRPr kumimoji="1" lang="en-US" altLang="zh-CN" dirty="0"/>
              </a:p>
              <a:p>
                <a:pPr algn="ctr"/>
                <a14:m>
                  <m:oMathPara xmlns:m="http://schemas.openxmlformats.org/officeDocument/2006/math">
                    <m:oMathParaPr>
                      <m:jc m:val="centerGroup"/>
                    </m:oMathParaPr>
                    <m:oMath xmlns:m="http://schemas.openxmlformats.org/officeDocument/2006/math">
                      <m:r>
                        <a:rPr kumimoji="1" lang="en-US" altLang="zh-CN" b="1" i="1">
                          <a:latin typeface="Cambria Math" panose="02040503050406030204" pitchFamily="18" charset="0"/>
                        </a:rPr>
                        <m:t>𝑳𝒐𝒂</m:t>
                      </m:r>
                      <m:sSub>
                        <m:sSubPr>
                          <m:ctrlPr>
                            <a:rPr kumimoji="1" lang="en-US" altLang="zh-CN" b="1" i="1">
                              <a:latin typeface="Cambria Math" panose="02040503050406030204" pitchFamily="18" charset="0"/>
                            </a:rPr>
                          </m:ctrlPr>
                        </m:sSubPr>
                        <m:e>
                          <m:r>
                            <a:rPr kumimoji="1" lang="en-US" altLang="zh-CN" b="1" i="1">
                              <a:latin typeface="Cambria Math" panose="02040503050406030204" pitchFamily="18" charset="0"/>
                            </a:rPr>
                            <m:t>𝒅</m:t>
                          </m:r>
                        </m:e>
                        <m:sub>
                          <m:r>
                            <a:rPr kumimoji="1" lang="en-US" altLang="zh-CN" b="1" i="1" smtClean="0">
                              <a:latin typeface="Cambria Math" panose="02040503050406030204" pitchFamily="18" charset="0"/>
                            </a:rPr>
                            <m:t>𝒃𝒍𝒐𝒄𝒌</m:t>
                          </m:r>
                        </m:sub>
                      </m:sSub>
                      <m:r>
                        <a:rPr kumimoji="1" lang="en-US" altLang="zh-CN" b="1" i="1" smtClean="0">
                          <a:solidFill>
                            <a:srgbClr val="FF0000"/>
                          </a:solidFill>
                          <a:latin typeface="Cambria Math" panose="02040503050406030204" pitchFamily="18" charset="0"/>
                        </a:rPr>
                        <m:t>−=</m:t>
                      </m:r>
                      <m:r>
                        <a:rPr kumimoji="1" lang="en-US" altLang="zh-CN" b="1" i="1">
                          <a:solidFill>
                            <a:srgbClr val="FF0000"/>
                          </a:solidFill>
                          <a:latin typeface="Cambria Math" panose="02040503050406030204" pitchFamily="18" charset="0"/>
                        </a:rPr>
                        <m:t>𝑳𝒐𝒂</m:t>
                      </m:r>
                      <m:sSub>
                        <m:sSubPr>
                          <m:ctrlPr>
                            <a:rPr kumimoji="1" lang="en-US" altLang="zh-CN" b="1" i="1">
                              <a:solidFill>
                                <a:srgbClr val="FF0000"/>
                              </a:solidFill>
                              <a:latin typeface="Cambria Math" panose="02040503050406030204" pitchFamily="18" charset="0"/>
                            </a:rPr>
                          </m:ctrlPr>
                        </m:sSubPr>
                        <m:e>
                          <m:r>
                            <a:rPr kumimoji="1" lang="en-US" altLang="zh-CN" b="1" i="1">
                              <a:solidFill>
                                <a:srgbClr val="FF0000"/>
                              </a:solidFill>
                              <a:latin typeface="Cambria Math" panose="02040503050406030204" pitchFamily="18" charset="0"/>
                            </a:rPr>
                            <m:t>𝒅</m:t>
                          </m:r>
                        </m:e>
                        <m:sub>
                          <m:r>
                            <a:rPr kumimoji="1" lang="en-US" altLang="zh-CN" b="1" i="1" smtClean="0">
                              <a:solidFill>
                                <a:srgbClr val="FF0000"/>
                              </a:solidFill>
                              <a:latin typeface="Cambria Math" panose="02040503050406030204" pitchFamily="18" charset="0"/>
                            </a:rPr>
                            <m:t>𝟐</m:t>
                          </m:r>
                        </m:sub>
                      </m:sSub>
                      <m:r>
                        <a:rPr kumimoji="1" lang="zh-CN" altLang="en-US" b="1" i="1" smtClean="0">
                          <a:solidFill>
                            <a:srgbClr val="FF0000"/>
                          </a:solidFill>
                          <a:latin typeface="Cambria Math" panose="02040503050406030204" pitchFamily="18" charset="0"/>
                        </a:rPr>
                        <m:t>∗</m:t>
                      </m:r>
                      <m:sSup>
                        <m:sSupPr>
                          <m:ctrlPr>
                            <a:rPr kumimoji="1" lang="en-US" altLang="zh-CN" b="0" i="1" smtClean="0">
                              <a:solidFill>
                                <a:srgbClr val="FF0000"/>
                              </a:solidFill>
                              <a:latin typeface="Cambria Math" panose="02040503050406030204" pitchFamily="18" charset="0"/>
                              <a:ea typeface="Cambria Math" panose="02040503050406030204" pitchFamily="18" charset="0"/>
                            </a:rPr>
                          </m:ctrlPr>
                        </m:sSupPr>
                        <m:e>
                          <m:r>
                            <a:rPr kumimoji="1" lang="en-US" altLang="zh-CN" i="1">
                              <a:solidFill>
                                <a:srgbClr val="FF0000"/>
                              </a:solidFill>
                              <a:latin typeface="Cambria Math" panose="02040503050406030204" pitchFamily="18" charset="0"/>
                              <a:ea typeface="Cambria Math" panose="02040503050406030204" pitchFamily="18" charset="0"/>
                            </a:rPr>
                            <m:t>𝜸</m:t>
                          </m:r>
                        </m:e>
                        <m:sup>
                          <m:r>
                            <a:rPr kumimoji="1" lang="en-US" altLang="zh-CN" b="0" i="1" smtClean="0">
                              <a:solidFill>
                                <a:srgbClr val="FF0000"/>
                              </a:solidFill>
                              <a:latin typeface="Cambria Math" panose="02040503050406030204" pitchFamily="18" charset="0"/>
                              <a:ea typeface="Cambria Math" panose="02040503050406030204" pitchFamily="18" charset="0"/>
                            </a:rPr>
                            <m:t>𝑃𝑒𝑟𝑖𝑜𝑑</m:t>
                          </m:r>
                          <m:r>
                            <a:rPr kumimoji="1" lang="en-US" altLang="zh-CN" b="0" i="1" smtClean="0">
                              <a:solidFill>
                                <a:srgbClr val="FF0000"/>
                              </a:solidFill>
                              <a:latin typeface="Cambria Math" panose="02040503050406030204" pitchFamily="18" charset="0"/>
                              <a:ea typeface="Cambria Math" panose="02040503050406030204" pitchFamily="18" charset="0"/>
                            </a:rPr>
                            <m:t>−</m:t>
                          </m:r>
                          <m:r>
                            <a:rPr kumimoji="1" lang="en-US" altLang="zh-CN" b="0" i="1" smtClean="0">
                              <a:solidFill>
                                <a:srgbClr val="FF0000"/>
                              </a:solidFill>
                              <a:latin typeface="Cambria Math" panose="02040503050406030204" pitchFamily="18" charset="0"/>
                              <a:ea typeface="Cambria Math" panose="02040503050406030204" pitchFamily="18" charset="0"/>
                            </a:rPr>
                            <m:t>𝐿𝑎𝑠𝑡𝑃𝑒𝑟𝑖𝑜</m:t>
                          </m:r>
                          <m:sSub>
                            <m:sSubPr>
                              <m:ctrlPr>
                                <a:rPr kumimoji="1" lang="en-US" altLang="zh-CN" b="0" i="1" smtClean="0">
                                  <a:solidFill>
                                    <a:srgbClr val="FF0000"/>
                                  </a:solidFill>
                                  <a:latin typeface="Cambria Math" panose="02040503050406030204" pitchFamily="18" charset="0"/>
                                  <a:ea typeface="Cambria Math" panose="02040503050406030204" pitchFamily="18" charset="0"/>
                                </a:rPr>
                              </m:ctrlPr>
                            </m:sSubPr>
                            <m:e>
                              <m:r>
                                <a:rPr kumimoji="1" lang="en-US" altLang="zh-CN" b="0" i="1" smtClean="0">
                                  <a:solidFill>
                                    <a:srgbClr val="FF0000"/>
                                  </a:solidFill>
                                  <a:latin typeface="Cambria Math" panose="02040503050406030204" pitchFamily="18" charset="0"/>
                                  <a:ea typeface="Cambria Math" panose="02040503050406030204" pitchFamily="18" charset="0"/>
                                </a:rPr>
                                <m:t>𝑑</m:t>
                              </m:r>
                            </m:e>
                            <m:sub>
                              <m:r>
                                <a:rPr kumimoji="1" lang="en-US" altLang="zh-CN" b="0" i="1" smtClean="0">
                                  <a:solidFill>
                                    <a:srgbClr val="FF0000"/>
                                  </a:solidFill>
                                  <a:latin typeface="Cambria Math" panose="02040503050406030204" pitchFamily="18" charset="0"/>
                                  <a:ea typeface="Cambria Math" panose="02040503050406030204" pitchFamily="18" charset="0"/>
                                </a:rPr>
                                <m:t>2</m:t>
                              </m:r>
                            </m:sub>
                          </m:sSub>
                        </m:sup>
                      </m:sSup>
                    </m:oMath>
                  </m:oMathPara>
                </a14:m>
                <a:endParaRPr kumimoji="1" lang="en-US" altLang="zh-CN" dirty="0">
                  <a:solidFill>
                    <a:srgbClr val="FF0000"/>
                  </a:solidFill>
                </a:endParaRPr>
              </a:p>
              <a:p>
                <a:pPr algn="ctr"/>
                <a14:m>
                  <m:oMathPara xmlns:m="http://schemas.openxmlformats.org/officeDocument/2006/math">
                    <m:oMathParaPr>
                      <m:jc m:val="centerGroup"/>
                    </m:oMathParaPr>
                    <m:oMath xmlns:m="http://schemas.openxmlformats.org/officeDocument/2006/math">
                      <m:r>
                        <a:rPr kumimoji="1" lang="en-US" altLang="zh-CN" b="0" i="1" smtClean="0">
                          <a:solidFill>
                            <a:srgbClr val="FF0000"/>
                          </a:solidFill>
                          <a:latin typeface="Cambria Math" panose="02040503050406030204" pitchFamily="18" charset="0"/>
                        </a:rPr>
                        <m:t>−=</m:t>
                      </m:r>
                      <m:r>
                        <a:rPr kumimoji="1" lang="en-US" altLang="zh-CN" b="1" i="1">
                          <a:solidFill>
                            <a:srgbClr val="FF0000"/>
                          </a:solidFill>
                          <a:latin typeface="Cambria Math" panose="02040503050406030204" pitchFamily="18" charset="0"/>
                        </a:rPr>
                        <m:t>𝑳𝒐𝒂</m:t>
                      </m:r>
                      <m:sSub>
                        <m:sSubPr>
                          <m:ctrlPr>
                            <a:rPr kumimoji="1" lang="en-US" altLang="zh-CN" b="1" i="1">
                              <a:solidFill>
                                <a:srgbClr val="FF0000"/>
                              </a:solidFill>
                              <a:latin typeface="Cambria Math" panose="02040503050406030204" pitchFamily="18" charset="0"/>
                            </a:rPr>
                          </m:ctrlPr>
                        </m:sSubPr>
                        <m:e>
                          <m:r>
                            <a:rPr kumimoji="1" lang="en-US" altLang="zh-CN" b="1" i="1">
                              <a:solidFill>
                                <a:srgbClr val="FF0000"/>
                              </a:solidFill>
                              <a:latin typeface="Cambria Math" panose="02040503050406030204" pitchFamily="18" charset="0"/>
                            </a:rPr>
                            <m:t>𝒅</m:t>
                          </m:r>
                        </m:e>
                        <m:sub>
                          <m:r>
                            <a:rPr kumimoji="1" lang="en-US" altLang="zh-CN" b="1" i="1">
                              <a:solidFill>
                                <a:srgbClr val="FF0000"/>
                              </a:solidFill>
                              <a:latin typeface="Cambria Math" panose="02040503050406030204" pitchFamily="18" charset="0"/>
                            </a:rPr>
                            <m:t>𝟐</m:t>
                          </m:r>
                        </m:sub>
                      </m:sSub>
                      <m:r>
                        <a:rPr kumimoji="1" lang="zh-CN" altLang="en-US" b="1" i="1">
                          <a:solidFill>
                            <a:srgbClr val="FF0000"/>
                          </a:solidFill>
                          <a:latin typeface="Cambria Math" panose="02040503050406030204" pitchFamily="18" charset="0"/>
                        </a:rPr>
                        <m:t>∗</m:t>
                      </m:r>
                      <m:sSup>
                        <m:sSupPr>
                          <m:ctrlPr>
                            <a:rPr kumimoji="1" lang="en-US" altLang="zh-CN" i="1">
                              <a:solidFill>
                                <a:srgbClr val="FF0000"/>
                              </a:solidFill>
                              <a:latin typeface="Cambria Math" panose="02040503050406030204" pitchFamily="18" charset="0"/>
                              <a:ea typeface="Cambria Math" panose="02040503050406030204" pitchFamily="18" charset="0"/>
                            </a:rPr>
                          </m:ctrlPr>
                        </m:sSupPr>
                        <m:e>
                          <m:r>
                            <a:rPr kumimoji="1" lang="en-US" altLang="zh-CN" i="1">
                              <a:solidFill>
                                <a:srgbClr val="FF0000"/>
                              </a:solidFill>
                              <a:latin typeface="Cambria Math" panose="02040503050406030204" pitchFamily="18" charset="0"/>
                              <a:ea typeface="Cambria Math" panose="02040503050406030204" pitchFamily="18" charset="0"/>
                            </a:rPr>
                            <m:t>𝜸</m:t>
                          </m:r>
                        </m:e>
                        <m:sup>
                          <m:r>
                            <a:rPr kumimoji="1" lang="en-US" altLang="zh-CN" b="0" i="1" smtClean="0">
                              <a:solidFill>
                                <a:srgbClr val="FF0000"/>
                              </a:solidFill>
                              <a:latin typeface="Cambria Math" panose="02040503050406030204" pitchFamily="18" charset="0"/>
                              <a:ea typeface="Cambria Math" panose="02040503050406030204" pitchFamily="18" charset="0"/>
                            </a:rPr>
                            <m:t>5</m:t>
                          </m:r>
                        </m:sup>
                      </m:sSup>
                    </m:oMath>
                  </m:oMathPara>
                </a14:m>
                <a:endParaRPr kumimoji="1" lang="en-US" altLang="zh-CN" dirty="0">
                  <a:solidFill>
                    <a:srgbClr val="FF0000"/>
                  </a:solidFill>
                </a:endParaRPr>
              </a:p>
            </p:txBody>
          </p:sp>
        </mc:Choice>
        <mc:Fallback xmlns="">
          <p:sp>
            <p:nvSpPr>
              <p:cNvPr id="6" name="矩形 5">
                <a:extLst>
                  <a:ext uri="{FF2B5EF4-FFF2-40B4-BE49-F238E27FC236}">
                    <a16:creationId xmlns:a16="http://schemas.microsoft.com/office/drawing/2014/main" id="{D29CC8F8-5783-4F4B-B56F-2F6D5B082B04}"/>
                  </a:ext>
                </a:extLst>
              </p:cNvPr>
              <p:cNvSpPr>
                <a:spLocks noRot="1" noChangeAspect="1" noMove="1" noResize="1" noEditPoints="1" noAdjustHandles="1" noChangeArrowheads="1" noChangeShapeType="1" noTextEdit="1"/>
              </p:cNvSpPr>
              <p:nvPr/>
            </p:nvSpPr>
            <p:spPr>
              <a:xfrm>
                <a:off x="4605782" y="3995911"/>
                <a:ext cx="4438844" cy="932243"/>
              </a:xfrm>
              <a:prstGeom prst="rect">
                <a:avLst/>
              </a:prstGeom>
              <a:blipFill>
                <a:blip r:embed="rId4"/>
                <a:stretch>
                  <a:fillRect t="-2703" b="-40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1B0D9C72-82E1-554A-8203-03A57E783F21}"/>
                  </a:ext>
                </a:extLst>
              </p:cNvPr>
              <p:cNvSpPr/>
              <p:nvPr/>
            </p:nvSpPr>
            <p:spPr>
              <a:xfrm>
                <a:off x="1554922" y="2907114"/>
                <a:ext cx="1872208" cy="413001"/>
              </a:xfrm>
              <a:prstGeom prst="rect">
                <a:avLst/>
              </a:prstGeom>
              <a:ln>
                <a:solidFill>
                  <a:srgbClr val="941100"/>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1" i="1" smtClean="0">
                          <a:latin typeface="Cambria Math" panose="02040503050406030204" pitchFamily="18" charset="0"/>
                        </a:rPr>
                        <m:t>𝑳𝒐𝒂</m:t>
                      </m:r>
                      <m:sSub>
                        <m:sSubPr>
                          <m:ctrlPr>
                            <a:rPr kumimoji="1" lang="en-US" altLang="zh-CN" b="1" i="1">
                              <a:latin typeface="Cambria Math" panose="02040503050406030204" pitchFamily="18" charset="0"/>
                            </a:rPr>
                          </m:ctrlPr>
                        </m:sSubPr>
                        <m:e>
                          <m:r>
                            <a:rPr kumimoji="1" lang="en-US" altLang="zh-CN" b="1" i="1">
                              <a:latin typeface="Cambria Math" panose="02040503050406030204" pitchFamily="18" charset="0"/>
                            </a:rPr>
                            <m:t>𝒅</m:t>
                          </m:r>
                        </m:e>
                        <m:sub>
                          <m:r>
                            <a:rPr kumimoji="1" lang="en-US" altLang="zh-CN" b="1" i="1" smtClean="0">
                              <a:latin typeface="Cambria Math" panose="02040503050406030204" pitchFamily="18" charset="0"/>
                            </a:rPr>
                            <m:t>𝟑</m:t>
                          </m:r>
                        </m:sub>
                      </m:sSub>
                    </m:oMath>
                  </m:oMathPara>
                </a14:m>
                <a:endParaRPr kumimoji="1" lang="zh-CN" altLang="en-US" b="1" dirty="0"/>
              </a:p>
            </p:txBody>
          </p:sp>
        </mc:Choice>
        <mc:Fallback xmlns="">
          <p:sp>
            <p:nvSpPr>
              <p:cNvPr id="7" name="矩形 6">
                <a:extLst>
                  <a:ext uri="{FF2B5EF4-FFF2-40B4-BE49-F238E27FC236}">
                    <a16:creationId xmlns:a16="http://schemas.microsoft.com/office/drawing/2014/main" id="{1B0D9C72-82E1-554A-8203-03A57E783F21}"/>
                  </a:ext>
                </a:extLst>
              </p:cNvPr>
              <p:cNvSpPr>
                <a:spLocks noRot="1" noChangeAspect="1" noMove="1" noResize="1" noEditPoints="1" noAdjustHandles="1" noChangeArrowheads="1" noChangeShapeType="1" noTextEdit="1"/>
              </p:cNvSpPr>
              <p:nvPr/>
            </p:nvSpPr>
            <p:spPr>
              <a:xfrm>
                <a:off x="1554922" y="2907114"/>
                <a:ext cx="1872208" cy="413001"/>
              </a:xfrm>
              <a:prstGeom prst="rect">
                <a:avLst/>
              </a:prstGeom>
              <a:blipFill>
                <a:blip r:embed="rId5"/>
                <a:stretch>
                  <a:fillRect/>
                </a:stretch>
              </a:blipFill>
              <a:ln>
                <a:solidFill>
                  <a:srgbClr val="9411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2782C189-C611-6D4D-811F-12169EB14CCD}"/>
                  </a:ext>
                </a:extLst>
              </p:cNvPr>
              <p:cNvSpPr/>
              <p:nvPr/>
            </p:nvSpPr>
            <p:spPr>
              <a:xfrm>
                <a:off x="1554922" y="2263082"/>
                <a:ext cx="1872208" cy="413001"/>
              </a:xfrm>
              <a:prstGeom prst="rect">
                <a:avLst/>
              </a:prstGeom>
              <a:ln>
                <a:solidFill>
                  <a:srgbClr val="941100"/>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1" i="1" smtClean="0">
                          <a:latin typeface="Cambria Math" panose="02040503050406030204" pitchFamily="18" charset="0"/>
                        </a:rPr>
                        <m:t>𝑳𝒐𝒂</m:t>
                      </m:r>
                      <m:sSub>
                        <m:sSubPr>
                          <m:ctrlPr>
                            <a:rPr kumimoji="1" lang="en-US" altLang="zh-CN" b="1" i="1" smtClean="0">
                              <a:latin typeface="Cambria Math" panose="02040503050406030204" pitchFamily="18" charset="0"/>
                            </a:rPr>
                          </m:ctrlPr>
                        </m:sSubPr>
                        <m:e>
                          <m:r>
                            <a:rPr kumimoji="1" lang="en-US" altLang="zh-CN" b="1" i="1">
                              <a:latin typeface="Cambria Math" panose="02040503050406030204" pitchFamily="18" charset="0"/>
                            </a:rPr>
                            <m:t>𝒅</m:t>
                          </m:r>
                        </m:e>
                        <m:sub>
                          <m:r>
                            <a:rPr kumimoji="1" lang="en-US" altLang="zh-CN" b="1" i="1" smtClean="0">
                              <a:latin typeface="Cambria Math" panose="02040503050406030204" pitchFamily="18" charset="0"/>
                            </a:rPr>
                            <m:t>𝟓</m:t>
                          </m:r>
                        </m:sub>
                      </m:sSub>
                    </m:oMath>
                  </m:oMathPara>
                </a14:m>
                <a:endParaRPr kumimoji="1" lang="zh-CN" altLang="en-US" b="1" dirty="0"/>
              </a:p>
            </p:txBody>
          </p:sp>
        </mc:Choice>
        <mc:Fallback xmlns="">
          <p:sp>
            <p:nvSpPr>
              <p:cNvPr id="10" name="矩形 9">
                <a:extLst>
                  <a:ext uri="{FF2B5EF4-FFF2-40B4-BE49-F238E27FC236}">
                    <a16:creationId xmlns:a16="http://schemas.microsoft.com/office/drawing/2014/main" id="{2782C189-C611-6D4D-811F-12169EB14CCD}"/>
                  </a:ext>
                </a:extLst>
              </p:cNvPr>
              <p:cNvSpPr>
                <a:spLocks noRot="1" noChangeAspect="1" noMove="1" noResize="1" noEditPoints="1" noAdjustHandles="1" noChangeArrowheads="1" noChangeShapeType="1" noTextEdit="1"/>
              </p:cNvSpPr>
              <p:nvPr/>
            </p:nvSpPr>
            <p:spPr>
              <a:xfrm>
                <a:off x="1554922" y="2263082"/>
                <a:ext cx="1872208" cy="413001"/>
              </a:xfrm>
              <a:prstGeom prst="rect">
                <a:avLst/>
              </a:prstGeom>
              <a:blipFill>
                <a:blip r:embed="rId7"/>
                <a:stretch>
                  <a:fillRect/>
                </a:stretch>
              </a:blipFill>
              <a:ln>
                <a:solidFill>
                  <a:srgbClr val="9411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BCE17A10-1640-F74E-8F46-787B87A1829D}"/>
                  </a:ext>
                </a:extLst>
              </p:cNvPr>
              <p:cNvSpPr/>
              <p:nvPr/>
            </p:nvSpPr>
            <p:spPr>
              <a:xfrm>
                <a:off x="5292080" y="2705630"/>
                <a:ext cx="3066248" cy="413001"/>
              </a:xfrm>
              <a:prstGeom prst="rect">
                <a:avLst/>
              </a:prstGeom>
              <a:ln>
                <a:solidFill>
                  <a:srgbClr val="941100"/>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1" i="1" smtClean="0">
                          <a:latin typeface="Cambria Math" panose="02040503050406030204" pitchFamily="18" charset="0"/>
                        </a:rPr>
                        <m:t>𝑳𝒐𝒂</m:t>
                      </m:r>
                      <m:sSub>
                        <m:sSubPr>
                          <m:ctrlPr>
                            <a:rPr kumimoji="1" lang="en-US" altLang="zh-CN" b="1" i="1" smtClean="0">
                              <a:latin typeface="Cambria Math" panose="02040503050406030204" pitchFamily="18" charset="0"/>
                            </a:rPr>
                          </m:ctrlPr>
                        </m:sSubPr>
                        <m:e>
                          <m:r>
                            <a:rPr kumimoji="1" lang="en-US" altLang="zh-CN" b="1" i="1">
                              <a:latin typeface="Cambria Math" panose="02040503050406030204" pitchFamily="18" charset="0"/>
                            </a:rPr>
                            <m:t>𝒅</m:t>
                          </m:r>
                        </m:e>
                        <m:sub>
                          <m:r>
                            <a:rPr kumimoji="1" lang="en-US" altLang="zh-CN" b="1" i="1" smtClean="0">
                              <a:latin typeface="Cambria Math" panose="02040503050406030204" pitchFamily="18" charset="0"/>
                            </a:rPr>
                            <m:t>𝟒</m:t>
                          </m:r>
                        </m:sub>
                      </m:sSub>
                      <m:r>
                        <a:rPr kumimoji="1" lang="en-US" altLang="zh-CN" b="1" i="0" smtClean="0">
                          <a:latin typeface="Cambria Math" panose="02040503050406030204" pitchFamily="18" charset="0"/>
                        </a:rPr>
                        <m:t>,</m:t>
                      </m:r>
                      <m:r>
                        <a:rPr kumimoji="1" lang="en-US" altLang="zh-CN" b="1" i="1">
                          <a:latin typeface="Cambria Math" panose="02040503050406030204" pitchFamily="18" charset="0"/>
                        </a:rPr>
                        <m:t>𝑳𝒂𝒔𝒕𝑷𝒆𝒓𝒊𝒐</m:t>
                      </m:r>
                      <m:sSub>
                        <m:sSubPr>
                          <m:ctrlPr>
                            <a:rPr kumimoji="1" lang="en-US" altLang="zh-CN" b="1" i="1" smtClean="0">
                              <a:latin typeface="Cambria Math" panose="02040503050406030204" pitchFamily="18" charset="0"/>
                            </a:rPr>
                          </m:ctrlPr>
                        </m:sSubPr>
                        <m:e>
                          <m:r>
                            <a:rPr kumimoji="1" lang="en-US" altLang="zh-CN" b="1" i="1" smtClean="0">
                              <a:latin typeface="Cambria Math" panose="02040503050406030204" pitchFamily="18" charset="0"/>
                            </a:rPr>
                            <m:t>𝒅</m:t>
                          </m:r>
                        </m:e>
                        <m:sub>
                          <m:r>
                            <a:rPr kumimoji="1" lang="en-US" altLang="zh-CN" b="1" i="1" smtClean="0">
                              <a:latin typeface="Cambria Math" panose="02040503050406030204" pitchFamily="18" charset="0"/>
                            </a:rPr>
                            <m:t>𝟒</m:t>
                          </m:r>
                        </m:sub>
                      </m:sSub>
                      <m:r>
                        <a:rPr kumimoji="1" lang="en-US" altLang="zh-CN" b="1" i="1" smtClean="0">
                          <a:latin typeface="Cambria Math" panose="02040503050406030204" pitchFamily="18" charset="0"/>
                        </a:rPr>
                        <m:t>=</m:t>
                      </m:r>
                      <m:r>
                        <a:rPr kumimoji="1" lang="en-US" altLang="zh-CN" b="1" i="1" smtClean="0">
                          <a:latin typeface="Cambria Math" panose="02040503050406030204" pitchFamily="18" charset="0"/>
                        </a:rPr>
                        <m:t>𝟓</m:t>
                      </m:r>
                    </m:oMath>
                  </m:oMathPara>
                </a14:m>
                <a:endParaRPr kumimoji="1" lang="zh-CN" altLang="en-US" b="1" dirty="0"/>
              </a:p>
            </p:txBody>
          </p:sp>
        </mc:Choice>
        <mc:Fallback xmlns="">
          <p:sp>
            <p:nvSpPr>
              <p:cNvPr id="11" name="矩形 10">
                <a:extLst>
                  <a:ext uri="{FF2B5EF4-FFF2-40B4-BE49-F238E27FC236}">
                    <a16:creationId xmlns:a16="http://schemas.microsoft.com/office/drawing/2014/main" id="{BCE17A10-1640-F74E-8F46-787B87A1829D}"/>
                  </a:ext>
                </a:extLst>
              </p:cNvPr>
              <p:cNvSpPr>
                <a:spLocks noRot="1" noChangeAspect="1" noMove="1" noResize="1" noEditPoints="1" noAdjustHandles="1" noChangeArrowheads="1" noChangeShapeType="1" noTextEdit="1"/>
              </p:cNvSpPr>
              <p:nvPr/>
            </p:nvSpPr>
            <p:spPr>
              <a:xfrm>
                <a:off x="5292080" y="2705630"/>
                <a:ext cx="3066248" cy="413001"/>
              </a:xfrm>
              <a:prstGeom prst="rect">
                <a:avLst/>
              </a:prstGeom>
              <a:blipFill>
                <a:blip r:embed="rId8"/>
                <a:stretch>
                  <a:fillRect/>
                </a:stretch>
              </a:blipFill>
              <a:ln>
                <a:solidFill>
                  <a:srgbClr val="9411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486D578-D522-054B-A438-728C1337D6C7}"/>
                  </a:ext>
                </a:extLst>
              </p:cNvPr>
              <p:cNvSpPr/>
              <p:nvPr/>
            </p:nvSpPr>
            <p:spPr>
              <a:xfrm>
                <a:off x="5292080" y="3301793"/>
                <a:ext cx="3066248" cy="413001"/>
              </a:xfrm>
              <a:prstGeom prst="rect">
                <a:avLst/>
              </a:prstGeom>
              <a:ln>
                <a:solidFill>
                  <a:srgbClr val="941100"/>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1" i="1" strike="sngStrike" smtClean="0">
                          <a:solidFill>
                            <a:srgbClr val="FF0000"/>
                          </a:solidFill>
                          <a:latin typeface="Cambria Math" panose="02040503050406030204" pitchFamily="18" charset="0"/>
                        </a:rPr>
                        <m:t>𝑳𝒐𝒂</m:t>
                      </m:r>
                      <m:sSub>
                        <m:sSubPr>
                          <m:ctrlPr>
                            <a:rPr kumimoji="1" lang="en-US" altLang="zh-CN" b="1" i="1" strike="sngStrike">
                              <a:solidFill>
                                <a:srgbClr val="FF0000"/>
                              </a:solidFill>
                              <a:latin typeface="Cambria Math" panose="02040503050406030204" pitchFamily="18" charset="0"/>
                            </a:rPr>
                          </m:ctrlPr>
                        </m:sSubPr>
                        <m:e>
                          <m:r>
                            <a:rPr kumimoji="1" lang="en-US" altLang="zh-CN" b="1" i="1" strike="sngStrike">
                              <a:solidFill>
                                <a:srgbClr val="FF0000"/>
                              </a:solidFill>
                              <a:latin typeface="Cambria Math" panose="02040503050406030204" pitchFamily="18" charset="0"/>
                            </a:rPr>
                            <m:t>𝒅</m:t>
                          </m:r>
                        </m:e>
                        <m:sub>
                          <m:r>
                            <a:rPr kumimoji="1" lang="en-US" altLang="zh-CN" b="1" i="1" strike="sngStrike" smtClean="0">
                              <a:solidFill>
                                <a:srgbClr val="FF0000"/>
                              </a:solidFill>
                              <a:latin typeface="Cambria Math" panose="02040503050406030204" pitchFamily="18" charset="0"/>
                            </a:rPr>
                            <m:t>𝟐</m:t>
                          </m:r>
                        </m:sub>
                      </m:sSub>
                      <m:r>
                        <a:rPr kumimoji="1" lang="en-US" altLang="zh-CN" b="1" i="1" strike="sngStrike" smtClean="0">
                          <a:solidFill>
                            <a:srgbClr val="FF0000"/>
                          </a:solidFill>
                          <a:latin typeface="Cambria Math" panose="02040503050406030204" pitchFamily="18" charset="0"/>
                        </a:rPr>
                        <m:t>,</m:t>
                      </m:r>
                      <m:r>
                        <a:rPr kumimoji="1" lang="en-US" altLang="zh-CN" b="1" i="1" strike="sngStrike" smtClean="0">
                          <a:solidFill>
                            <a:srgbClr val="FF0000"/>
                          </a:solidFill>
                          <a:latin typeface="Cambria Math" panose="02040503050406030204" pitchFamily="18" charset="0"/>
                        </a:rPr>
                        <m:t>𝑳𝒂𝒔𝒕𝑷𝒆𝒓𝒊𝒐</m:t>
                      </m:r>
                      <m:sSub>
                        <m:sSubPr>
                          <m:ctrlPr>
                            <a:rPr kumimoji="1" lang="en-US" altLang="zh-CN" b="1" i="1" strike="sngStrike">
                              <a:solidFill>
                                <a:srgbClr val="FF0000"/>
                              </a:solidFill>
                              <a:latin typeface="Cambria Math" panose="02040503050406030204" pitchFamily="18" charset="0"/>
                            </a:rPr>
                          </m:ctrlPr>
                        </m:sSubPr>
                        <m:e>
                          <m:r>
                            <a:rPr kumimoji="1" lang="en-US" altLang="zh-CN" b="1" i="1" strike="sngStrike">
                              <a:solidFill>
                                <a:srgbClr val="FF0000"/>
                              </a:solidFill>
                              <a:latin typeface="Cambria Math" panose="02040503050406030204" pitchFamily="18" charset="0"/>
                            </a:rPr>
                            <m:t>𝒅</m:t>
                          </m:r>
                        </m:e>
                        <m:sub>
                          <m:r>
                            <a:rPr kumimoji="1" lang="en-US" altLang="zh-CN" b="1" i="1" strike="sngStrike" smtClean="0">
                              <a:solidFill>
                                <a:srgbClr val="FF0000"/>
                              </a:solidFill>
                              <a:latin typeface="Cambria Math" panose="02040503050406030204" pitchFamily="18" charset="0"/>
                            </a:rPr>
                            <m:t>𝟐</m:t>
                          </m:r>
                        </m:sub>
                      </m:sSub>
                      <m:r>
                        <a:rPr kumimoji="1" lang="en-US" altLang="zh-CN" b="1" i="1" strike="sngStrike" smtClean="0">
                          <a:solidFill>
                            <a:srgbClr val="FF0000"/>
                          </a:solidFill>
                          <a:latin typeface="Cambria Math" panose="02040503050406030204" pitchFamily="18" charset="0"/>
                        </a:rPr>
                        <m:t>=</m:t>
                      </m:r>
                      <m:r>
                        <a:rPr kumimoji="1" lang="en-US" altLang="zh-CN" b="1" i="1" strike="sngStrike" smtClean="0">
                          <a:solidFill>
                            <a:srgbClr val="FF0000"/>
                          </a:solidFill>
                          <a:latin typeface="Cambria Math" panose="02040503050406030204" pitchFamily="18" charset="0"/>
                        </a:rPr>
                        <m:t>𝟑</m:t>
                      </m:r>
                    </m:oMath>
                  </m:oMathPara>
                </a14:m>
                <a:endParaRPr kumimoji="1" lang="zh-CN" altLang="en-US" b="1" strike="sngStrike" dirty="0">
                  <a:solidFill>
                    <a:srgbClr val="FF0000"/>
                  </a:solidFill>
                </a:endParaRPr>
              </a:p>
            </p:txBody>
          </p:sp>
        </mc:Choice>
        <mc:Fallback xmlns="">
          <p:sp>
            <p:nvSpPr>
              <p:cNvPr id="12" name="矩形 11">
                <a:extLst>
                  <a:ext uri="{FF2B5EF4-FFF2-40B4-BE49-F238E27FC236}">
                    <a16:creationId xmlns:a16="http://schemas.microsoft.com/office/drawing/2014/main" id="{6486D578-D522-054B-A438-728C1337D6C7}"/>
                  </a:ext>
                </a:extLst>
              </p:cNvPr>
              <p:cNvSpPr>
                <a:spLocks noRot="1" noChangeAspect="1" noMove="1" noResize="1" noEditPoints="1" noAdjustHandles="1" noChangeArrowheads="1" noChangeShapeType="1" noTextEdit="1"/>
              </p:cNvSpPr>
              <p:nvPr/>
            </p:nvSpPr>
            <p:spPr>
              <a:xfrm>
                <a:off x="5292080" y="3301793"/>
                <a:ext cx="3066248" cy="413001"/>
              </a:xfrm>
              <a:prstGeom prst="rect">
                <a:avLst/>
              </a:prstGeom>
              <a:blipFill>
                <a:blip r:embed="rId9"/>
                <a:stretch>
                  <a:fillRect/>
                </a:stretch>
              </a:blipFill>
              <a:ln>
                <a:solidFill>
                  <a:srgbClr val="9411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AEA8D311-2C3A-D74F-BF70-47E7F8A76E90}"/>
                  </a:ext>
                </a:extLst>
              </p:cNvPr>
              <p:cNvSpPr/>
              <p:nvPr/>
            </p:nvSpPr>
            <p:spPr>
              <a:xfrm>
                <a:off x="6580342" y="872165"/>
                <a:ext cx="2553904" cy="369332"/>
              </a:xfrm>
              <a:prstGeom prst="rect">
                <a:avLst/>
              </a:prstGeom>
            </p:spPr>
            <p:txBody>
              <a:bodyPr wrap="none">
                <a:spAutoFit/>
              </a:bodyPr>
              <a:lstStyle/>
              <a:p>
                <a14:m>
                  <m:oMath xmlns:m="http://schemas.openxmlformats.org/officeDocument/2006/math">
                    <m:r>
                      <a:rPr kumimoji="1" lang="en-US" altLang="zh-CN" b="1" i="1" smtClean="0">
                        <a:latin typeface="Cambria Math" panose="02040503050406030204" pitchFamily="18" charset="0"/>
                      </a:rPr>
                      <m:t>𝑷𝒆𝒓𝒊𝒐𝒅</m:t>
                    </m:r>
                    <m:r>
                      <a:rPr kumimoji="1" lang="en-US" altLang="zh-CN" b="1" i="1" smtClean="0">
                        <a:latin typeface="Cambria Math" panose="02040503050406030204" pitchFamily="18" charset="0"/>
                      </a:rPr>
                      <m:t>=</m:t>
                    </m:r>
                    <m:r>
                      <a:rPr kumimoji="1" lang="en-US" altLang="zh-CN" b="1" i="1" smtClean="0">
                        <a:solidFill>
                          <a:srgbClr val="FF0000"/>
                        </a:solidFill>
                        <a:latin typeface="Cambria Math" panose="02040503050406030204" pitchFamily="18" charset="0"/>
                      </a:rPr>
                      <m:t>𝟖</m:t>
                    </m:r>
                  </m:oMath>
                </a14:m>
                <a:r>
                  <a:rPr lang="zh-CN" altLang="en-US" dirty="0"/>
                  <a:t>：当前周期</a:t>
                </a:r>
              </a:p>
            </p:txBody>
          </p:sp>
        </mc:Choice>
        <mc:Fallback xmlns="">
          <p:sp>
            <p:nvSpPr>
              <p:cNvPr id="26" name="矩形 25">
                <a:extLst>
                  <a:ext uri="{FF2B5EF4-FFF2-40B4-BE49-F238E27FC236}">
                    <a16:creationId xmlns:a16="http://schemas.microsoft.com/office/drawing/2014/main" id="{AEA8D311-2C3A-D74F-BF70-47E7F8A76E90}"/>
                  </a:ext>
                </a:extLst>
              </p:cNvPr>
              <p:cNvSpPr>
                <a:spLocks noRot="1" noChangeAspect="1" noMove="1" noResize="1" noEditPoints="1" noAdjustHandles="1" noChangeArrowheads="1" noChangeShapeType="1" noTextEdit="1"/>
              </p:cNvSpPr>
              <p:nvPr/>
            </p:nvSpPr>
            <p:spPr>
              <a:xfrm>
                <a:off x="6580342" y="872165"/>
                <a:ext cx="2553904" cy="369332"/>
              </a:xfrm>
              <a:prstGeom prst="rect">
                <a:avLst/>
              </a:prstGeom>
              <a:blipFill>
                <a:blip r:embed="rId10"/>
                <a:stretch>
                  <a:fillRect t="-6667" r="-990" b="-20000"/>
                </a:stretch>
              </a:blipFill>
            </p:spPr>
            <p:txBody>
              <a:bodyPr/>
              <a:lstStyle/>
              <a:p>
                <a:r>
                  <a:rPr lang="zh-CN" altLang="en-US">
                    <a:noFill/>
                  </a:rPr>
                  <a:t> </a:t>
                </a:r>
              </a:p>
            </p:txBody>
          </p:sp>
        </mc:Fallback>
      </mc:AlternateContent>
      <p:cxnSp>
        <p:nvCxnSpPr>
          <p:cNvPr id="32" name="曲线连接符 31">
            <a:extLst>
              <a:ext uri="{FF2B5EF4-FFF2-40B4-BE49-F238E27FC236}">
                <a16:creationId xmlns:a16="http://schemas.microsoft.com/office/drawing/2014/main" id="{52DAFE80-785A-9A4A-98EC-441F20ED2C18}"/>
              </a:ext>
            </a:extLst>
          </p:cNvPr>
          <p:cNvCxnSpPr>
            <a:cxnSpLocks/>
            <a:stCxn id="12" idx="1"/>
            <a:endCxn id="22" idx="3"/>
          </p:cNvCxnSpPr>
          <p:nvPr/>
        </p:nvCxnSpPr>
        <p:spPr>
          <a:xfrm rot="10800000">
            <a:off x="4000138" y="1808024"/>
            <a:ext cx="1291942" cy="1700270"/>
          </a:xfrm>
          <a:prstGeom prst="curved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7D016715-0402-A740-818E-A0A7577D7FE8}"/>
                  </a:ext>
                </a:extLst>
              </p:cNvPr>
              <p:cNvSpPr/>
              <p:nvPr/>
            </p:nvSpPr>
            <p:spPr>
              <a:xfrm>
                <a:off x="2832677" y="5061792"/>
                <a:ext cx="3478645" cy="369332"/>
              </a:xfrm>
              <a:prstGeom prst="rect">
                <a:avLst/>
              </a:prstGeom>
            </p:spPr>
            <p:txBody>
              <a:bodyPr wrap="none">
                <a:spAutoFit/>
              </a:bodyPr>
              <a:lstStyle/>
              <a:p>
                <a14:m>
                  <m:oMath xmlns:m="http://schemas.openxmlformats.org/officeDocument/2006/math">
                    <m:r>
                      <a:rPr kumimoji="1" lang="en-US" altLang="zh-CN" b="1" i="1" smtClean="0">
                        <a:latin typeface="Cambria Math" panose="02040503050406030204" pitchFamily="18" charset="0"/>
                      </a:rPr>
                      <m:t>𝑳𝒐𝒂</m:t>
                    </m:r>
                    <m:sSub>
                      <m:sSubPr>
                        <m:ctrlPr>
                          <a:rPr kumimoji="1" lang="en-US" altLang="zh-CN" b="1" i="1">
                            <a:latin typeface="Cambria Math" panose="02040503050406030204" pitchFamily="18" charset="0"/>
                          </a:rPr>
                        </m:ctrlPr>
                      </m:sSubPr>
                      <m:e>
                        <m:r>
                          <a:rPr kumimoji="1" lang="en-US" altLang="zh-CN" b="1" i="1">
                            <a:latin typeface="Cambria Math" panose="02040503050406030204" pitchFamily="18" charset="0"/>
                          </a:rPr>
                          <m:t>𝒅</m:t>
                        </m:r>
                      </m:e>
                      <m:sub>
                        <m:r>
                          <a:rPr kumimoji="1" lang="en-US" altLang="zh-CN" b="1" i="1" smtClean="0">
                            <a:latin typeface="Cambria Math" panose="02040503050406030204" pitchFamily="18" charset="0"/>
                          </a:rPr>
                          <m:t>𝑪𝑷𝑼</m:t>
                        </m:r>
                      </m:sub>
                    </m:sSub>
                    <m:r>
                      <a:rPr kumimoji="1" lang="en-US" altLang="zh-CN" b="1" i="1" smtClean="0">
                        <a:latin typeface="Cambria Math" panose="02040503050406030204" pitchFamily="18" charset="0"/>
                      </a:rPr>
                      <m:t>=</m:t>
                    </m:r>
                    <m:r>
                      <a:rPr kumimoji="1" lang="en-US" altLang="zh-CN" b="1" i="1">
                        <a:latin typeface="Cambria Math" panose="02040503050406030204" pitchFamily="18" charset="0"/>
                      </a:rPr>
                      <m:t>𝑳𝒐𝒂</m:t>
                    </m:r>
                    <m:sSub>
                      <m:sSubPr>
                        <m:ctrlPr>
                          <a:rPr kumimoji="1" lang="en-US" altLang="zh-CN" b="1" i="1">
                            <a:latin typeface="Cambria Math" panose="02040503050406030204" pitchFamily="18" charset="0"/>
                          </a:rPr>
                        </m:ctrlPr>
                      </m:sSubPr>
                      <m:e>
                        <m:r>
                          <a:rPr kumimoji="1" lang="en-US" altLang="zh-CN" b="1" i="1">
                            <a:latin typeface="Cambria Math" panose="02040503050406030204" pitchFamily="18" charset="0"/>
                          </a:rPr>
                          <m:t>𝒅</m:t>
                        </m:r>
                      </m:e>
                      <m:sub>
                        <m:r>
                          <a:rPr kumimoji="1" lang="en-US" altLang="zh-CN" b="1" i="1">
                            <a:latin typeface="Cambria Math" panose="02040503050406030204" pitchFamily="18" charset="0"/>
                          </a:rPr>
                          <m:t>𝒓𝒖𝒏</m:t>
                        </m:r>
                      </m:sub>
                    </m:sSub>
                  </m:oMath>
                </a14:m>
                <a:r>
                  <a:rPr lang="en-US" altLang="zh-CN" dirty="0"/>
                  <a:t>+</a:t>
                </a:r>
                <a:r>
                  <a:rPr kumimoji="1" lang="en-US" altLang="zh-CN" b="1" dirty="0"/>
                  <a:t> </a:t>
                </a:r>
                <a14:m>
                  <m:oMath xmlns:m="http://schemas.openxmlformats.org/officeDocument/2006/math">
                    <m:r>
                      <a:rPr kumimoji="1" lang="en-US" altLang="zh-CN" b="1" i="1">
                        <a:latin typeface="Cambria Math" panose="02040503050406030204" pitchFamily="18" charset="0"/>
                      </a:rPr>
                      <m:t>𝑳𝒐𝒂</m:t>
                    </m:r>
                    <m:sSub>
                      <m:sSubPr>
                        <m:ctrlPr>
                          <a:rPr kumimoji="1" lang="en-US" altLang="zh-CN" b="1" i="1">
                            <a:latin typeface="Cambria Math" panose="02040503050406030204" pitchFamily="18" charset="0"/>
                          </a:rPr>
                        </m:ctrlPr>
                      </m:sSubPr>
                      <m:e>
                        <m:r>
                          <a:rPr kumimoji="1" lang="en-US" altLang="zh-CN" b="1" i="1">
                            <a:latin typeface="Cambria Math" panose="02040503050406030204" pitchFamily="18" charset="0"/>
                          </a:rPr>
                          <m:t>𝒅</m:t>
                        </m:r>
                      </m:e>
                      <m:sub>
                        <m:r>
                          <a:rPr kumimoji="1" lang="en-US" altLang="zh-CN" b="1" i="1" smtClean="0">
                            <a:latin typeface="Cambria Math" panose="02040503050406030204" pitchFamily="18" charset="0"/>
                          </a:rPr>
                          <m:t>𝒃𝒍𝒐𝒄𝒌</m:t>
                        </m:r>
                      </m:sub>
                    </m:sSub>
                  </m:oMath>
                </a14:m>
                <a:endParaRPr lang="zh-CN" altLang="en-US" dirty="0"/>
              </a:p>
            </p:txBody>
          </p:sp>
        </mc:Choice>
        <mc:Fallback xmlns="">
          <p:sp>
            <p:nvSpPr>
              <p:cNvPr id="41" name="矩形 40">
                <a:extLst>
                  <a:ext uri="{FF2B5EF4-FFF2-40B4-BE49-F238E27FC236}">
                    <a16:creationId xmlns:a16="http://schemas.microsoft.com/office/drawing/2014/main" id="{7D016715-0402-A740-818E-A0A7577D7FE8}"/>
                  </a:ext>
                </a:extLst>
              </p:cNvPr>
              <p:cNvSpPr>
                <a:spLocks noRot="1" noChangeAspect="1" noMove="1" noResize="1" noEditPoints="1" noAdjustHandles="1" noChangeArrowheads="1" noChangeShapeType="1" noTextEdit="1"/>
              </p:cNvSpPr>
              <p:nvPr/>
            </p:nvSpPr>
            <p:spPr>
              <a:xfrm>
                <a:off x="2832677" y="5061792"/>
                <a:ext cx="3478645" cy="369332"/>
              </a:xfrm>
              <a:prstGeom prst="rect">
                <a:avLst/>
              </a:prstGeom>
              <a:blipFill>
                <a:blip r:embed="rId11"/>
                <a:stretch>
                  <a:fillRect t="-6667"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4729565C-CEC2-394C-934C-A5C98B027B4F}"/>
                  </a:ext>
                </a:extLst>
              </p:cNvPr>
              <p:cNvSpPr/>
              <p:nvPr/>
            </p:nvSpPr>
            <p:spPr>
              <a:xfrm>
                <a:off x="831786" y="1601523"/>
                <a:ext cx="3168352" cy="413001"/>
              </a:xfrm>
              <a:prstGeom prst="rect">
                <a:avLst/>
              </a:prstGeom>
              <a:ln>
                <a:solidFill>
                  <a:srgbClr val="9411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1" i="1" smtClean="0">
                          <a:solidFill>
                            <a:srgbClr val="FF0000"/>
                          </a:solidFill>
                          <a:latin typeface="Cambria Math" panose="02040503050406030204" pitchFamily="18" charset="0"/>
                        </a:rPr>
                        <m:t>𝑳𝒐𝒂</m:t>
                      </m:r>
                      <m:sSub>
                        <m:sSubPr>
                          <m:ctrlPr>
                            <a:rPr kumimoji="1" lang="en-US" altLang="zh-CN" b="1" i="1">
                              <a:solidFill>
                                <a:srgbClr val="FF0000"/>
                              </a:solidFill>
                              <a:latin typeface="Cambria Math" panose="02040503050406030204" pitchFamily="18" charset="0"/>
                            </a:rPr>
                          </m:ctrlPr>
                        </m:sSubPr>
                        <m:e>
                          <m:r>
                            <a:rPr kumimoji="1" lang="en-US" altLang="zh-CN" b="1" i="1">
                              <a:solidFill>
                                <a:srgbClr val="FF0000"/>
                              </a:solidFill>
                              <a:latin typeface="Cambria Math" panose="02040503050406030204" pitchFamily="18" charset="0"/>
                            </a:rPr>
                            <m:t>𝒅</m:t>
                          </m:r>
                        </m:e>
                        <m:sub>
                          <m:r>
                            <a:rPr kumimoji="1" lang="en-US" altLang="zh-CN" b="1" i="1">
                              <a:solidFill>
                                <a:srgbClr val="FF0000"/>
                              </a:solidFill>
                              <a:latin typeface="Cambria Math" panose="02040503050406030204" pitchFamily="18" charset="0"/>
                            </a:rPr>
                            <m:t>𝟐</m:t>
                          </m:r>
                        </m:sub>
                      </m:sSub>
                      <m:r>
                        <a:rPr kumimoji="1" lang="zh-CN" altLang="en-US" b="1" i="1">
                          <a:solidFill>
                            <a:srgbClr val="FF0000"/>
                          </a:solidFill>
                          <a:latin typeface="Cambria Math" panose="02040503050406030204" pitchFamily="18" charset="0"/>
                        </a:rPr>
                        <m:t>∗</m:t>
                      </m:r>
                      <m:sSup>
                        <m:sSupPr>
                          <m:ctrlPr>
                            <a:rPr kumimoji="1" lang="en-US" altLang="zh-CN" i="1">
                              <a:solidFill>
                                <a:srgbClr val="FF0000"/>
                              </a:solidFill>
                              <a:latin typeface="Cambria Math" panose="02040503050406030204" pitchFamily="18" charset="0"/>
                              <a:ea typeface="Cambria Math" panose="02040503050406030204" pitchFamily="18" charset="0"/>
                            </a:rPr>
                          </m:ctrlPr>
                        </m:sSupPr>
                        <m:e>
                          <m:r>
                            <a:rPr kumimoji="1" lang="en-US" altLang="zh-CN" i="1">
                              <a:solidFill>
                                <a:srgbClr val="FF0000"/>
                              </a:solidFill>
                              <a:latin typeface="Cambria Math" panose="02040503050406030204" pitchFamily="18" charset="0"/>
                              <a:ea typeface="Cambria Math" panose="02040503050406030204" pitchFamily="18" charset="0"/>
                            </a:rPr>
                            <m:t>𝜸</m:t>
                          </m:r>
                        </m:e>
                        <m:sup>
                          <m:r>
                            <a:rPr kumimoji="1" lang="en-US" altLang="zh-CN" b="0" i="1" smtClean="0">
                              <a:solidFill>
                                <a:srgbClr val="FF0000"/>
                              </a:solidFill>
                              <a:latin typeface="Cambria Math" panose="02040503050406030204" pitchFamily="18" charset="0"/>
                              <a:ea typeface="Cambria Math" panose="02040503050406030204" pitchFamily="18" charset="0"/>
                            </a:rPr>
                            <m:t>5</m:t>
                          </m:r>
                        </m:sup>
                      </m:sSup>
                    </m:oMath>
                  </m:oMathPara>
                </a14:m>
                <a:endParaRPr kumimoji="1" lang="zh-CN" altLang="en-US" b="1" dirty="0">
                  <a:solidFill>
                    <a:srgbClr val="FF0000"/>
                  </a:solidFill>
                </a:endParaRPr>
              </a:p>
            </p:txBody>
          </p:sp>
        </mc:Choice>
        <mc:Fallback xmlns="">
          <p:sp>
            <p:nvSpPr>
              <p:cNvPr id="22" name="矩形 21">
                <a:extLst>
                  <a:ext uri="{FF2B5EF4-FFF2-40B4-BE49-F238E27FC236}">
                    <a16:creationId xmlns:a16="http://schemas.microsoft.com/office/drawing/2014/main" id="{4729565C-CEC2-394C-934C-A5C98B027B4F}"/>
                  </a:ext>
                </a:extLst>
              </p:cNvPr>
              <p:cNvSpPr>
                <a:spLocks noRot="1" noChangeAspect="1" noMove="1" noResize="1" noEditPoints="1" noAdjustHandles="1" noChangeArrowheads="1" noChangeShapeType="1" noTextEdit="1"/>
              </p:cNvSpPr>
              <p:nvPr/>
            </p:nvSpPr>
            <p:spPr>
              <a:xfrm>
                <a:off x="831786" y="1601523"/>
                <a:ext cx="3168352" cy="413001"/>
              </a:xfrm>
              <a:prstGeom prst="rect">
                <a:avLst/>
              </a:prstGeom>
              <a:blipFill>
                <a:blip r:embed="rId12"/>
                <a:stretch>
                  <a:fillRect/>
                </a:stretch>
              </a:blipFill>
              <a:ln>
                <a:solidFill>
                  <a:srgbClr val="941100"/>
                </a:solidFill>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F9AFAF90-7309-4A4A-B022-F5D1FB8A6421}"/>
                  </a:ext>
                </a:extLst>
              </p:cNvPr>
              <p:cNvSpPr/>
              <p:nvPr/>
            </p:nvSpPr>
            <p:spPr>
              <a:xfrm>
                <a:off x="5292080" y="2046524"/>
                <a:ext cx="3066248" cy="413001"/>
              </a:xfrm>
              <a:prstGeom prst="rect">
                <a:avLst/>
              </a:prstGeom>
              <a:ln>
                <a:solidFill>
                  <a:srgbClr val="941100"/>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r>
                      <a:rPr kumimoji="1" lang="en-US" altLang="zh-CN" b="1" i="1" smtClean="0">
                        <a:latin typeface="Cambria Math" panose="02040503050406030204" pitchFamily="18" charset="0"/>
                      </a:rPr>
                      <m:t>𝑳𝒐𝒂</m:t>
                    </m:r>
                    <m:sSub>
                      <m:sSubPr>
                        <m:ctrlPr>
                          <a:rPr kumimoji="1" lang="en-US" altLang="zh-CN" b="1" i="1" smtClean="0">
                            <a:latin typeface="Cambria Math" panose="02040503050406030204" pitchFamily="18" charset="0"/>
                          </a:rPr>
                        </m:ctrlPr>
                      </m:sSubPr>
                      <m:e>
                        <m:r>
                          <a:rPr kumimoji="1" lang="en-US" altLang="zh-CN" b="1" i="1">
                            <a:latin typeface="Cambria Math" panose="02040503050406030204" pitchFamily="18" charset="0"/>
                          </a:rPr>
                          <m:t>𝒅</m:t>
                        </m:r>
                      </m:e>
                      <m:sub>
                        <m:r>
                          <a:rPr kumimoji="1" lang="en-US" altLang="zh-CN" b="1" i="1" smtClean="0">
                            <a:latin typeface="Cambria Math" panose="02040503050406030204" pitchFamily="18" charset="0"/>
                          </a:rPr>
                          <m:t>𝟏</m:t>
                        </m:r>
                      </m:sub>
                    </m:sSub>
                  </m:oMath>
                </a14:m>
                <a:r>
                  <a:rPr kumimoji="1" lang="en-US" altLang="zh-CN" b="1" dirty="0"/>
                  <a:t>,</a:t>
                </a:r>
                <a14:m>
                  <m:oMath xmlns:m="http://schemas.openxmlformats.org/officeDocument/2006/math">
                    <m:r>
                      <a:rPr kumimoji="1" lang="en-US" altLang="zh-CN" b="1" i="1">
                        <a:latin typeface="Cambria Math" panose="02040503050406030204" pitchFamily="18" charset="0"/>
                      </a:rPr>
                      <m:t>𝑳𝒂𝒔𝒕𝑷𝒆𝒓𝒊𝒐</m:t>
                    </m:r>
                    <m:sSub>
                      <m:sSubPr>
                        <m:ctrlPr>
                          <a:rPr kumimoji="1" lang="en-US" altLang="zh-CN" b="1" i="1">
                            <a:latin typeface="Cambria Math" panose="02040503050406030204" pitchFamily="18" charset="0"/>
                          </a:rPr>
                        </m:ctrlPr>
                      </m:sSubPr>
                      <m:e>
                        <m:r>
                          <a:rPr kumimoji="1" lang="en-US" altLang="zh-CN" b="1" i="1">
                            <a:latin typeface="Cambria Math" panose="02040503050406030204" pitchFamily="18" charset="0"/>
                          </a:rPr>
                          <m:t>𝒅</m:t>
                        </m:r>
                      </m:e>
                      <m:sub>
                        <m:r>
                          <a:rPr kumimoji="1" lang="en-US" altLang="zh-CN" b="1" i="1" smtClean="0">
                            <a:latin typeface="Cambria Math" panose="02040503050406030204" pitchFamily="18" charset="0"/>
                          </a:rPr>
                          <m:t>𝟏</m:t>
                        </m:r>
                      </m:sub>
                    </m:sSub>
                    <m:r>
                      <a:rPr kumimoji="1" lang="en-US" altLang="zh-CN" b="1" i="1" smtClean="0">
                        <a:latin typeface="Cambria Math" panose="02040503050406030204" pitchFamily="18" charset="0"/>
                      </a:rPr>
                      <m:t>=</m:t>
                    </m:r>
                    <m:r>
                      <a:rPr kumimoji="1" lang="en-US" altLang="zh-CN" b="1" i="1" smtClean="0">
                        <a:latin typeface="Cambria Math" panose="02040503050406030204" pitchFamily="18" charset="0"/>
                      </a:rPr>
                      <m:t>𝟕</m:t>
                    </m:r>
                  </m:oMath>
                </a14:m>
                <a:endParaRPr kumimoji="1" lang="zh-CN" altLang="en-US" b="1" dirty="0"/>
              </a:p>
            </p:txBody>
          </p:sp>
        </mc:Choice>
        <mc:Fallback xmlns="">
          <p:sp>
            <p:nvSpPr>
              <p:cNvPr id="16" name="矩形 15">
                <a:extLst>
                  <a:ext uri="{FF2B5EF4-FFF2-40B4-BE49-F238E27FC236}">
                    <a16:creationId xmlns:a16="http://schemas.microsoft.com/office/drawing/2014/main" id="{F9AFAF90-7309-4A4A-B022-F5D1FB8A6421}"/>
                  </a:ext>
                </a:extLst>
              </p:cNvPr>
              <p:cNvSpPr>
                <a:spLocks noRot="1" noChangeAspect="1" noMove="1" noResize="1" noEditPoints="1" noAdjustHandles="1" noChangeArrowheads="1" noChangeShapeType="1" noTextEdit="1"/>
              </p:cNvSpPr>
              <p:nvPr/>
            </p:nvSpPr>
            <p:spPr>
              <a:xfrm>
                <a:off x="5292080" y="2046524"/>
                <a:ext cx="3066248" cy="413001"/>
              </a:xfrm>
              <a:prstGeom prst="rect">
                <a:avLst/>
              </a:prstGeom>
              <a:blipFill>
                <a:blip r:embed="rId13"/>
                <a:stretch>
                  <a:fillRect b="-11111"/>
                </a:stretch>
              </a:blipFill>
              <a:ln>
                <a:solidFill>
                  <a:srgbClr val="941100"/>
                </a:solidFill>
                <a:prstDash val="solid"/>
              </a:ln>
            </p:spPr>
            <p:txBody>
              <a:bodyPr/>
              <a:lstStyle/>
              <a:p>
                <a:r>
                  <a:rPr lang="zh-CN" altLang="en-US">
                    <a:noFill/>
                  </a:rPr>
                  <a:t> </a:t>
                </a:r>
              </a:p>
            </p:txBody>
          </p:sp>
        </mc:Fallback>
      </mc:AlternateContent>
      <p:sp>
        <p:nvSpPr>
          <p:cNvPr id="17" name="矩形 16">
            <a:extLst>
              <a:ext uri="{FF2B5EF4-FFF2-40B4-BE49-F238E27FC236}">
                <a16:creationId xmlns:a16="http://schemas.microsoft.com/office/drawing/2014/main" id="{52DDC3BB-05E1-6548-88BF-29C55EBAE468}"/>
              </a:ext>
            </a:extLst>
          </p:cNvPr>
          <p:cNvSpPr/>
          <p:nvPr/>
        </p:nvSpPr>
        <p:spPr>
          <a:xfrm>
            <a:off x="3001888" y="1063845"/>
            <a:ext cx="3066248" cy="369332"/>
          </a:xfrm>
          <a:prstGeom prst="rect">
            <a:avLst/>
          </a:prstGeom>
        </p:spPr>
        <p:txBody>
          <a:bodyPr wrap="square">
            <a:spAutoFit/>
          </a:bodyPr>
          <a:lstStyle/>
          <a:p>
            <a:pPr algn="ctr"/>
            <a:r>
              <a:rPr kumimoji="1" lang="zh-CN" altLang="en-US" b="1" dirty="0"/>
              <a:t>操作</a:t>
            </a:r>
            <a:r>
              <a:rPr kumimoji="1" lang="en-US" altLang="zh-CN" b="1" dirty="0"/>
              <a:t>1</a:t>
            </a:r>
            <a:r>
              <a:rPr kumimoji="1" lang="zh-CN" altLang="en-US" b="1" dirty="0"/>
              <a:t>：线程</a:t>
            </a:r>
            <a:r>
              <a:rPr kumimoji="1" lang="en-US" altLang="zh-CN" b="1" dirty="0"/>
              <a:t>2</a:t>
            </a:r>
            <a:r>
              <a:rPr kumimoji="1" lang="zh-CN" altLang="en-US" b="1" dirty="0"/>
              <a:t>返回运行队列</a:t>
            </a:r>
          </a:p>
        </p:txBody>
      </p:sp>
      <p:sp>
        <p:nvSpPr>
          <p:cNvPr id="18" name="页脚占位符 4">
            <a:extLst>
              <a:ext uri="{FF2B5EF4-FFF2-40B4-BE49-F238E27FC236}">
                <a16:creationId xmlns:a16="http://schemas.microsoft.com/office/drawing/2014/main" id="{82085CFD-4648-9747-95B8-BE2C0482E15B}"/>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Tree>
    <p:extLst>
      <p:ext uri="{BB962C8B-B14F-4D97-AF65-F5344CB8AC3E}">
        <p14:creationId xmlns:p14="http://schemas.microsoft.com/office/powerpoint/2010/main" val="25190261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721983-1459-1D42-A963-25AE036C92D7}"/>
              </a:ext>
            </a:extLst>
          </p:cNvPr>
          <p:cNvSpPr>
            <a:spLocks noGrp="1"/>
          </p:cNvSpPr>
          <p:nvPr>
            <p:ph type="title"/>
          </p:nvPr>
        </p:nvSpPr>
        <p:spPr>
          <a:xfrm>
            <a:off x="457200" y="228866"/>
            <a:ext cx="8229600" cy="900442"/>
          </a:xfrm>
        </p:spPr>
        <p:txBody>
          <a:bodyPr/>
          <a:lstStyle/>
          <a:p>
            <a:r>
              <a:rPr kumimoji="1" lang="zh-CN" altLang="en-US" dirty="0"/>
              <a:t>样例分析：</a:t>
            </a:r>
            <a:r>
              <a:rPr kumimoji="1" lang="en-US" altLang="zh-CN" dirty="0"/>
              <a:t>IPADS</a:t>
            </a:r>
            <a:r>
              <a:rPr kumimoji="1" lang="zh-CN" altLang="en-US" dirty="0"/>
              <a:t>在线编程网站</a:t>
            </a:r>
          </a:p>
        </p:txBody>
      </p:sp>
      <p:sp>
        <p:nvSpPr>
          <p:cNvPr id="4" name="灯片编号占位符 3">
            <a:extLst>
              <a:ext uri="{FF2B5EF4-FFF2-40B4-BE49-F238E27FC236}">
                <a16:creationId xmlns:a16="http://schemas.microsoft.com/office/drawing/2014/main" id="{6276472C-5E68-7142-BD09-983FAA8982DA}"/>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103</a:t>
            </a:fld>
            <a:endParaRPr lang="zh-CN" altLang="en-US"/>
          </a:p>
        </p:txBody>
      </p:sp>
      <p:pic>
        <p:nvPicPr>
          <p:cNvPr id="16" name="图形 15" descr="服务器">
            <a:extLst>
              <a:ext uri="{FF2B5EF4-FFF2-40B4-BE49-F238E27FC236}">
                <a16:creationId xmlns:a16="http://schemas.microsoft.com/office/drawing/2014/main" id="{1AD44A54-B084-324C-A240-9D3E2EEAFA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8800" y="2857500"/>
            <a:ext cx="914400" cy="914400"/>
          </a:xfrm>
          <a:prstGeom prst="rect">
            <a:avLst/>
          </a:prstGeom>
        </p:spPr>
      </p:pic>
      <p:pic>
        <p:nvPicPr>
          <p:cNvPr id="18" name="图形 17" descr="用户">
            <a:extLst>
              <a:ext uri="{FF2B5EF4-FFF2-40B4-BE49-F238E27FC236}">
                <a16:creationId xmlns:a16="http://schemas.microsoft.com/office/drawing/2014/main" id="{D92E6BA4-94FB-4546-B0A9-0FF1B7F99C1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5616" y="2857500"/>
            <a:ext cx="914400" cy="914400"/>
          </a:xfrm>
          <a:prstGeom prst="rect">
            <a:avLst/>
          </a:prstGeom>
        </p:spPr>
      </p:pic>
      <p:cxnSp>
        <p:nvCxnSpPr>
          <p:cNvPr id="21" name="曲线连接符 20">
            <a:extLst>
              <a:ext uri="{FF2B5EF4-FFF2-40B4-BE49-F238E27FC236}">
                <a16:creationId xmlns:a16="http://schemas.microsoft.com/office/drawing/2014/main" id="{68DB71FF-624F-B54E-91D2-1AB5F69C8272}"/>
              </a:ext>
            </a:extLst>
          </p:cNvPr>
          <p:cNvCxnSpPr>
            <a:stCxn id="18" idx="0"/>
            <a:endCxn id="16" idx="0"/>
          </p:cNvCxnSpPr>
          <p:nvPr/>
        </p:nvCxnSpPr>
        <p:spPr>
          <a:xfrm rot="5400000" flipH="1" flipV="1">
            <a:off x="3834408" y="595908"/>
            <a:ext cx="12700" cy="4523184"/>
          </a:xfrm>
          <a:prstGeom prst="curvedConnector3">
            <a:avLst>
              <a:gd name="adj1" fmla="val 4968000"/>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B69B6661-7BCD-0042-9BDB-B1D8BB7C3953}"/>
              </a:ext>
            </a:extLst>
          </p:cNvPr>
          <p:cNvSpPr/>
          <p:nvPr/>
        </p:nvSpPr>
        <p:spPr>
          <a:xfrm>
            <a:off x="2942114" y="1606449"/>
            <a:ext cx="1518364" cy="492443"/>
          </a:xfrm>
          <a:prstGeom prst="rect">
            <a:avLst/>
          </a:prstGeom>
        </p:spPr>
        <p:txBody>
          <a:bodyPr wrap="none">
            <a:spAutoFit/>
          </a:bodyPr>
          <a:lstStyle/>
          <a:p>
            <a:r>
              <a:rPr kumimoji="1" lang="zh-CN" altLang="en-US" sz="2600" b="1" dirty="0">
                <a:solidFill>
                  <a:schemeClr val="tx1">
                    <a:lumMod val="75000"/>
                    <a:lumOff val="25000"/>
                  </a:schemeClr>
                </a:solidFill>
                <a:ea typeface="微软雅黑" panose="020B0503020204020204" pitchFamily="34" charset="-122"/>
              </a:rPr>
              <a:t>上传代码</a:t>
            </a:r>
          </a:p>
        </p:txBody>
      </p:sp>
      <p:sp>
        <p:nvSpPr>
          <p:cNvPr id="29" name="矩形 28">
            <a:extLst>
              <a:ext uri="{FF2B5EF4-FFF2-40B4-BE49-F238E27FC236}">
                <a16:creationId xmlns:a16="http://schemas.microsoft.com/office/drawing/2014/main" id="{09CABA44-4E86-A04B-A138-E2D3806D8836}"/>
              </a:ext>
            </a:extLst>
          </p:cNvPr>
          <p:cNvSpPr/>
          <p:nvPr/>
        </p:nvSpPr>
        <p:spPr>
          <a:xfrm>
            <a:off x="6553200" y="3059647"/>
            <a:ext cx="1518364" cy="492443"/>
          </a:xfrm>
          <a:prstGeom prst="rect">
            <a:avLst/>
          </a:prstGeom>
        </p:spPr>
        <p:txBody>
          <a:bodyPr wrap="none">
            <a:spAutoFit/>
          </a:bodyPr>
          <a:lstStyle/>
          <a:p>
            <a:pPr algn="ctr"/>
            <a:r>
              <a:rPr kumimoji="1" lang="zh-CN" altLang="en-US" sz="2600" b="1" dirty="0">
                <a:solidFill>
                  <a:schemeClr val="tx1">
                    <a:lumMod val="75000"/>
                    <a:lumOff val="25000"/>
                  </a:schemeClr>
                </a:solidFill>
                <a:ea typeface="微软雅黑" panose="020B0503020204020204" pitchFamily="34" charset="-122"/>
              </a:rPr>
              <a:t>运行测试</a:t>
            </a:r>
            <a:endParaRPr kumimoji="1" lang="en-US" altLang="zh-CN" sz="2600" b="1" dirty="0">
              <a:solidFill>
                <a:schemeClr val="tx1">
                  <a:lumMod val="75000"/>
                  <a:lumOff val="25000"/>
                </a:schemeClr>
              </a:solidFill>
              <a:ea typeface="微软雅黑" panose="020B0503020204020204" pitchFamily="34" charset="-122"/>
            </a:endParaRPr>
          </a:p>
        </p:txBody>
      </p:sp>
      <p:cxnSp>
        <p:nvCxnSpPr>
          <p:cNvPr id="30" name="曲线连接符 29">
            <a:extLst>
              <a:ext uri="{FF2B5EF4-FFF2-40B4-BE49-F238E27FC236}">
                <a16:creationId xmlns:a16="http://schemas.microsoft.com/office/drawing/2014/main" id="{4BC7EC0C-8864-9242-A3EB-47BEF69A6F11}"/>
              </a:ext>
            </a:extLst>
          </p:cNvPr>
          <p:cNvCxnSpPr>
            <a:cxnSpLocks/>
            <a:stCxn id="16" idx="2"/>
            <a:endCxn id="18" idx="2"/>
          </p:cNvCxnSpPr>
          <p:nvPr/>
        </p:nvCxnSpPr>
        <p:spPr>
          <a:xfrm rot="5400000">
            <a:off x="3834408" y="1510308"/>
            <a:ext cx="12700" cy="4523184"/>
          </a:xfrm>
          <a:prstGeom prst="curvedConnector3">
            <a:avLst>
              <a:gd name="adj1" fmla="val 5640000"/>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5D4A5AB3-6B4F-EC45-8F5D-639B6F193B20}"/>
              </a:ext>
            </a:extLst>
          </p:cNvPr>
          <p:cNvSpPr/>
          <p:nvPr/>
        </p:nvSpPr>
        <p:spPr>
          <a:xfrm>
            <a:off x="2942114" y="4609309"/>
            <a:ext cx="1518364" cy="492443"/>
          </a:xfrm>
          <a:prstGeom prst="rect">
            <a:avLst/>
          </a:prstGeom>
        </p:spPr>
        <p:txBody>
          <a:bodyPr wrap="none">
            <a:spAutoFit/>
          </a:bodyPr>
          <a:lstStyle/>
          <a:p>
            <a:r>
              <a:rPr kumimoji="1" lang="zh-CN" altLang="en-US" sz="2600" b="1" dirty="0">
                <a:solidFill>
                  <a:schemeClr val="tx1">
                    <a:lumMod val="75000"/>
                    <a:lumOff val="25000"/>
                  </a:schemeClr>
                </a:solidFill>
                <a:ea typeface="微软雅黑" panose="020B0503020204020204" pitchFamily="34" charset="-122"/>
              </a:rPr>
              <a:t>返回结果</a:t>
            </a:r>
          </a:p>
        </p:txBody>
      </p:sp>
      <p:sp>
        <p:nvSpPr>
          <p:cNvPr id="11" name="页脚占位符 4">
            <a:extLst>
              <a:ext uri="{FF2B5EF4-FFF2-40B4-BE49-F238E27FC236}">
                <a16:creationId xmlns:a16="http://schemas.microsoft.com/office/drawing/2014/main" id="{61EB0B47-D829-C346-BBD0-3D394C1FFA41}"/>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Tree>
    <p:extLst>
      <p:ext uri="{BB962C8B-B14F-4D97-AF65-F5344CB8AC3E}">
        <p14:creationId xmlns:p14="http://schemas.microsoft.com/office/powerpoint/2010/main" val="26687416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C9DAC8-47DF-1246-92FC-72FCEA1CD685}"/>
              </a:ext>
            </a:extLst>
          </p:cNvPr>
          <p:cNvSpPr>
            <a:spLocks noGrp="1"/>
          </p:cNvSpPr>
          <p:nvPr>
            <p:ph type="title"/>
          </p:nvPr>
        </p:nvSpPr>
        <p:spPr>
          <a:xfrm>
            <a:off x="457200" y="228866"/>
            <a:ext cx="8229600" cy="900442"/>
          </a:xfrm>
        </p:spPr>
        <p:txBody>
          <a:bodyPr/>
          <a:lstStyle/>
          <a:p>
            <a:r>
              <a:rPr kumimoji="1" lang="zh-CN" altLang="en-US" dirty="0"/>
              <a:t>场景</a:t>
            </a:r>
            <a:r>
              <a:rPr kumimoji="1" lang="en-US" altLang="zh-CN" dirty="0"/>
              <a:t>1</a:t>
            </a:r>
            <a:r>
              <a:rPr kumimoji="1" lang="zh-CN" altLang="en-US" dirty="0"/>
              <a:t>：单一测试</a:t>
            </a:r>
          </a:p>
        </p:txBody>
      </p:sp>
      <p:sp>
        <p:nvSpPr>
          <p:cNvPr id="4" name="灯片编号占位符 3">
            <a:extLst>
              <a:ext uri="{FF2B5EF4-FFF2-40B4-BE49-F238E27FC236}">
                <a16:creationId xmlns:a16="http://schemas.microsoft.com/office/drawing/2014/main" id="{3D9F150A-3F3D-D24D-8585-F9DFD3D58AEC}"/>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104</a:t>
            </a:fld>
            <a:endParaRPr lang="zh-CN" altLang="en-US"/>
          </a:p>
        </p:txBody>
      </p:sp>
      <p:graphicFrame>
        <p:nvGraphicFramePr>
          <p:cNvPr id="15" name="表格 14">
            <a:extLst>
              <a:ext uri="{FF2B5EF4-FFF2-40B4-BE49-F238E27FC236}">
                <a16:creationId xmlns:a16="http://schemas.microsoft.com/office/drawing/2014/main" id="{5D27869F-30AC-5E4D-AF40-3CA157396213}"/>
              </a:ext>
            </a:extLst>
          </p:cNvPr>
          <p:cNvGraphicFramePr>
            <a:graphicFrameLocks noGrp="1"/>
          </p:cNvGraphicFramePr>
          <p:nvPr>
            <p:extLst>
              <p:ext uri="{D42A27DB-BD31-4B8C-83A1-F6EECF244321}">
                <p14:modId xmlns:p14="http://schemas.microsoft.com/office/powerpoint/2010/main" val="576173911"/>
              </p:ext>
            </p:extLst>
          </p:nvPr>
        </p:nvGraphicFramePr>
        <p:xfrm>
          <a:off x="1536286" y="2608883"/>
          <a:ext cx="6048674" cy="1560440"/>
        </p:xfrm>
        <a:graphic>
          <a:graphicData uri="http://schemas.openxmlformats.org/drawingml/2006/table">
            <a:tbl>
              <a:tblPr/>
              <a:tblGrid>
                <a:gridCol w="1025553">
                  <a:extLst>
                    <a:ext uri="{9D8B030D-6E8A-4147-A177-3AD203B41FA5}">
                      <a16:colId xmlns:a16="http://schemas.microsoft.com/office/drawing/2014/main" val="3127967908"/>
                    </a:ext>
                  </a:extLst>
                </a:gridCol>
                <a:gridCol w="941834">
                  <a:extLst>
                    <a:ext uri="{9D8B030D-6E8A-4147-A177-3AD203B41FA5}">
                      <a16:colId xmlns:a16="http://schemas.microsoft.com/office/drawing/2014/main" val="1896062506"/>
                    </a:ext>
                  </a:extLst>
                </a:gridCol>
                <a:gridCol w="586031">
                  <a:extLst>
                    <a:ext uri="{9D8B030D-6E8A-4147-A177-3AD203B41FA5}">
                      <a16:colId xmlns:a16="http://schemas.microsoft.com/office/drawing/2014/main" val="4211048914"/>
                    </a:ext>
                  </a:extLst>
                </a:gridCol>
                <a:gridCol w="586031">
                  <a:extLst>
                    <a:ext uri="{9D8B030D-6E8A-4147-A177-3AD203B41FA5}">
                      <a16:colId xmlns:a16="http://schemas.microsoft.com/office/drawing/2014/main" val="2571321346"/>
                    </a:ext>
                  </a:extLst>
                </a:gridCol>
                <a:gridCol w="586031">
                  <a:extLst>
                    <a:ext uri="{9D8B030D-6E8A-4147-A177-3AD203B41FA5}">
                      <a16:colId xmlns:a16="http://schemas.microsoft.com/office/drawing/2014/main" val="4129349719"/>
                    </a:ext>
                  </a:extLst>
                </a:gridCol>
                <a:gridCol w="586031">
                  <a:extLst>
                    <a:ext uri="{9D8B030D-6E8A-4147-A177-3AD203B41FA5}">
                      <a16:colId xmlns:a16="http://schemas.microsoft.com/office/drawing/2014/main" val="1707125340"/>
                    </a:ext>
                  </a:extLst>
                </a:gridCol>
                <a:gridCol w="586031">
                  <a:extLst>
                    <a:ext uri="{9D8B030D-6E8A-4147-A177-3AD203B41FA5}">
                      <a16:colId xmlns:a16="http://schemas.microsoft.com/office/drawing/2014/main" val="1991525087"/>
                    </a:ext>
                  </a:extLst>
                </a:gridCol>
                <a:gridCol w="565101">
                  <a:extLst>
                    <a:ext uri="{9D8B030D-6E8A-4147-A177-3AD203B41FA5}">
                      <a16:colId xmlns:a16="http://schemas.microsoft.com/office/drawing/2014/main" val="3664079969"/>
                    </a:ext>
                  </a:extLst>
                </a:gridCol>
                <a:gridCol w="586031">
                  <a:extLst>
                    <a:ext uri="{9D8B030D-6E8A-4147-A177-3AD203B41FA5}">
                      <a16:colId xmlns:a16="http://schemas.microsoft.com/office/drawing/2014/main" val="1506082078"/>
                    </a:ext>
                  </a:extLst>
                </a:gridCol>
              </a:tblGrid>
              <a:tr h="390110">
                <a:tc gridSpan="2">
                  <a:txBody>
                    <a:bodyPr/>
                    <a:lstStyle/>
                    <a:p>
                      <a:pPr algn="ctr" fontAlgn="ctr"/>
                      <a:r>
                        <a:rPr lang="en-US" altLang="zh-CN" sz="1600" b="1" i="0" u="none" strike="noStrike" dirty="0">
                          <a:solidFill>
                            <a:srgbClr val="000000"/>
                          </a:solidFill>
                          <a:effectLst/>
                          <a:latin typeface="等线" panose="02010600030101010101" pitchFamily="2" charset="-122"/>
                          <a:ea typeface="等线" panose="02010600030101010101" pitchFamily="2" charset="-122"/>
                        </a:rPr>
                        <a:t>Time</a:t>
                      </a:r>
                      <a:r>
                        <a:rPr lang="zh-CN" altLang="en-US" sz="1600" b="1"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altLang="zh-CN" sz="1600" b="1" i="0" u="none" strike="noStrike">
                          <a:solidFill>
                            <a:srgbClr val="000000"/>
                          </a:solidFill>
                          <a:effectLst/>
                          <a:latin typeface="等线" panose="02010600030101010101" pitchFamily="2" charset="-122"/>
                          <a:ea typeface="等线" panose="02010600030101010101" pitchFamily="2" charset="-122"/>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dirty="0">
                          <a:solidFill>
                            <a:srgbClr val="000000"/>
                          </a:solidFill>
                          <a:effectLst/>
                          <a:latin typeface="等线" panose="02010600030101010101" pitchFamily="2" charset="-122"/>
                          <a:ea typeface="等线" panose="02010600030101010101" pitchFamily="2" charset="-122"/>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a:solidFill>
                            <a:srgbClr val="000000"/>
                          </a:solidFill>
                          <a:effectLst/>
                          <a:latin typeface="等线" panose="02010600030101010101" pitchFamily="2" charset="-122"/>
                          <a:ea typeface="等线" panose="02010600030101010101" pitchFamily="2" charset="-122"/>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dirty="0">
                          <a:solidFill>
                            <a:srgbClr val="000000"/>
                          </a:solidFill>
                          <a:effectLst/>
                          <a:latin typeface="等线" panose="02010600030101010101" pitchFamily="2" charset="-122"/>
                          <a:ea typeface="等线" panose="02010600030101010101" pitchFamily="2" charset="-122"/>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a:solidFill>
                            <a:srgbClr val="000000"/>
                          </a:solidFill>
                          <a:effectLst/>
                          <a:latin typeface="等线" panose="02010600030101010101" pitchFamily="2" charset="-122"/>
                          <a:ea typeface="等线" panose="02010600030101010101" pitchFamily="2" charset="-122"/>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a:solidFill>
                            <a:srgbClr val="000000"/>
                          </a:solidFill>
                          <a:effectLst/>
                          <a:latin typeface="等线" panose="02010600030101010101" pitchFamily="2" charset="-122"/>
                          <a:ea typeface="等线" panose="02010600030101010101" pitchFamily="2" charset="-122"/>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a:solidFill>
                            <a:srgbClr val="000000"/>
                          </a:solidFill>
                          <a:effectLst/>
                          <a:latin typeface="等线" panose="02010600030101010101" pitchFamily="2" charset="-122"/>
                          <a:ea typeface="等线" panose="02010600030101010101" pitchFamily="2" charset="-122"/>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9315077"/>
                  </a:ext>
                </a:extLst>
              </a:tr>
              <a:tr h="390110">
                <a:tc>
                  <a:txBody>
                    <a:bodyPr/>
                    <a:lstStyle/>
                    <a:p>
                      <a:pPr algn="ctr" fontAlgn="ctr"/>
                      <a:r>
                        <a:rPr lang="en" sz="1600" b="1" i="0" u="none" strike="noStrike">
                          <a:solidFill>
                            <a:srgbClr val="000000"/>
                          </a:solidFill>
                          <a:effectLst/>
                          <a:latin typeface="等线" panose="02010600030101010101" pitchFamily="2" charset="-122"/>
                          <a:ea typeface="等线" panose="02010600030101010101" pitchFamily="2" charset="-122"/>
                        </a:rPr>
                        <a:t>FCFS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1600" b="1" i="0" u="none" strike="noStrike" dirty="0">
                          <a:solidFill>
                            <a:srgbClr val="000000"/>
                          </a:solidFill>
                          <a:effectLst/>
                          <a:latin typeface="等线" panose="02010600030101010101" pitchFamily="2" charset="-122"/>
                          <a:ea typeface="等线" panose="02010600030101010101" pitchFamily="2" charset="-122"/>
                        </a:rPr>
                        <a:t>CPU</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6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zh-CN" altLang="en-US" sz="16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zh-CN" altLang="en-US" sz="16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zh-CN" altLang="en-US" sz="16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zh-CN" altLang="en-US" sz="16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zh-CN" altLang="en-US" sz="16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zh-CN" altLang="en-US" sz="16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76083652"/>
                  </a:ext>
                </a:extLst>
              </a:tr>
              <a:tr h="390110">
                <a:tc>
                  <a:txBody>
                    <a:bodyPr/>
                    <a:lstStyle/>
                    <a:p>
                      <a:pPr algn="ctr" fontAlgn="ctr"/>
                      <a:r>
                        <a:rPr lang="en" sz="1600" b="1" i="0" u="none" strike="noStrike" dirty="0">
                          <a:solidFill>
                            <a:srgbClr val="000000"/>
                          </a:solidFill>
                          <a:effectLst/>
                          <a:latin typeface="等线" panose="02010600030101010101" pitchFamily="2" charset="-122"/>
                          <a:ea typeface="等线" panose="02010600030101010101" pitchFamily="2" charset="-122"/>
                        </a:rPr>
                        <a:t>SJF</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1600" b="1" i="0" u="none" strike="noStrike">
                          <a:solidFill>
                            <a:srgbClr val="000000"/>
                          </a:solidFill>
                          <a:effectLst/>
                          <a:latin typeface="等线" panose="02010600030101010101" pitchFamily="2" charset="-122"/>
                          <a:ea typeface="等线" panose="02010600030101010101" pitchFamily="2" charset="-122"/>
                        </a:rPr>
                        <a:t>CPU</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6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zh-CN" altLang="en-US" sz="16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zh-CN" altLang="en-US" sz="16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zh-CN" altLang="en-US" sz="16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zh-CN" altLang="en-US" sz="16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zh-CN" altLang="en-US" sz="16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zh-CN" altLang="en-US" sz="16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8001939"/>
                  </a:ext>
                </a:extLst>
              </a:tr>
              <a:tr h="390110">
                <a:tc>
                  <a:txBody>
                    <a:bodyPr/>
                    <a:lstStyle/>
                    <a:p>
                      <a:pPr algn="ctr" fontAlgn="ctr"/>
                      <a:r>
                        <a:rPr lang="en" sz="1600" b="1" i="0" u="none" strike="noStrike">
                          <a:solidFill>
                            <a:srgbClr val="000000"/>
                          </a:solidFill>
                          <a:effectLst/>
                          <a:latin typeface="等线" panose="02010600030101010101" pitchFamily="2" charset="-122"/>
                          <a:ea typeface="等线" panose="02010600030101010101" pitchFamily="2" charset="-122"/>
                        </a:rPr>
                        <a:t>RR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1600" b="1" i="0" u="none" strike="noStrike">
                          <a:solidFill>
                            <a:srgbClr val="000000"/>
                          </a:solidFill>
                          <a:effectLst/>
                          <a:latin typeface="等线" panose="02010600030101010101" pitchFamily="2" charset="-122"/>
                          <a:ea typeface="等线" panose="02010600030101010101" pitchFamily="2" charset="-122"/>
                        </a:rPr>
                        <a:t>CPU</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6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zh-CN" altLang="en-US" sz="16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zh-CN" altLang="en-US" sz="16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zh-CN" altLang="en-US" sz="16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zh-CN" altLang="en-US" sz="16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zh-CN" altLang="en-US" sz="16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zh-CN" altLang="en-US" sz="1600" b="1"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8796902"/>
                  </a:ext>
                </a:extLst>
              </a:tr>
            </a:tbl>
          </a:graphicData>
        </a:graphic>
      </p:graphicFrame>
      <p:graphicFrame>
        <p:nvGraphicFramePr>
          <p:cNvPr id="17" name="表格 16">
            <a:extLst>
              <a:ext uri="{FF2B5EF4-FFF2-40B4-BE49-F238E27FC236}">
                <a16:creationId xmlns:a16="http://schemas.microsoft.com/office/drawing/2014/main" id="{C2DAAC4F-081C-A442-9680-30D13B44845E}"/>
              </a:ext>
            </a:extLst>
          </p:cNvPr>
          <p:cNvGraphicFramePr>
            <a:graphicFrameLocks noGrp="1"/>
          </p:cNvGraphicFramePr>
          <p:nvPr>
            <p:extLst>
              <p:ext uri="{D42A27DB-BD31-4B8C-83A1-F6EECF244321}">
                <p14:modId xmlns:p14="http://schemas.microsoft.com/office/powerpoint/2010/main" val="1426436967"/>
              </p:ext>
            </p:extLst>
          </p:nvPr>
        </p:nvGraphicFramePr>
        <p:xfrm>
          <a:off x="5553471" y="340432"/>
          <a:ext cx="3133329" cy="1168276"/>
        </p:xfrm>
        <a:graphic>
          <a:graphicData uri="http://schemas.openxmlformats.org/drawingml/2006/table">
            <a:tbl>
              <a:tblPr/>
              <a:tblGrid>
                <a:gridCol w="1044443">
                  <a:extLst>
                    <a:ext uri="{9D8B030D-6E8A-4147-A177-3AD203B41FA5}">
                      <a16:colId xmlns:a16="http://schemas.microsoft.com/office/drawing/2014/main" val="2916894970"/>
                    </a:ext>
                  </a:extLst>
                </a:gridCol>
                <a:gridCol w="1044443">
                  <a:extLst>
                    <a:ext uri="{9D8B030D-6E8A-4147-A177-3AD203B41FA5}">
                      <a16:colId xmlns:a16="http://schemas.microsoft.com/office/drawing/2014/main" val="3151459144"/>
                    </a:ext>
                  </a:extLst>
                </a:gridCol>
                <a:gridCol w="1044443">
                  <a:extLst>
                    <a:ext uri="{9D8B030D-6E8A-4147-A177-3AD203B41FA5}">
                      <a16:colId xmlns:a16="http://schemas.microsoft.com/office/drawing/2014/main" val="521075850"/>
                    </a:ext>
                  </a:extLst>
                </a:gridCol>
              </a:tblGrid>
              <a:tr h="292069">
                <a:tc>
                  <a:txBody>
                    <a:bodyPr/>
                    <a:lstStyle/>
                    <a:p>
                      <a:pPr algn="ctr" fontAlgn="ctr"/>
                      <a:r>
                        <a:rPr lang="en" sz="1600" b="1" i="0" u="none" strike="noStrike">
                          <a:solidFill>
                            <a:srgbClr val="000000"/>
                          </a:solidFill>
                          <a:effectLst/>
                          <a:latin typeface="等线" panose="02010600030101010101" pitchFamily="2" charset="-122"/>
                          <a:ea typeface="等线" panose="02010600030101010101" pitchFamily="2" charset="-122"/>
                        </a:rPr>
                        <a:t>FCFS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600" b="1" i="0" u="none" strike="noStrike">
                          <a:solidFill>
                            <a:srgbClr val="000000"/>
                          </a:solidFill>
                          <a:effectLst/>
                          <a:latin typeface="等线" panose="02010600030101010101" pitchFamily="2" charset="-122"/>
                          <a:ea typeface="等线" panose="02010600030101010101" pitchFamily="2" charset="-122"/>
                        </a:rPr>
                        <a:t>到达时刻</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600" b="1" i="0" u="none" strike="noStrike">
                          <a:solidFill>
                            <a:srgbClr val="000000"/>
                          </a:solidFill>
                          <a:effectLst/>
                          <a:latin typeface="等线" panose="02010600030101010101" pitchFamily="2" charset="-122"/>
                          <a:ea typeface="等线" panose="02010600030101010101" pitchFamily="2" charset="-122"/>
                        </a:rPr>
                        <a:t>工作时间</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68926385"/>
                  </a:ext>
                </a:extLst>
              </a:tr>
              <a:tr h="292069">
                <a:tc>
                  <a:txBody>
                    <a:bodyPr/>
                    <a:lstStyle/>
                    <a:p>
                      <a:pPr algn="ctr" fontAlgn="ctr"/>
                      <a:r>
                        <a:rPr lang="en" sz="1600" b="1" i="0" u="none" strike="noStrike" dirty="0">
                          <a:solidFill>
                            <a:srgbClr val="000000"/>
                          </a:solidFill>
                          <a:effectLst/>
                          <a:latin typeface="等线" panose="02010600030101010101" pitchFamily="2" charset="-122"/>
                          <a:ea typeface="等线" panose="02010600030101010101" pitchFamily="2" charset="-122"/>
                        </a:rPr>
                        <a:t>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a:txBody>
                    <a:bodyPr/>
                    <a:lstStyle/>
                    <a:p>
                      <a:pPr algn="ctr" fontAlgn="ctr"/>
                      <a:r>
                        <a:rPr lang="en-US" altLang="zh-CN" sz="1600" b="1" i="0" u="none" strike="noStrike">
                          <a:solidFill>
                            <a:srgbClr val="000000"/>
                          </a:solidFill>
                          <a:effectLst/>
                          <a:latin typeface="等线" panose="02010600030101010101" pitchFamily="2" charset="-122"/>
                          <a:ea typeface="等线" panose="02010600030101010101" pitchFamily="2" charset="-122"/>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a:txBody>
                    <a:bodyPr/>
                    <a:lstStyle/>
                    <a:p>
                      <a:pPr algn="ctr" fontAlgn="ctr"/>
                      <a:r>
                        <a:rPr lang="en-US" altLang="zh-CN" sz="1600" b="1" i="0" u="none" strike="noStrike">
                          <a:solidFill>
                            <a:srgbClr val="000000"/>
                          </a:solidFill>
                          <a:effectLst/>
                          <a:latin typeface="等线" panose="02010600030101010101" pitchFamily="2" charset="-122"/>
                          <a:ea typeface="等线" panose="02010600030101010101" pitchFamily="2" charset="-122"/>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extLst>
                  <a:ext uri="{0D108BD9-81ED-4DB2-BD59-A6C34878D82A}">
                    <a16:rowId xmlns:a16="http://schemas.microsoft.com/office/drawing/2014/main" val="1784542431"/>
                  </a:ext>
                </a:extLst>
              </a:tr>
              <a:tr h="292069">
                <a:tc>
                  <a:txBody>
                    <a:bodyPr/>
                    <a:lstStyle/>
                    <a:p>
                      <a:pPr algn="ctr" fontAlgn="ctr"/>
                      <a:r>
                        <a:rPr lang="en" sz="1600" b="1" i="0" u="none" strike="noStrike">
                          <a:solidFill>
                            <a:srgbClr val="000000"/>
                          </a:solidFill>
                          <a:effectLst/>
                          <a:latin typeface="等线" panose="02010600030101010101" pitchFamily="2" charset="-122"/>
                          <a:ea typeface="等线" panose="02010600030101010101" pitchFamily="2" charset="-122"/>
                        </a:rPr>
                        <a:t>B</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ctr"/>
                      <a:r>
                        <a:rPr lang="en-US" altLang="zh-CN" sz="1600" b="1" i="0" u="none" strike="noStrike">
                          <a:solidFill>
                            <a:srgbClr val="000000"/>
                          </a:solidFill>
                          <a:effectLst/>
                          <a:latin typeface="等线" panose="02010600030101010101" pitchFamily="2" charset="-122"/>
                          <a:ea typeface="等线" panose="02010600030101010101" pitchFamily="2" charset="-122"/>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ctr"/>
                      <a:r>
                        <a:rPr lang="en-US" altLang="zh-CN" sz="1600" b="1" i="0" u="none" strike="noStrike">
                          <a:solidFill>
                            <a:srgbClr val="000000"/>
                          </a:solidFill>
                          <a:effectLst/>
                          <a:latin typeface="等线" panose="02010600030101010101" pitchFamily="2" charset="-122"/>
                          <a:ea typeface="等线" panose="02010600030101010101" pitchFamily="2" charset="-122"/>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extLst>
                  <a:ext uri="{0D108BD9-81ED-4DB2-BD59-A6C34878D82A}">
                    <a16:rowId xmlns:a16="http://schemas.microsoft.com/office/drawing/2014/main" val="2357190013"/>
                  </a:ext>
                </a:extLst>
              </a:tr>
              <a:tr h="292069">
                <a:tc>
                  <a:txBody>
                    <a:bodyPr/>
                    <a:lstStyle/>
                    <a:p>
                      <a:pPr algn="ctr" fontAlgn="ctr"/>
                      <a:r>
                        <a:rPr lang="en" sz="1600" b="1" i="0" u="none" strike="noStrike">
                          <a:solidFill>
                            <a:srgbClr val="000000"/>
                          </a:solidFill>
                          <a:effectLst/>
                          <a:latin typeface="等线" panose="02010600030101010101" pitchFamily="2" charset="-122"/>
                          <a:ea typeface="等线" panose="02010600030101010101" pitchFamily="2" charset="-122"/>
                        </a:rPr>
                        <a:t>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algn="ctr" fontAlgn="ctr"/>
                      <a:r>
                        <a:rPr lang="en-US" altLang="zh-CN" sz="1600" b="1" i="0" u="none" strike="noStrike">
                          <a:solidFill>
                            <a:srgbClr val="000000"/>
                          </a:solidFill>
                          <a:effectLst/>
                          <a:latin typeface="等线" panose="02010600030101010101" pitchFamily="2" charset="-122"/>
                          <a:ea typeface="等线" panose="02010600030101010101" pitchFamily="2" charset="-122"/>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algn="ctr" fontAlgn="ctr"/>
                      <a:r>
                        <a:rPr lang="en-US" altLang="zh-CN" sz="1600" b="1" i="0" u="none" strike="noStrike" dirty="0">
                          <a:solidFill>
                            <a:srgbClr val="000000"/>
                          </a:solidFill>
                          <a:effectLst/>
                          <a:latin typeface="等线" panose="02010600030101010101" pitchFamily="2" charset="-122"/>
                          <a:ea typeface="等线" panose="02010600030101010101" pitchFamily="2" charset="-122"/>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extLst>
                  <a:ext uri="{0D108BD9-81ED-4DB2-BD59-A6C34878D82A}">
                    <a16:rowId xmlns:a16="http://schemas.microsoft.com/office/drawing/2014/main" val="4064677636"/>
                  </a:ext>
                </a:extLst>
              </a:tr>
            </a:tbl>
          </a:graphicData>
        </a:graphic>
      </p:graphicFrame>
      <p:sp>
        <p:nvSpPr>
          <p:cNvPr id="22" name="矩形 21">
            <a:extLst>
              <a:ext uri="{FF2B5EF4-FFF2-40B4-BE49-F238E27FC236}">
                <a16:creationId xmlns:a16="http://schemas.microsoft.com/office/drawing/2014/main" id="{080F369D-13E2-F241-B93D-DFBEA25FAA7B}"/>
              </a:ext>
            </a:extLst>
          </p:cNvPr>
          <p:cNvSpPr/>
          <p:nvPr/>
        </p:nvSpPr>
        <p:spPr>
          <a:xfrm>
            <a:off x="1115616" y="1481244"/>
            <a:ext cx="2749471" cy="369332"/>
          </a:xfrm>
          <a:prstGeom prst="rect">
            <a:avLst/>
          </a:prstGeom>
        </p:spPr>
        <p:txBody>
          <a:bodyPr wrap="none">
            <a:spAutoFit/>
          </a:bodyPr>
          <a:lstStyle/>
          <a:p>
            <a:r>
              <a:rPr kumimoji="1" lang="zh-CN" altLang="en-US" dirty="0"/>
              <a:t>不同任务的工作时间相同</a:t>
            </a:r>
            <a:endParaRPr lang="zh-CN" altLang="en-US" dirty="0"/>
          </a:p>
        </p:txBody>
      </p:sp>
      <p:sp>
        <p:nvSpPr>
          <p:cNvPr id="7" name="页脚占位符 4">
            <a:extLst>
              <a:ext uri="{FF2B5EF4-FFF2-40B4-BE49-F238E27FC236}">
                <a16:creationId xmlns:a16="http://schemas.microsoft.com/office/drawing/2014/main" id="{D3FFB052-B38B-A249-A0F4-94B8A6EA41CD}"/>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Tree>
    <p:extLst>
      <p:ext uri="{BB962C8B-B14F-4D97-AF65-F5344CB8AC3E}">
        <p14:creationId xmlns:p14="http://schemas.microsoft.com/office/powerpoint/2010/main" val="38294072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4B5063-BE8E-0C44-AF8F-85F3013C7556}"/>
              </a:ext>
            </a:extLst>
          </p:cNvPr>
          <p:cNvSpPr>
            <a:spLocks noGrp="1"/>
          </p:cNvSpPr>
          <p:nvPr>
            <p:ph type="title"/>
          </p:nvPr>
        </p:nvSpPr>
        <p:spPr>
          <a:xfrm>
            <a:off x="457200" y="228866"/>
            <a:ext cx="8229600" cy="900442"/>
          </a:xfrm>
        </p:spPr>
        <p:txBody>
          <a:bodyPr/>
          <a:lstStyle/>
          <a:p>
            <a:r>
              <a:rPr kumimoji="1" lang="zh-CN" altLang="en-US" dirty="0"/>
              <a:t>场景</a:t>
            </a:r>
            <a:r>
              <a:rPr kumimoji="1" lang="en-US" altLang="zh-CN" dirty="0"/>
              <a:t>1</a:t>
            </a:r>
            <a:r>
              <a:rPr kumimoji="1" lang="zh-CN" altLang="en-US" dirty="0"/>
              <a:t>：单一测试</a:t>
            </a:r>
          </a:p>
        </p:txBody>
      </p:sp>
      <p:sp>
        <p:nvSpPr>
          <p:cNvPr id="4" name="灯片编号占位符 3">
            <a:extLst>
              <a:ext uri="{FF2B5EF4-FFF2-40B4-BE49-F238E27FC236}">
                <a16:creationId xmlns:a16="http://schemas.microsoft.com/office/drawing/2014/main" id="{0167D8A1-3D93-174A-B7F2-14F278417A26}"/>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105</a:t>
            </a:fld>
            <a:endParaRPr lang="zh-CN" altLang="en-US"/>
          </a:p>
        </p:txBody>
      </p:sp>
      <p:graphicFrame>
        <p:nvGraphicFramePr>
          <p:cNvPr id="14" name="图表 13">
            <a:extLst>
              <a:ext uri="{FF2B5EF4-FFF2-40B4-BE49-F238E27FC236}">
                <a16:creationId xmlns:a16="http://schemas.microsoft.com/office/drawing/2014/main" id="{B836C8FF-52CC-1941-A224-620FE77D53C4}"/>
              </a:ext>
            </a:extLst>
          </p:cNvPr>
          <p:cNvGraphicFramePr>
            <a:graphicFrameLocks/>
          </p:cNvGraphicFramePr>
          <p:nvPr>
            <p:extLst>
              <p:ext uri="{D42A27DB-BD31-4B8C-83A1-F6EECF244321}">
                <p14:modId xmlns:p14="http://schemas.microsoft.com/office/powerpoint/2010/main" val="4184383165"/>
              </p:ext>
            </p:extLst>
          </p:nvPr>
        </p:nvGraphicFramePr>
        <p:xfrm>
          <a:off x="457200" y="1847743"/>
          <a:ext cx="4007296"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图表 14">
            <a:extLst>
              <a:ext uri="{FF2B5EF4-FFF2-40B4-BE49-F238E27FC236}">
                <a16:creationId xmlns:a16="http://schemas.microsoft.com/office/drawing/2014/main" id="{089C5F23-EE42-F047-A8C8-E277736A07DB}"/>
              </a:ext>
            </a:extLst>
          </p:cNvPr>
          <p:cNvGraphicFramePr>
            <a:graphicFrameLocks/>
          </p:cNvGraphicFramePr>
          <p:nvPr>
            <p:extLst>
              <p:ext uri="{D42A27DB-BD31-4B8C-83A1-F6EECF244321}">
                <p14:modId xmlns:p14="http://schemas.microsoft.com/office/powerpoint/2010/main" val="1239926912"/>
              </p:ext>
            </p:extLst>
          </p:nvPr>
        </p:nvGraphicFramePr>
        <p:xfrm>
          <a:off x="4679506" y="1847743"/>
          <a:ext cx="4007296"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6" name="页脚占位符 4">
            <a:extLst>
              <a:ext uri="{FF2B5EF4-FFF2-40B4-BE49-F238E27FC236}">
                <a16:creationId xmlns:a16="http://schemas.microsoft.com/office/drawing/2014/main" id="{F53B7517-60A3-3444-88DF-379C2C192B3E}"/>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Tree>
    <p:extLst>
      <p:ext uri="{BB962C8B-B14F-4D97-AF65-F5344CB8AC3E}">
        <p14:creationId xmlns:p14="http://schemas.microsoft.com/office/powerpoint/2010/main" val="15889668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C9DAC8-47DF-1246-92FC-72FCEA1CD685}"/>
              </a:ext>
            </a:extLst>
          </p:cNvPr>
          <p:cNvSpPr>
            <a:spLocks noGrp="1"/>
          </p:cNvSpPr>
          <p:nvPr>
            <p:ph type="title"/>
          </p:nvPr>
        </p:nvSpPr>
        <p:spPr>
          <a:xfrm>
            <a:off x="457200" y="228866"/>
            <a:ext cx="8229600" cy="900442"/>
          </a:xfrm>
        </p:spPr>
        <p:txBody>
          <a:bodyPr/>
          <a:lstStyle/>
          <a:p>
            <a:r>
              <a:rPr kumimoji="1" lang="zh-CN" altLang="en-US" dirty="0"/>
              <a:t>场景</a:t>
            </a:r>
            <a:r>
              <a:rPr kumimoji="1" lang="en-US" altLang="zh-CN" dirty="0"/>
              <a:t>2</a:t>
            </a:r>
            <a:r>
              <a:rPr kumimoji="1" lang="zh-CN" altLang="en-US" dirty="0"/>
              <a:t>：多样化测试</a:t>
            </a:r>
          </a:p>
        </p:txBody>
      </p:sp>
      <p:sp>
        <p:nvSpPr>
          <p:cNvPr id="4" name="灯片编号占位符 3">
            <a:extLst>
              <a:ext uri="{FF2B5EF4-FFF2-40B4-BE49-F238E27FC236}">
                <a16:creationId xmlns:a16="http://schemas.microsoft.com/office/drawing/2014/main" id="{3D9F150A-3F3D-D24D-8585-F9DFD3D58AEC}"/>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106</a:t>
            </a:fld>
            <a:endParaRPr lang="zh-CN" altLang="en-US"/>
          </a:p>
        </p:txBody>
      </p:sp>
      <p:graphicFrame>
        <p:nvGraphicFramePr>
          <p:cNvPr id="5" name="表格 4">
            <a:extLst>
              <a:ext uri="{FF2B5EF4-FFF2-40B4-BE49-F238E27FC236}">
                <a16:creationId xmlns:a16="http://schemas.microsoft.com/office/drawing/2014/main" id="{702A235E-2DE6-3646-854F-A95F9A14ED1B}"/>
              </a:ext>
            </a:extLst>
          </p:cNvPr>
          <p:cNvGraphicFramePr>
            <a:graphicFrameLocks noGrp="1"/>
          </p:cNvGraphicFramePr>
          <p:nvPr>
            <p:extLst>
              <p:ext uri="{D42A27DB-BD31-4B8C-83A1-F6EECF244321}">
                <p14:modId xmlns:p14="http://schemas.microsoft.com/office/powerpoint/2010/main" val="3535210874"/>
              </p:ext>
            </p:extLst>
          </p:nvPr>
        </p:nvGraphicFramePr>
        <p:xfrm>
          <a:off x="1131849" y="2497460"/>
          <a:ext cx="6880301" cy="1776464"/>
        </p:xfrm>
        <a:graphic>
          <a:graphicData uri="http://schemas.openxmlformats.org/drawingml/2006/table">
            <a:tbl>
              <a:tblPr/>
              <a:tblGrid>
                <a:gridCol w="709756">
                  <a:extLst>
                    <a:ext uri="{9D8B030D-6E8A-4147-A177-3AD203B41FA5}">
                      <a16:colId xmlns:a16="http://schemas.microsoft.com/office/drawing/2014/main" val="135635754"/>
                    </a:ext>
                  </a:extLst>
                </a:gridCol>
                <a:gridCol w="651818">
                  <a:extLst>
                    <a:ext uri="{9D8B030D-6E8A-4147-A177-3AD203B41FA5}">
                      <a16:colId xmlns:a16="http://schemas.microsoft.com/office/drawing/2014/main" val="2841553049"/>
                    </a:ext>
                  </a:extLst>
                </a:gridCol>
                <a:gridCol w="405576">
                  <a:extLst>
                    <a:ext uri="{9D8B030D-6E8A-4147-A177-3AD203B41FA5}">
                      <a16:colId xmlns:a16="http://schemas.microsoft.com/office/drawing/2014/main" val="2601328443"/>
                    </a:ext>
                  </a:extLst>
                </a:gridCol>
                <a:gridCol w="405576">
                  <a:extLst>
                    <a:ext uri="{9D8B030D-6E8A-4147-A177-3AD203B41FA5}">
                      <a16:colId xmlns:a16="http://schemas.microsoft.com/office/drawing/2014/main" val="2181132711"/>
                    </a:ext>
                  </a:extLst>
                </a:gridCol>
                <a:gridCol w="405576">
                  <a:extLst>
                    <a:ext uri="{9D8B030D-6E8A-4147-A177-3AD203B41FA5}">
                      <a16:colId xmlns:a16="http://schemas.microsoft.com/office/drawing/2014/main" val="1697680633"/>
                    </a:ext>
                  </a:extLst>
                </a:gridCol>
                <a:gridCol w="405576">
                  <a:extLst>
                    <a:ext uri="{9D8B030D-6E8A-4147-A177-3AD203B41FA5}">
                      <a16:colId xmlns:a16="http://schemas.microsoft.com/office/drawing/2014/main" val="1694783317"/>
                    </a:ext>
                  </a:extLst>
                </a:gridCol>
                <a:gridCol w="405576">
                  <a:extLst>
                    <a:ext uri="{9D8B030D-6E8A-4147-A177-3AD203B41FA5}">
                      <a16:colId xmlns:a16="http://schemas.microsoft.com/office/drawing/2014/main" val="1388624952"/>
                    </a:ext>
                  </a:extLst>
                </a:gridCol>
                <a:gridCol w="391091">
                  <a:extLst>
                    <a:ext uri="{9D8B030D-6E8A-4147-A177-3AD203B41FA5}">
                      <a16:colId xmlns:a16="http://schemas.microsoft.com/office/drawing/2014/main" val="423170254"/>
                    </a:ext>
                  </a:extLst>
                </a:gridCol>
                <a:gridCol w="405576">
                  <a:extLst>
                    <a:ext uri="{9D8B030D-6E8A-4147-A177-3AD203B41FA5}">
                      <a16:colId xmlns:a16="http://schemas.microsoft.com/office/drawing/2014/main" val="2517534656"/>
                    </a:ext>
                  </a:extLst>
                </a:gridCol>
                <a:gridCol w="391091">
                  <a:extLst>
                    <a:ext uri="{9D8B030D-6E8A-4147-A177-3AD203B41FA5}">
                      <a16:colId xmlns:a16="http://schemas.microsoft.com/office/drawing/2014/main" val="2979371466"/>
                    </a:ext>
                  </a:extLst>
                </a:gridCol>
                <a:gridCol w="391091">
                  <a:extLst>
                    <a:ext uri="{9D8B030D-6E8A-4147-A177-3AD203B41FA5}">
                      <a16:colId xmlns:a16="http://schemas.microsoft.com/office/drawing/2014/main" val="3719670530"/>
                    </a:ext>
                  </a:extLst>
                </a:gridCol>
                <a:gridCol w="391091">
                  <a:extLst>
                    <a:ext uri="{9D8B030D-6E8A-4147-A177-3AD203B41FA5}">
                      <a16:colId xmlns:a16="http://schemas.microsoft.com/office/drawing/2014/main" val="3992693523"/>
                    </a:ext>
                  </a:extLst>
                </a:gridCol>
                <a:gridCol w="506969">
                  <a:extLst>
                    <a:ext uri="{9D8B030D-6E8A-4147-A177-3AD203B41FA5}">
                      <a16:colId xmlns:a16="http://schemas.microsoft.com/office/drawing/2014/main" val="1078022902"/>
                    </a:ext>
                  </a:extLst>
                </a:gridCol>
                <a:gridCol w="506969">
                  <a:extLst>
                    <a:ext uri="{9D8B030D-6E8A-4147-A177-3AD203B41FA5}">
                      <a16:colId xmlns:a16="http://schemas.microsoft.com/office/drawing/2014/main" val="1790061925"/>
                    </a:ext>
                  </a:extLst>
                </a:gridCol>
                <a:gridCol w="506969">
                  <a:extLst>
                    <a:ext uri="{9D8B030D-6E8A-4147-A177-3AD203B41FA5}">
                      <a16:colId xmlns:a16="http://schemas.microsoft.com/office/drawing/2014/main" val="3884958739"/>
                    </a:ext>
                  </a:extLst>
                </a:gridCol>
              </a:tblGrid>
              <a:tr h="444116">
                <a:tc gridSpan="2">
                  <a:txBody>
                    <a:bodyPr/>
                    <a:lstStyle/>
                    <a:p>
                      <a:pPr algn="ctr" fontAlgn="ctr"/>
                      <a:r>
                        <a:rPr lang="en-US" altLang="zh-CN" sz="1600" b="1" i="0" u="none" strike="noStrike" dirty="0">
                          <a:solidFill>
                            <a:srgbClr val="000000"/>
                          </a:solidFill>
                          <a:effectLst/>
                          <a:latin typeface="等线" panose="02010600030101010101" pitchFamily="2" charset="-122"/>
                          <a:ea typeface="等线" panose="02010600030101010101" pitchFamily="2" charset="-122"/>
                        </a:rPr>
                        <a:t>Time</a:t>
                      </a:r>
                      <a:r>
                        <a:rPr lang="zh-CN" altLang="en-US" sz="1600" b="1"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altLang="zh-CN" sz="1600" b="1" i="0" u="none" strike="noStrike" dirty="0">
                          <a:solidFill>
                            <a:srgbClr val="000000"/>
                          </a:solidFill>
                          <a:effectLst/>
                          <a:latin typeface="等线" panose="02010600030101010101" pitchFamily="2" charset="-122"/>
                          <a:ea typeface="等线" panose="02010600030101010101" pitchFamily="2" charset="-122"/>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a:solidFill>
                            <a:srgbClr val="000000"/>
                          </a:solidFill>
                          <a:effectLst/>
                          <a:latin typeface="等线" panose="02010600030101010101" pitchFamily="2" charset="-122"/>
                          <a:ea typeface="等线" panose="02010600030101010101" pitchFamily="2" charset="-122"/>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a:solidFill>
                            <a:srgbClr val="000000"/>
                          </a:solidFill>
                          <a:effectLst/>
                          <a:latin typeface="等线" panose="02010600030101010101" pitchFamily="2" charset="-122"/>
                          <a:ea typeface="等线" panose="02010600030101010101" pitchFamily="2" charset="-122"/>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a:solidFill>
                            <a:srgbClr val="000000"/>
                          </a:solidFill>
                          <a:effectLst/>
                          <a:latin typeface="等线" panose="02010600030101010101" pitchFamily="2" charset="-122"/>
                          <a:ea typeface="等线" panose="02010600030101010101" pitchFamily="2" charset="-122"/>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a:solidFill>
                            <a:srgbClr val="000000"/>
                          </a:solidFill>
                          <a:effectLst/>
                          <a:latin typeface="等线" panose="02010600030101010101" pitchFamily="2" charset="-122"/>
                          <a:ea typeface="等线" panose="02010600030101010101" pitchFamily="2" charset="-122"/>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a:solidFill>
                            <a:srgbClr val="000000"/>
                          </a:solidFill>
                          <a:effectLst/>
                          <a:latin typeface="等线" panose="02010600030101010101" pitchFamily="2" charset="-122"/>
                          <a:ea typeface="等线" panose="02010600030101010101" pitchFamily="2" charset="-122"/>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a:solidFill>
                            <a:srgbClr val="000000"/>
                          </a:solidFill>
                          <a:effectLst/>
                          <a:latin typeface="等线" panose="02010600030101010101" pitchFamily="2" charset="-122"/>
                          <a:ea typeface="等线" panose="02010600030101010101" pitchFamily="2" charset="-122"/>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a:solidFill>
                            <a:srgbClr val="000000"/>
                          </a:solidFill>
                          <a:effectLst/>
                          <a:latin typeface="等线" panose="02010600030101010101" pitchFamily="2" charset="-122"/>
                          <a:ea typeface="等线" panose="02010600030101010101" pitchFamily="2" charset="-122"/>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a:solidFill>
                            <a:srgbClr val="000000"/>
                          </a:solidFill>
                          <a:effectLst/>
                          <a:latin typeface="等线" panose="02010600030101010101" pitchFamily="2" charset="-122"/>
                          <a:ea typeface="等线" panose="02010600030101010101" pitchFamily="2" charset="-122"/>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a:solidFill>
                            <a:srgbClr val="000000"/>
                          </a:solidFill>
                          <a:effectLst/>
                          <a:latin typeface="等线" panose="02010600030101010101" pitchFamily="2" charset="-122"/>
                          <a:ea typeface="等线" panose="02010600030101010101" pitchFamily="2" charset="-122"/>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a:solidFill>
                            <a:srgbClr val="000000"/>
                          </a:solidFill>
                          <a:effectLst/>
                          <a:latin typeface="等线" panose="02010600030101010101" pitchFamily="2" charset="-122"/>
                          <a:ea typeface="等线" panose="02010600030101010101" pitchFamily="2" charset="-122"/>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a:solidFill>
                            <a:srgbClr val="000000"/>
                          </a:solidFill>
                          <a:effectLst/>
                          <a:latin typeface="等线" panose="02010600030101010101" pitchFamily="2" charset="-122"/>
                          <a:ea typeface="等线" panose="02010600030101010101" pitchFamily="2" charset="-122"/>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1" i="0" u="none" strike="noStrike">
                          <a:solidFill>
                            <a:srgbClr val="000000"/>
                          </a:solidFill>
                          <a:effectLst/>
                          <a:latin typeface="等线" panose="02010600030101010101" pitchFamily="2" charset="-122"/>
                          <a:ea typeface="等线" panose="02010600030101010101" pitchFamily="2" charset="-122"/>
                        </a:rPr>
                        <a:t>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8344026"/>
                  </a:ext>
                </a:extLst>
              </a:tr>
              <a:tr h="444116">
                <a:tc>
                  <a:txBody>
                    <a:bodyPr/>
                    <a:lstStyle/>
                    <a:p>
                      <a:pPr algn="ctr" fontAlgn="ctr"/>
                      <a:r>
                        <a:rPr lang="en" sz="1600" b="1" i="0" u="none" strike="noStrike">
                          <a:solidFill>
                            <a:srgbClr val="000000"/>
                          </a:solidFill>
                          <a:effectLst/>
                          <a:latin typeface="等线" panose="02010600030101010101" pitchFamily="2" charset="-122"/>
                          <a:ea typeface="等线" panose="02010600030101010101" pitchFamily="2" charset="-122"/>
                        </a:rPr>
                        <a:t>FCFS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1600" b="1" i="0" u="none" strike="noStrike">
                          <a:solidFill>
                            <a:srgbClr val="000000"/>
                          </a:solidFill>
                          <a:effectLst/>
                          <a:latin typeface="等线" panose="02010600030101010101" pitchFamily="2" charset="-122"/>
                          <a:ea typeface="等线" panose="02010600030101010101" pitchFamily="2" charset="-122"/>
                        </a:rPr>
                        <a:t>CPU</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6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zh-CN" altLang="en-US" sz="16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zh-CN" altLang="en-US" sz="16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zh-CN" altLang="en-US" sz="1600" b="1"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zh-CN" altLang="en-US" sz="16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zh-CN" altLang="en-US" sz="16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zh-CN" altLang="en-US" sz="16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zh-CN" altLang="en-US" sz="16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zh-CN" altLang="en-US" sz="16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zh-CN" altLang="en-US" sz="16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zh-CN" altLang="en-US" sz="16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zh-CN" altLang="en-US" sz="16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zh-CN" altLang="en-US" sz="16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50293508"/>
                  </a:ext>
                </a:extLst>
              </a:tr>
              <a:tr h="444116">
                <a:tc>
                  <a:txBody>
                    <a:bodyPr/>
                    <a:lstStyle/>
                    <a:p>
                      <a:pPr algn="ctr" fontAlgn="ctr"/>
                      <a:r>
                        <a:rPr lang="en" sz="1600" b="1" i="0" u="none" strike="noStrike">
                          <a:solidFill>
                            <a:srgbClr val="000000"/>
                          </a:solidFill>
                          <a:effectLst/>
                          <a:latin typeface="等线" panose="02010600030101010101" pitchFamily="2" charset="-122"/>
                          <a:ea typeface="等线" panose="02010600030101010101" pitchFamily="2" charset="-122"/>
                        </a:rPr>
                        <a:t>SJF</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1600" b="1" i="0" u="none" strike="noStrike">
                          <a:solidFill>
                            <a:srgbClr val="000000"/>
                          </a:solidFill>
                          <a:effectLst/>
                          <a:latin typeface="等线" panose="02010600030101010101" pitchFamily="2" charset="-122"/>
                          <a:ea typeface="等线" panose="02010600030101010101" pitchFamily="2" charset="-122"/>
                        </a:rPr>
                        <a:t>CPU</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6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zh-CN" altLang="en-US" sz="16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zh-CN" altLang="en-US" sz="16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zh-CN" altLang="en-US" sz="16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zh-CN" altLang="en-US" sz="16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zh-CN" altLang="en-US" sz="16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zh-CN" altLang="en-US" sz="16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zh-CN" altLang="en-US" sz="16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zh-CN" altLang="en-US" sz="16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zh-CN" altLang="en-US" sz="16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zh-CN" altLang="en-US" sz="16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zh-CN" altLang="en-US" sz="16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zh-CN" altLang="en-US" sz="16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6368981"/>
                  </a:ext>
                </a:extLst>
              </a:tr>
              <a:tr h="444116">
                <a:tc>
                  <a:txBody>
                    <a:bodyPr/>
                    <a:lstStyle/>
                    <a:p>
                      <a:pPr algn="ctr" fontAlgn="ctr"/>
                      <a:r>
                        <a:rPr lang="en" sz="1600" b="1" i="0" u="none" strike="noStrike">
                          <a:solidFill>
                            <a:srgbClr val="000000"/>
                          </a:solidFill>
                          <a:effectLst/>
                          <a:latin typeface="等线" panose="02010600030101010101" pitchFamily="2" charset="-122"/>
                          <a:ea typeface="等线" panose="02010600030101010101" pitchFamily="2" charset="-122"/>
                        </a:rPr>
                        <a:t>RR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1600" b="1" i="0" u="none" strike="noStrike">
                          <a:solidFill>
                            <a:srgbClr val="000000"/>
                          </a:solidFill>
                          <a:effectLst/>
                          <a:latin typeface="等线" panose="02010600030101010101" pitchFamily="2" charset="-122"/>
                          <a:ea typeface="等线" panose="02010600030101010101" pitchFamily="2" charset="-122"/>
                        </a:rPr>
                        <a:t>CPU</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6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zh-CN" altLang="en-US" sz="16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zh-CN" altLang="en-US" sz="16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zh-CN" altLang="en-US" sz="16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zh-CN" altLang="en-US" sz="16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zh-CN" altLang="en-US" sz="16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zh-CN" altLang="en-US" sz="16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zh-CN" altLang="en-US" sz="16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zh-CN" altLang="en-US" sz="16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zh-CN" altLang="en-US" sz="16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zh-CN" altLang="en-US" sz="16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zh-CN" altLang="en-US" sz="16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zh-CN" altLang="en-US" sz="1600" b="1"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7273842"/>
                  </a:ext>
                </a:extLst>
              </a:tr>
            </a:tbl>
          </a:graphicData>
        </a:graphic>
      </p:graphicFrame>
      <p:graphicFrame>
        <p:nvGraphicFramePr>
          <p:cNvPr id="7" name="表格 6">
            <a:extLst>
              <a:ext uri="{FF2B5EF4-FFF2-40B4-BE49-F238E27FC236}">
                <a16:creationId xmlns:a16="http://schemas.microsoft.com/office/drawing/2014/main" id="{C9E00616-981D-DA43-B6BB-0FAD203227DE}"/>
              </a:ext>
            </a:extLst>
          </p:cNvPr>
          <p:cNvGraphicFramePr>
            <a:graphicFrameLocks noGrp="1"/>
          </p:cNvGraphicFramePr>
          <p:nvPr>
            <p:extLst>
              <p:ext uri="{D42A27DB-BD31-4B8C-83A1-F6EECF244321}">
                <p14:modId xmlns:p14="http://schemas.microsoft.com/office/powerpoint/2010/main" val="1440098839"/>
              </p:ext>
            </p:extLst>
          </p:nvPr>
        </p:nvGraphicFramePr>
        <p:xfrm>
          <a:off x="5647957" y="647867"/>
          <a:ext cx="3038451" cy="1272408"/>
        </p:xfrm>
        <a:graphic>
          <a:graphicData uri="http://schemas.openxmlformats.org/drawingml/2006/table">
            <a:tbl>
              <a:tblPr/>
              <a:tblGrid>
                <a:gridCol w="1012817">
                  <a:extLst>
                    <a:ext uri="{9D8B030D-6E8A-4147-A177-3AD203B41FA5}">
                      <a16:colId xmlns:a16="http://schemas.microsoft.com/office/drawing/2014/main" val="747581953"/>
                    </a:ext>
                  </a:extLst>
                </a:gridCol>
                <a:gridCol w="1012817">
                  <a:extLst>
                    <a:ext uri="{9D8B030D-6E8A-4147-A177-3AD203B41FA5}">
                      <a16:colId xmlns:a16="http://schemas.microsoft.com/office/drawing/2014/main" val="380578487"/>
                    </a:ext>
                  </a:extLst>
                </a:gridCol>
                <a:gridCol w="1012817">
                  <a:extLst>
                    <a:ext uri="{9D8B030D-6E8A-4147-A177-3AD203B41FA5}">
                      <a16:colId xmlns:a16="http://schemas.microsoft.com/office/drawing/2014/main" val="860900575"/>
                    </a:ext>
                  </a:extLst>
                </a:gridCol>
              </a:tblGrid>
              <a:tr h="318102">
                <a:tc>
                  <a:txBody>
                    <a:bodyPr/>
                    <a:lstStyle/>
                    <a:p>
                      <a:pPr algn="ctr" fontAlgn="ctr"/>
                      <a:r>
                        <a:rPr lang="en" sz="1600" b="1" i="0" u="none" strike="noStrike">
                          <a:solidFill>
                            <a:srgbClr val="000000"/>
                          </a:solidFill>
                          <a:effectLst/>
                          <a:latin typeface="等线" panose="02010600030101010101" pitchFamily="2" charset="-122"/>
                          <a:ea typeface="等线" panose="02010600030101010101" pitchFamily="2" charset="-122"/>
                        </a:rPr>
                        <a:t>FCFS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600" b="1" i="0" u="none" strike="noStrike">
                          <a:solidFill>
                            <a:srgbClr val="000000"/>
                          </a:solidFill>
                          <a:effectLst/>
                          <a:latin typeface="等线" panose="02010600030101010101" pitchFamily="2" charset="-122"/>
                          <a:ea typeface="等线" panose="02010600030101010101" pitchFamily="2" charset="-122"/>
                        </a:rPr>
                        <a:t>到达时刻</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600" b="1" i="0" u="none" strike="noStrike">
                          <a:solidFill>
                            <a:srgbClr val="000000"/>
                          </a:solidFill>
                          <a:effectLst/>
                          <a:latin typeface="等线" panose="02010600030101010101" pitchFamily="2" charset="-122"/>
                          <a:ea typeface="等线" panose="02010600030101010101" pitchFamily="2" charset="-122"/>
                        </a:rPr>
                        <a:t>工作时间</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659068"/>
                  </a:ext>
                </a:extLst>
              </a:tr>
              <a:tr h="318102">
                <a:tc>
                  <a:txBody>
                    <a:bodyPr/>
                    <a:lstStyle/>
                    <a:p>
                      <a:pPr algn="ctr" fontAlgn="ctr"/>
                      <a:r>
                        <a:rPr lang="en" sz="1600" b="1" i="0" u="none" strike="noStrike">
                          <a:solidFill>
                            <a:srgbClr val="000000"/>
                          </a:solidFill>
                          <a:effectLst/>
                          <a:latin typeface="等线" panose="02010600030101010101" pitchFamily="2" charset="-122"/>
                          <a:ea typeface="等线" panose="02010600030101010101" pitchFamily="2" charset="-122"/>
                        </a:rPr>
                        <a:t>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a:txBody>
                    <a:bodyPr/>
                    <a:lstStyle/>
                    <a:p>
                      <a:pPr algn="ctr" fontAlgn="ctr"/>
                      <a:r>
                        <a:rPr lang="en-US" altLang="zh-CN" sz="1600" b="1" i="0" u="none" strike="noStrike">
                          <a:solidFill>
                            <a:srgbClr val="000000"/>
                          </a:solidFill>
                          <a:effectLst/>
                          <a:latin typeface="等线" panose="02010600030101010101" pitchFamily="2" charset="-122"/>
                          <a:ea typeface="等线" panose="02010600030101010101" pitchFamily="2" charset="-122"/>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a:txBody>
                    <a:bodyPr/>
                    <a:lstStyle/>
                    <a:p>
                      <a:pPr algn="ctr" fontAlgn="ctr"/>
                      <a:r>
                        <a:rPr lang="en-US" altLang="zh-CN" sz="1600" b="1" i="0" u="none" strike="noStrike">
                          <a:solidFill>
                            <a:srgbClr val="000000"/>
                          </a:solidFill>
                          <a:effectLst/>
                          <a:latin typeface="等线" panose="02010600030101010101" pitchFamily="2" charset="-122"/>
                          <a:ea typeface="等线" panose="02010600030101010101" pitchFamily="2" charset="-122"/>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extLst>
                  <a:ext uri="{0D108BD9-81ED-4DB2-BD59-A6C34878D82A}">
                    <a16:rowId xmlns:a16="http://schemas.microsoft.com/office/drawing/2014/main" val="4224369891"/>
                  </a:ext>
                </a:extLst>
              </a:tr>
              <a:tr h="318102">
                <a:tc>
                  <a:txBody>
                    <a:bodyPr/>
                    <a:lstStyle/>
                    <a:p>
                      <a:pPr algn="ctr" fontAlgn="ctr"/>
                      <a:r>
                        <a:rPr lang="en" sz="1600" b="1" i="0" u="none" strike="noStrike" dirty="0">
                          <a:solidFill>
                            <a:srgbClr val="000000"/>
                          </a:solidFill>
                          <a:effectLst/>
                          <a:latin typeface="等线" panose="02010600030101010101" pitchFamily="2" charset="-122"/>
                          <a:ea typeface="等线" panose="02010600030101010101" pitchFamily="2" charset="-122"/>
                        </a:rPr>
                        <a:t>B</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ctr"/>
                      <a:r>
                        <a:rPr lang="en-US" altLang="zh-CN" sz="1600" b="1" i="0" u="none" strike="noStrike">
                          <a:solidFill>
                            <a:srgbClr val="000000"/>
                          </a:solidFill>
                          <a:effectLst/>
                          <a:latin typeface="等线" panose="02010600030101010101" pitchFamily="2" charset="-122"/>
                          <a:ea typeface="等线" panose="02010600030101010101" pitchFamily="2" charset="-122"/>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ctr"/>
                      <a:r>
                        <a:rPr lang="en-US" altLang="zh-CN" sz="1600" b="1" i="0" u="none" strike="noStrike">
                          <a:solidFill>
                            <a:srgbClr val="000000"/>
                          </a:solidFill>
                          <a:effectLst/>
                          <a:latin typeface="等线" panose="02010600030101010101" pitchFamily="2" charset="-122"/>
                          <a:ea typeface="等线" panose="02010600030101010101" pitchFamily="2" charset="-122"/>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extLst>
                  <a:ext uri="{0D108BD9-81ED-4DB2-BD59-A6C34878D82A}">
                    <a16:rowId xmlns:a16="http://schemas.microsoft.com/office/drawing/2014/main" val="3988310858"/>
                  </a:ext>
                </a:extLst>
              </a:tr>
              <a:tr h="318102">
                <a:tc>
                  <a:txBody>
                    <a:bodyPr/>
                    <a:lstStyle/>
                    <a:p>
                      <a:pPr algn="ctr" fontAlgn="ctr"/>
                      <a:r>
                        <a:rPr lang="en" sz="1600" b="1" i="0" u="none" strike="noStrike">
                          <a:solidFill>
                            <a:srgbClr val="000000"/>
                          </a:solidFill>
                          <a:effectLst/>
                          <a:latin typeface="等线" panose="02010600030101010101" pitchFamily="2" charset="-122"/>
                          <a:ea typeface="等线" panose="02010600030101010101" pitchFamily="2" charset="-122"/>
                        </a:rPr>
                        <a:t>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algn="ctr" fontAlgn="ctr"/>
                      <a:r>
                        <a:rPr lang="en-US" altLang="zh-CN" sz="1600" b="1" i="0" u="none" strike="noStrike" dirty="0">
                          <a:solidFill>
                            <a:srgbClr val="000000"/>
                          </a:solidFill>
                          <a:effectLst/>
                          <a:latin typeface="等线" panose="02010600030101010101" pitchFamily="2" charset="-122"/>
                          <a:ea typeface="等线" panose="02010600030101010101" pitchFamily="2" charset="-122"/>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tc>
                  <a:txBody>
                    <a:bodyPr/>
                    <a:lstStyle/>
                    <a:p>
                      <a:pPr algn="ctr" fontAlgn="ctr"/>
                      <a:r>
                        <a:rPr lang="en-US" altLang="zh-CN" sz="1600" b="1" i="0" u="none" strike="noStrike" dirty="0">
                          <a:solidFill>
                            <a:srgbClr val="000000"/>
                          </a:solidFill>
                          <a:effectLst/>
                          <a:latin typeface="等线" panose="02010600030101010101" pitchFamily="2" charset="-122"/>
                          <a:ea typeface="等线" panose="02010600030101010101" pitchFamily="2" charset="-122"/>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E0B4"/>
                    </a:solidFill>
                  </a:tcPr>
                </a:tc>
                <a:extLst>
                  <a:ext uri="{0D108BD9-81ED-4DB2-BD59-A6C34878D82A}">
                    <a16:rowId xmlns:a16="http://schemas.microsoft.com/office/drawing/2014/main" val="1115443602"/>
                  </a:ext>
                </a:extLst>
              </a:tr>
            </a:tbl>
          </a:graphicData>
        </a:graphic>
      </p:graphicFrame>
      <p:sp>
        <p:nvSpPr>
          <p:cNvPr id="8" name="矩形 7">
            <a:extLst>
              <a:ext uri="{FF2B5EF4-FFF2-40B4-BE49-F238E27FC236}">
                <a16:creationId xmlns:a16="http://schemas.microsoft.com/office/drawing/2014/main" id="{80B1E076-E987-D647-9A8A-CD6BD6FEC93C}"/>
              </a:ext>
            </a:extLst>
          </p:cNvPr>
          <p:cNvSpPr/>
          <p:nvPr/>
        </p:nvSpPr>
        <p:spPr>
          <a:xfrm>
            <a:off x="1115616" y="1481244"/>
            <a:ext cx="2954655" cy="369332"/>
          </a:xfrm>
          <a:prstGeom prst="rect">
            <a:avLst/>
          </a:prstGeom>
        </p:spPr>
        <p:txBody>
          <a:bodyPr wrap="none">
            <a:spAutoFit/>
          </a:bodyPr>
          <a:lstStyle/>
          <a:p>
            <a:r>
              <a:rPr kumimoji="1" lang="zh-CN" altLang="en-US" dirty="0"/>
              <a:t>任务的工作时间呈现差异化</a:t>
            </a:r>
            <a:endParaRPr lang="zh-CN" altLang="en-US" dirty="0"/>
          </a:p>
        </p:txBody>
      </p:sp>
      <p:sp>
        <p:nvSpPr>
          <p:cNvPr id="9" name="页脚占位符 4">
            <a:extLst>
              <a:ext uri="{FF2B5EF4-FFF2-40B4-BE49-F238E27FC236}">
                <a16:creationId xmlns:a16="http://schemas.microsoft.com/office/drawing/2014/main" id="{B801F927-A7A6-8E4B-9859-845B095A3A55}"/>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Tree>
    <p:extLst>
      <p:ext uri="{BB962C8B-B14F-4D97-AF65-F5344CB8AC3E}">
        <p14:creationId xmlns:p14="http://schemas.microsoft.com/office/powerpoint/2010/main" val="24948273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C9DAC8-47DF-1246-92FC-72FCEA1CD685}"/>
              </a:ext>
            </a:extLst>
          </p:cNvPr>
          <p:cNvSpPr>
            <a:spLocks noGrp="1"/>
          </p:cNvSpPr>
          <p:nvPr>
            <p:ph type="title"/>
          </p:nvPr>
        </p:nvSpPr>
        <p:spPr>
          <a:xfrm>
            <a:off x="457200" y="228866"/>
            <a:ext cx="8229600" cy="900442"/>
          </a:xfrm>
        </p:spPr>
        <p:txBody>
          <a:bodyPr/>
          <a:lstStyle/>
          <a:p>
            <a:r>
              <a:rPr kumimoji="1" lang="zh-CN" altLang="en-US" dirty="0"/>
              <a:t>场景</a:t>
            </a:r>
            <a:r>
              <a:rPr kumimoji="1" lang="en-US" altLang="zh-CN" dirty="0"/>
              <a:t>2</a:t>
            </a:r>
            <a:r>
              <a:rPr kumimoji="1" lang="zh-CN" altLang="en-US" dirty="0"/>
              <a:t>：多样化测试</a:t>
            </a:r>
          </a:p>
        </p:txBody>
      </p:sp>
      <p:sp>
        <p:nvSpPr>
          <p:cNvPr id="4" name="灯片编号占位符 3">
            <a:extLst>
              <a:ext uri="{FF2B5EF4-FFF2-40B4-BE49-F238E27FC236}">
                <a16:creationId xmlns:a16="http://schemas.microsoft.com/office/drawing/2014/main" id="{3D9F150A-3F3D-D24D-8585-F9DFD3D58AEC}"/>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107</a:t>
            </a:fld>
            <a:endParaRPr lang="zh-CN" altLang="en-US"/>
          </a:p>
        </p:txBody>
      </p:sp>
      <p:graphicFrame>
        <p:nvGraphicFramePr>
          <p:cNvPr id="9" name="图表 8">
            <a:extLst>
              <a:ext uri="{FF2B5EF4-FFF2-40B4-BE49-F238E27FC236}">
                <a16:creationId xmlns:a16="http://schemas.microsoft.com/office/drawing/2014/main" id="{3CE06EF6-CCB5-6840-AD4E-9B872217F635}"/>
              </a:ext>
            </a:extLst>
          </p:cNvPr>
          <p:cNvGraphicFramePr>
            <a:graphicFrameLocks/>
          </p:cNvGraphicFramePr>
          <p:nvPr>
            <p:extLst>
              <p:ext uri="{D42A27DB-BD31-4B8C-83A1-F6EECF244321}">
                <p14:modId xmlns:p14="http://schemas.microsoft.com/office/powerpoint/2010/main" val="1394312970"/>
              </p:ext>
            </p:extLst>
          </p:nvPr>
        </p:nvGraphicFramePr>
        <p:xfrm>
          <a:off x="179512" y="1849388"/>
          <a:ext cx="4032448"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图表 9">
            <a:extLst>
              <a:ext uri="{FF2B5EF4-FFF2-40B4-BE49-F238E27FC236}">
                <a16:creationId xmlns:a16="http://schemas.microsoft.com/office/drawing/2014/main" id="{C816FB10-8727-7E49-A6C6-3C4F2EECFC99}"/>
              </a:ext>
            </a:extLst>
          </p:cNvPr>
          <p:cNvGraphicFramePr>
            <a:graphicFrameLocks/>
          </p:cNvGraphicFramePr>
          <p:nvPr>
            <p:extLst>
              <p:ext uri="{D42A27DB-BD31-4B8C-83A1-F6EECF244321}">
                <p14:modId xmlns:p14="http://schemas.microsoft.com/office/powerpoint/2010/main" val="3244334699"/>
              </p:ext>
            </p:extLst>
          </p:nvPr>
        </p:nvGraphicFramePr>
        <p:xfrm>
          <a:off x="4572000" y="1871120"/>
          <a:ext cx="41148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6" name="页脚占位符 4">
            <a:extLst>
              <a:ext uri="{FF2B5EF4-FFF2-40B4-BE49-F238E27FC236}">
                <a16:creationId xmlns:a16="http://schemas.microsoft.com/office/drawing/2014/main" id="{80E1E603-AC57-0F41-88BD-1479E0E5A348}"/>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Tree>
    <p:extLst>
      <p:ext uri="{BB962C8B-B14F-4D97-AF65-F5344CB8AC3E}">
        <p14:creationId xmlns:p14="http://schemas.microsoft.com/office/powerpoint/2010/main" val="395962003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C9DAC8-47DF-1246-92FC-72FCEA1CD685}"/>
              </a:ext>
            </a:extLst>
          </p:cNvPr>
          <p:cNvSpPr>
            <a:spLocks noGrp="1"/>
          </p:cNvSpPr>
          <p:nvPr>
            <p:ph type="title"/>
          </p:nvPr>
        </p:nvSpPr>
        <p:spPr>
          <a:xfrm>
            <a:off x="457200" y="228866"/>
            <a:ext cx="8229600" cy="900442"/>
          </a:xfrm>
        </p:spPr>
        <p:txBody>
          <a:bodyPr/>
          <a:lstStyle/>
          <a:p>
            <a:r>
              <a:rPr kumimoji="1" lang="zh-CN" altLang="en-US" dirty="0"/>
              <a:t>场景</a:t>
            </a:r>
            <a:r>
              <a:rPr kumimoji="1" lang="en-US" altLang="zh-CN" dirty="0"/>
              <a:t>3</a:t>
            </a:r>
            <a:r>
              <a:rPr kumimoji="1" lang="zh-CN" altLang="en-US" dirty="0"/>
              <a:t>：使用</a:t>
            </a:r>
            <a:r>
              <a:rPr kumimoji="1" lang="en-US" altLang="zh-CN" dirty="0"/>
              <a:t>I/O</a:t>
            </a:r>
            <a:r>
              <a:rPr kumimoji="1" lang="zh-CN" altLang="en-US" dirty="0"/>
              <a:t>读取测试数据集</a:t>
            </a:r>
          </a:p>
        </p:txBody>
      </p:sp>
      <p:sp>
        <p:nvSpPr>
          <p:cNvPr id="4" name="灯片编号占位符 3">
            <a:extLst>
              <a:ext uri="{FF2B5EF4-FFF2-40B4-BE49-F238E27FC236}">
                <a16:creationId xmlns:a16="http://schemas.microsoft.com/office/drawing/2014/main" id="{3D9F150A-3F3D-D24D-8585-F9DFD3D58AEC}"/>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108</a:t>
            </a:fld>
            <a:endParaRPr lang="zh-CN" altLang="en-US"/>
          </a:p>
        </p:txBody>
      </p:sp>
      <p:graphicFrame>
        <p:nvGraphicFramePr>
          <p:cNvPr id="19" name="表格 18">
            <a:extLst>
              <a:ext uri="{FF2B5EF4-FFF2-40B4-BE49-F238E27FC236}">
                <a16:creationId xmlns:a16="http://schemas.microsoft.com/office/drawing/2014/main" id="{4B7FD18C-5EE8-764B-8C16-019086126BC8}"/>
              </a:ext>
            </a:extLst>
          </p:cNvPr>
          <p:cNvGraphicFramePr>
            <a:graphicFrameLocks noGrp="1"/>
          </p:cNvGraphicFramePr>
          <p:nvPr>
            <p:extLst>
              <p:ext uri="{D42A27DB-BD31-4B8C-83A1-F6EECF244321}">
                <p14:modId xmlns:p14="http://schemas.microsoft.com/office/powerpoint/2010/main" val="542692049"/>
              </p:ext>
            </p:extLst>
          </p:nvPr>
        </p:nvGraphicFramePr>
        <p:xfrm>
          <a:off x="315567" y="2381705"/>
          <a:ext cx="8371233" cy="2192054"/>
        </p:xfrm>
        <a:graphic>
          <a:graphicData uri="http://schemas.openxmlformats.org/drawingml/2006/table">
            <a:tbl>
              <a:tblPr/>
              <a:tblGrid>
                <a:gridCol w="864096">
                  <a:extLst>
                    <a:ext uri="{9D8B030D-6E8A-4147-A177-3AD203B41FA5}">
                      <a16:colId xmlns:a16="http://schemas.microsoft.com/office/drawing/2014/main" val="3238786481"/>
                    </a:ext>
                  </a:extLst>
                </a:gridCol>
                <a:gridCol w="492619">
                  <a:extLst>
                    <a:ext uri="{9D8B030D-6E8A-4147-A177-3AD203B41FA5}">
                      <a16:colId xmlns:a16="http://schemas.microsoft.com/office/drawing/2014/main" val="3644495579"/>
                    </a:ext>
                  </a:extLst>
                </a:gridCol>
                <a:gridCol w="404129">
                  <a:extLst>
                    <a:ext uri="{9D8B030D-6E8A-4147-A177-3AD203B41FA5}">
                      <a16:colId xmlns:a16="http://schemas.microsoft.com/office/drawing/2014/main" val="2267194238"/>
                    </a:ext>
                  </a:extLst>
                </a:gridCol>
                <a:gridCol w="404129">
                  <a:extLst>
                    <a:ext uri="{9D8B030D-6E8A-4147-A177-3AD203B41FA5}">
                      <a16:colId xmlns:a16="http://schemas.microsoft.com/office/drawing/2014/main" val="1294718147"/>
                    </a:ext>
                  </a:extLst>
                </a:gridCol>
                <a:gridCol w="404129">
                  <a:extLst>
                    <a:ext uri="{9D8B030D-6E8A-4147-A177-3AD203B41FA5}">
                      <a16:colId xmlns:a16="http://schemas.microsoft.com/office/drawing/2014/main" val="2336072541"/>
                    </a:ext>
                  </a:extLst>
                </a:gridCol>
                <a:gridCol w="404129">
                  <a:extLst>
                    <a:ext uri="{9D8B030D-6E8A-4147-A177-3AD203B41FA5}">
                      <a16:colId xmlns:a16="http://schemas.microsoft.com/office/drawing/2014/main" val="1546104219"/>
                    </a:ext>
                  </a:extLst>
                </a:gridCol>
                <a:gridCol w="404129">
                  <a:extLst>
                    <a:ext uri="{9D8B030D-6E8A-4147-A177-3AD203B41FA5}">
                      <a16:colId xmlns:a16="http://schemas.microsoft.com/office/drawing/2014/main" val="3507459727"/>
                    </a:ext>
                  </a:extLst>
                </a:gridCol>
                <a:gridCol w="389696">
                  <a:extLst>
                    <a:ext uri="{9D8B030D-6E8A-4147-A177-3AD203B41FA5}">
                      <a16:colId xmlns:a16="http://schemas.microsoft.com/office/drawing/2014/main" val="2330611959"/>
                    </a:ext>
                  </a:extLst>
                </a:gridCol>
                <a:gridCol w="404129">
                  <a:extLst>
                    <a:ext uri="{9D8B030D-6E8A-4147-A177-3AD203B41FA5}">
                      <a16:colId xmlns:a16="http://schemas.microsoft.com/office/drawing/2014/main" val="3974708127"/>
                    </a:ext>
                  </a:extLst>
                </a:gridCol>
                <a:gridCol w="389696">
                  <a:extLst>
                    <a:ext uri="{9D8B030D-6E8A-4147-A177-3AD203B41FA5}">
                      <a16:colId xmlns:a16="http://schemas.microsoft.com/office/drawing/2014/main" val="660634328"/>
                    </a:ext>
                  </a:extLst>
                </a:gridCol>
                <a:gridCol w="389696">
                  <a:extLst>
                    <a:ext uri="{9D8B030D-6E8A-4147-A177-3AD203B41FA5}">
                      <a16:colId xmlns:a16="http://schemas.microsoft.com/office/drawing/2014/main" val="2567154159"/>
                    </a:ext>
                  </a:extLst>
                </a:gridCol>
                <a:gridCol w="389696">
                  <a:extLst>
                    <a:ext uri="{9D8B030D-6E8A-4147-A177-3AD203B41FA5}">
                      <a16:colId xmlns:a16="http://schemas.microsoft.com/office/drawing/2014/main" val="460310705"/>
                    </a:ext>
                  </a:extLst>
                </a:gridCol>
                <a:gridCol w="505160">
                  <a:extLst>
                    <a:ext uri="{9D8B030D-6E8A-4147-A177-3AD203B41FA5}">
                      <a16:colId xmlns:a16="http://schemas.microsoft.com/office/drawing/2014/main" val="3143676303"/>
                    </a:ext>
                  </a:extLst>
                </a:gridCol>
                <a:gridCol w="505160">
                  <a:extLst>
                    <a:ext uri="{9D8B030D-6E8A-4147-A177-3AD203B41FA5}">
                      <a16:colId xmlns:a16="http://schemas.microsoft.com/office/drawing/2014/main" val="636623648"/>
                    </a:ext>
                  </a:extLst>
                </a:gridCol>
                <a:gridCol w="505160">
                  <a:extLst>
                    <a:ext uri="{9D8B030D-6E8A-4147-A177-3AD203B41FA5}">
                      <a16:colId xmlns:a16="http://schemas.microsoft.com/office/drawing/2014/main" val="3055619478"/>
                    </a:ext>
                  </a:extLst>
                </a:gridCol>
                <a:gridCol w="505160">
                  <a:extLst>
                    <a:ext uri="{9D8B030D-6E8A-4147-A177-3AD203B41FA5}">
                      <a16:colId xmlns:a16="http://schemas.microsoft.com/office/drawing/2014/main" val="2641913207"/>
                    </a:ext>
                  </a:extLst>
                </a:gridCol>
                <a:gridCol w="505160">
                  <a:extLst>
                    <a:ext uri="{9D8B030D-6E8A-4147-A177-3AD203B41FA5}">
                      <a16:colId xmlns:a16="http://schemas.microsoft.com/office/drawing/2014/main" val="3722575589"/>
                    </a:ext>
                  </a:extLst>
                </a:gridCol>
                <a:gridCol w="505160">
                  <a:extLst>
                    <a:ext uri="{9D8B030D-6E8A-4147-A177-3AD203B41FA5}">
                      <a16:colId xmlns:a16="http://schemas.microsoft.com/office/drawing/2014/main" val="1614384639"/>
                    </a:ext>
                  </a:extLst>
                </a:gridCol>
              </a:tblGrid>
              <a:tr h="297323">
                <a:tc gridSpan="2">
                  <a:txBody>
                    <a:bodyPr/>
                    <a:lstStyle/>
                    <a:p>
                      <a:pPr algn="ctr" fontAlgn="ctr"/>
                      <a:r>
                        <a:rPr lang="zh-CN" altLang="en-US" sz="1800" b="1" i="0" u="none" strike="noStrike" dirty="0">
                          <a:solidFill>
                            <a:srgbClr val="000000"/>
                          </a:solidFill>
                          <a:effectLst/>
                          <a:latin typeface="等线" panose="02010600030101010101" pitchFamily="2" charset="-122"/>
                          <a:ea typeface="等线" panose="02010600030101010101" pitchFamily="2" charset="-122"/>
                        </a:rPr>
                        <a:t>　</a:t>
                      </a:r>
                      <a:r>
                        <a:rPr lang="en-US" altLang="zh-CN" sz="1800" b="1" i="0" u="none" strike="noStrike" dirty="0">
                          <a:solidFill>
                            <a:srgbClr val="000000"/>
                          </a:solidFill>
                          <a:effectLst/>
                          <a:latin typeface="等线" panose="02010600030101010101" pitchFamily="2" charset="-122"/>
                          <a:ea typeface="等线" panose="02010600030101010101" pitchFamily="2" charset="-122"/>
                        </a:rPr>
                        <a:t>Time</a:t>
                      </a:r>
                      <a:endParaRPr lang="zh-CN" altLang="en-US" sz="1800" b="1" i="0" u="none" strike="noStrike" dirty="0">
                        <a:solidFill>
                          <a:srgbClr val="000000"/>
                        </a:solidFill>
                        <a:effectLst/>
                        <a:latin typeface="等线" panose="02010600030101010101" pitchFamily="2" charset="-122"/>
                        <a:ea typeface="等线" panose="02010600030101010101" pitchFamily="2" charset="-122"/>
                      </a:endParaRPr>
                    </a:p>
                  </a:txBody>
                  <a:tcPr marL="133795" marR="133795" marT="66898" marB="66898"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altLang="zh-CN" sz="1800" b="1" i="0" u="none" strike="noStrike">
                          <a:solidFill>
                            <a:srgbClr val="000000"/>
                          </a:solidFill>
                          <a:effectLst/>
                          <a:latin typeface="等线" panose="02010600030101010101" pitchFamily="2" charset="-122"/>
                          <a:ea typeface="等线" panose="02010600030101010101" pitchFamily="2" charset="-122"/>
                        </a:rPr>
                        <a:t>0</a:t>
                      </a:r>
                    </a:p>
                  </a:txBody>
                  <a:tcPr marL="13937" marR="13937" marT="139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1" i="0" u="none" strike="noStrike">
                          <a:solidFill>
                            <a:srgbClr val="000000"/>
                          </a:solidFill>
                          <a:effectLst/>
                          <a:latin typeface="等线" panose="02010600030101010101" pitchFamily="2" charset="-122"/>
                          <a:ea typeface="等线" panose="02010600030101010101" pitchFamily="2" charset="-122"/>
                        </a:rPr>
                        <a:t>1</a:t>
                      </a:r>
                    </a:p>
                  </a:txBody>
                  <a:tcPr marL="13937" marR="13937" marT="139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1" i="0" u="none" strike="noStrike">
                          <a:solidFill>
                            <a:srgbClr val="000000"/>
                          </a:solidFill>
                          <a:effectLst/>
                          <a:latin typeface="等线" panose="02010600030101010101" pitchFamily="2" charset="-122"/>
                          <a:ea typeface="等线" panose="02010600030101010101" pitchFamily="2" charset="-122"/>
                        </a:rPr>
                        <a:t>2</a:t>
                      </a:r>
                    </a:p>
                  </a:txBody>
                  <a:tcPr marL="13937" marR="13937" marT="139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1" i="0" u="none" strike="noStrike">
                          <a:solidFill>
                            <a:srgbClr val="000000"/>
                          </a:solidFill>
                          <a:effectLst/>
                          <a:latin typeface="等线" panose="02010600030101010101" pitchFamily="2" charset="-122"/>
                          <a:ea typeface="等线" panose="02010600030101010101" pitchFamily="2" charset="-122"/>
                        </a:rPr>
                        <a:t>3</a:t>
                      </a:r>
                    </a:p>
                  </a:txBody>
                  <a:tcPr marL="13937" marR="13937" marT="139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1" i="0" u="none" strike="noStrike">
                          <a:solidFill>
                            <a:srgbClr val="000000"/>
                          </a:solidFill>
                          <a:effectLst/>
                          <a:latin typeface="等线" panose="02010600030101010101" pitchFamily="2" charset="-122"/>
                          <a:ea typeface="等线" panose="02010600030101010101" pitchFamily="2" charset="-122"/>
                        </a:rPr>
                        <a:t>4</a:t>
                      </a:r>
                    </a:p>
                  </a:txBody>
                  <a:tcPr marL="13937" marR="13937" marT="139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1" i="0" u="none" strike="noStrike">
                          <a:solidFill>
                            <a:srgbClr val="000000"/>
                          </a:solidFill>
                          <a:effectLst/>
                          <a:latin typeface="等线" panose="02010600030101010101" pitchFamily="2" charset="-122"/>
                          <a:ea typeface="等线" panose="02010600030101010101" pitchFamily="2" charset="-122"/>
                        </a:rPr>
                        <a:t>5</a:t>
                      </a:r>
                    </a:p>
                  </a:txBody>
                  <a:tcPr marL="13937" marR="13937" marT="139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1" i="0" u="none" strike="noStrike">
                          <a:solidFill>
                            <a:srgbClr val="000000"/>
                          </a:solidFill>
                          <a:effectLst/>
                          <a:latin typeface="等线" panose="02010600030101010101" pitchFamily="2" charset="-122"/>
                          <a:ea typeface="等线" panose="02010600030101010101" pitchFamily="2" charset="-122"/>
                        </a:rPr>
                        <a:t>6</a:t>
                      </a:r>
                    </a:p>
                  </a:txBody>
                  <a:tcPr marL="13937" marR="13937" marT="139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1" i="0" u="none" strike="noStrike">
                          <a:solidFill>
                            <a:srgbClr val="000000"/>
                          </a:solidFill>
                          <a:effectLst/>
                          <a:latin typeface="等线" panose="02010600030101010101" pitchFamily="2" charset="-122"/>
                          <a:ea typeface="等线" panose="02010600030101010101" pitchFamily="2" charset="-122"/>
                        </a:rPr>
                        <a:t>7</a:t>
                      </a:r>
                    </a:p>
                  </a:txBody>
                  <a:tcPr marL="13937" marR="13937" marT="139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1" i="0" u="none" strike="noStrike">
                          <a:solidFill>
                            <a:srgbClr val="000000"/>
                          </a:solidFill>
                          <a:effectLst/>
                          <a:latin typeface="等线" panose="02010600030101010101" pitchFamily="2" charset="-122"/>
                          <a:ea typeface="等线" panose="02010600030101010101" pitchFamily="2" charset="-122"/>
                        </a:rPr>
                        <a:t>8</a:t>
                      </a:r>
                    </a:p>
                  </a:txBody>
                  <a:tcPr marL="13937" marR="13937" marT="139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1" i="0" u="none" strike="noStrike">
                          <a:solidFill>
                            <a:srgbClr val="000000"/>
                          </a:solidFill>
                          <a:effectLst/>
                          <a:latin typeface="等线" panose="02010600030101010101" pitchFamily="2" charset="-122"/>
                          <a:ea typeface="等线" panose="02010600030101010101" pitchFamily="2" charset="-122"/>
                        </a:rPr>
                        <a:t>9</a:t>
                      </a:r>
                    </a:p>
                  </a:txBody>
                  <a:tcPr marL="13937" marR="13937" marT="139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1" i="0" u="none" strike="noStrike">
                          <a:solidFill>
                            <a:srgbClr val="000000"/>
                          </a:solidFill>
                          <a:effectLst/>
                          <a:latin typeface="等线" panose="02010600030101010101" pitchFamily="2" charset="-122"/>
                          <a:ea typeface="等线" panose="02010600030101010101" pitchFamily="2" charset="-122"/>
                        </a:rPr>
                        <a:t>10</a:t>
                      </a:r>
                    </a:p>
                  </a:txBody>
                  <a:tcPr marL="13937" marR="13937" marT="139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1" i="0" u="none" strike="noStrike">
                          <a:solidFill>
                            <a:srgbClr val="000000"/>
                          </a:solidFill>
                          <a:effectLst/>
                          <a:latin typeface="等线" panose="02010600030101010101" pitchFamily="2" charset="-122"/>
                          <a:ea typeface="等线" panose="02010600030101010101" pitchFamily="2" charset="-122"/>
                        </a:rPr>
                        <a:t>11</a:t>
                      </a:r>
                    </a:p>
                  </a:txBody>
                  <a:tcPr marL="13937" marR="13937" marT="139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1" i="0" u="none" strike="noStrike">
                          <a:solidFill>
                            <a:srgbClr val="000000"/>
                          </a:solidFill>
                          <a:effectLst/>
                          <a:latin typeface="等线" panose="02010600030101010101" pitchFamily="2" charset="-122"/>
                          <a:ea typeface="等线" panose="02010600030101010101" pitchFamily="2" charset="-122"/>
                        </a:rPr>
                        <a:t>12</a:t>
                      </a:r>
                    </a:p>
                  </a:txBody>
                  <a:tcPr marL="13937" marR="13937" marT="139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1" i="0" u="none" strike="noStrike">
                          <a:solidFill>
                            <a:srgbClr val="000000"/>
                          </a:solidFill>
                          <a:effectLst/>
                          <a:latin typeface="等线" panose="02010600030101010101" pitchFamily="2" charset="-122"/>
                          <a:ea typeface="等线" panose="02010600030101010101" pitchFamily="2" charset="-122"/>
                        </a:rPr>
                        <a:t>13</a:t>
                      </a:r>
                    </a:p>
                  </a:txBody>
                  <a:tcPr marL="13937" marR="13937" marT="139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1" i="0" u="none" strike="noStrike">
                          <a:solidFill>
                            <a:srgbClr val="000000"/>
                          </a:solidFill>
                          <a:effectLst/>
                          <a:latin typeface="等线" panose="02010600030101010101" pitchFamily="2" charset="-122"/>
                          <a:ea typeface="等线" panose="02010600030101010101" pitchFamily="2" charset="-122"/>
                        </a:rPr>
                        <a:t>14</a:t>
                      </a:r>
                    </a:p>
                  </a:txBody>
                  <a:tcPr marL="13937" marR="13937" marT="139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800" b="1" i="0" u="none" strike="noStrike">
                          <a:solidFill>
                            <a:srgbClr val="000000"/>
                          </a:solidFill>
                          <a:effectLst/>
                          <a:latin typeface="等线" panose="02010600030101010101" pitchFamily="2" charset="-122"/>
                          <a:ea typeface="等线" panose="02010600030101010101" pitchFamily="2" charset="-122"/>
                        </a:rPr>
                        <a:t>15</a:t>
                      </a:r>
                    </a:p>
                  </a:txBody>
                  <a:tcPr marL="13937" marR="13937" marT="139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4190766"/>
                  </a:ext>
                </a:extLst>
              </a:tr>
              <a:tr h="297323">
                <a:tc rowSpan="2">
                  <a:txBody>
                    <a:bodyPr/>
                    <a:lstStyle/>
                    <a:p>
                      <a:pPr algn="ctr" fontAlgn="ctr"/>
                      <a:r>
                        <a:rPr lang="en" sz="1800" b="1" i="0" u="none" strike="noStrike">
                          <a:solidFill>
                            <a:srgbClr val="000000"/>
                          </a:solidFill>
                          <a:effectLst/>
                          <a:latin typeface="等线" panose="02010600030101010101" pitchFamily="2" charset="-122"/>
                          <a:ea typeface="等线" panose="02010600030101010101" pitchFamily="2" charset="-122"/>
                        </a:rPr>
                        <a:t>FCFS</a:t>
                      </a:r>
                    </a:p>
                  </a:txBody>
                  <a:tcPr marL="133795" marR="133795" marT="66898" marB="66898"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1800" b="1" i="0" u="none" strike="noStrike">
                          <a:solidFill>
                            <a:srgbClr val="000000"/>
                          </a:solidFill>
                          <a:effectLst/>
                          <a:latin typeface="等线" panose="02010600030101010101" pitchFamily="2" charset="-122"/>
                          <a:ea typeface="等线" panose="02010600030101010101" pitchFamily="2" charset="-122"/>
                        </a:rPr>
                        <a:t>CPU</a:t>
                      </a:r>
                    </a:p>
                  </a:txBody>
                  <a:tcPr marL="13937" marR="13937" marT="139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B4C6E7"/>
                    </a:solidFill>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w="6350" cap="flat" cmpd="sng" algn="ctr">
                      <a:solidFill>
                        <a:srgbClr val="000000"/>
                      </a:solidFill>
                      <a:prstDash val="solid"/>
                      <a:round/>
                      <a:headEnd type="none" w="med" len="med"/>
                      <a:tailEnd type="none" w="med" len="med"/>
                    </a:lnT>
                    <a:lnB>
                      <a:noFill/>
                    </a:lnB>
                    <a:solidFill>
                      <a:srgbClr val="B4C6E7"/>
                    </a:solidFill>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w="6350" cap="flat" cmpd="sng" algn="ctr">
                      <a:solidFill>
                        <a:srgbClr val="000000"/>
                      </a:solidFill>
                      <a:prstDash val="solid"/>
                      <a:round/>
                      <a:headEnd type="none" w="med" len="med"/>
                      <a:tailEnd type="none" w="med" len="med"/>
                    </a:lnT>
                    <a:lnB>
                      <a:noFill/>
                    </a:lnB>
                    <a:solidFill>
                      <a:srgbClr val="B4C6E7"/>
                    </a:solidFill>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w="6350" cap="flat" cmpd="sng" algn="ctr">
                      <a:solidFill>
                        <a:srgbClr val="000000"/>
                      </a:solidFill>
                      <a:prstDash val="solid"/>
                      <a:round/>
                      <a:headEnd type="none" w="med" len="med"/>
                      <a:tailEnd type="none" w="med" len="med"/>
                    </a:lnT>
                    <a:lnB>
                      <a:noFill/>
                    </a:lnB>
                    <a:solidFill>
                      <a:srgbClr val="B4C6E7"/>
                    </a:solidFill>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w="6350" cap="flat" cmpd="sng" algn="ctr">
                      <a:solidFill>
                        <a:srgbClr val="000000"/>
                      </a:solidFill>
                      <a:prstDash val="solid"/>
                      <a:round/>
                      <a:headEnd type="none" w="med" len="med"/>
                      <a:tailEnd type="none" w="med" len="med"/>
                    </a:lnT>
                    <a:lnB>
                      <a:noFill/>
                    </a:lnB>
                    <a:solidFill>
                      <a:srgbClr val="F8CBAD"/>
                    </a:solidFill>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w="6350" cap="flat" cmpd="sng" algn="ctr">
                      <a:solidFill>
                        <a:srgbClr val="000000"/>
                      </a:solidFill>
                      <a:prstDash val="solid"/>
                      <a:round/>
                      <a:headEnd type="none" w="med" len="med"/>
                      <a:tailEnd type="none" w="med" len="med"/>
                    </a:lnT>
                    <a:lnB>
                      <a:noFill/>
                    </a:lnB>
                    <a:solidFill>
                      <a:srgbClr val="C6E0B4"/>
                    </a:solidFill>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w="6350" cap="flat" cmpd="sng" algn="ctr">
                      <a:solidFill>
                        <a:srgbClr val="000000"/>
                      </a:solidFill>
                      <a:prstDash val="solid"/>
                      <a:round/>
                      <a:headEnd type="none" w="med" len="med"/>
                      <a:tailEnd type="none" w="med" len="med"/>
                    </a:lnT>
                    <a:lnB>
                      <a:noFill/>
                    </a:lnB>
                    <a:solidFill>
                      <a:srgbClr val="F8CBAD"/>
                    </a:solidFill>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w="6350" cap="flat" cmpd="sng" algn="ctr">
                      <a:solidFill>
                        <a:srgbClr val="000000"/>
                      </a:solidFill>
                      <a:prstDash val="solid"/>
                      <a:round/>
                      <a:headEnd type="none" w="med" len="med"/>
                      <a:tailEnd type="none" w="med" len="med"/>
                    </a:lnT>
                    <a:lnB>
                      <a:noFill/>
                    </a:lnB>
                    <a:solidFill>
                      <a:srgbClr val="F8CBAD"/>
                    </a:solidFill>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w="6350" cap="flat" cmpd="sng" algn="ctr">
                      <a:solidFill>
                        <a:srgbClr val="000000"/>
                      </a:solidFill>
                      <a:prstDash val="solid"/>
                      <a:round/>
                      <a:headEnd type="none" w="med" len="med"/>
                      <a:tailEnd type="none" w="med" len="med"/>
                    </a:lnT>
                    <a:lnB>
                      <a:noFill/>
                    </a:lnB>
                    <a:solidFill>
                      <a:srgbClr val="F8CBAD"/>
                    </a:solidFill>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w="6350" cap="flat" cmpd="sng" algn="ctr">
                      <a:solidFill>
                        <a:srgbClr val="000000"/>
                      </a:solidFill>
                      <a:prstDash val="solid"/>
                      <a:round/>
                      <a:headEnd type="none" w="med" len="med"/>
                      <a:tailEnd type="none" w="med" len="med"/>
                    </a:lnT>
                    <a:lnB>
                      <a:noFill/>
                    </a:lnB>
                    <a:solidFill>
                      <a:srgbClr val="F8CBAD"/>
                    </a:solidFill>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w="6350" cap="flat" cmpd="sng" algn="ctr">
                      <a:solidFill>
                        <a:srgbClr val="000000"/>
                      </a:solidFill>
                      <a:prstDash val="solid"/>
                      <a:round/>
                      <a:headEnd type="none" w="med" len="med"/>
                      <a:tailEnd type="none" w="med" len="med"/>
                    </a:lnT>
                    <a:lnB>
                      <a:noFill/>
                    </a:lnB>
                    <a:solidFill>
                      <a:srgbClr val="C6E0B4"/>
                    </a:solidFill>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w="6350" cap="flat" cmpd="sng" algn="ctr">
                      <a:solidFill>
                        <a:srgbClr val="000000"/>
                      </a:solidFill>
                      <a:prstDash val="solid"/>
                      <a:round/>
                      <a:headEnd type="none" w="med" len="med"/>
                      <a:tailEnd type="none" w="med" len="med"/>
                    </a:lnT>
                    <a:lnB>
                      <a:noFill/>
                    </a:lnB>
                    <a:solidFill>
                      <a:srgbClr val="C6E0B4"/>
                    </a:solidFill>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594935650"/>
                  </a:ext>
                </a:extLst>
              </a:tr>
              <a:tr h="297323">
                <a:tc vMerge="1">
                  <a:txBody>
                    <a:bodyPr/>
                    <a:lstStyle/>
                    <a:p>
                      <a:endParaRPr lang="zh-CN" altLang="en-US"/>
                    </a:p>
                  </a:txBody>
                  <a:tcPr/>
                </a:tc>
                <a:tc>
                  <a:txBody>
                    <a:bodyPr/>
                    <a:lstStyle/>
                    <a:p>
                      <a:pPr algn="ctr" fontAlgn="ctr"/>
                      <a:r>
                        <a:rPr lang="en" sz="1800" b="1" i="0" u="none" strike="noStrike">
                          <a:solidFill>
                            <a:srgbClr val="000000"/>
                          </a:solidFill>
                          <a:effectLst/>
                          <a:latin typeface="等线" panose="02010600030101010101" pitchFamily="2" charset="-122"/>
                          <a:ea typeface="等线" panose="02010600030101010101" pitchFamily="2" charset="-122"/>
                        </a:rPr>
                        <a:t>I/O</a:t>
                      </a:r>
                    </a:p>
                  </a:txBody>
                  <a:tcPr marL="13937" marR="13937" marT="139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a:noFill/>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zh-CN" altLang="en-US" sz="1800" b="1" i="0" u="none" strike="noStrike" dirty="0">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a:noFill/>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a:noFill/>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a:noFill/>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a:noFill/>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a:noFill/>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800" b="1" i="0" u="none" strike="noStrike" dirty="0">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0370708"/>
                  </a:ext>
                </a:extLst>
              </a:tr>
              <a:tr h="297323">
                <a:tc rowSpan="2">
                  <a:txBody>
                    <a:bodyPr/>
                    <a:lstStyle/>
                    <a:p>
                      <a:pPr algn="ctr" fontAlgn="ctr"/>
                      <a:r>
                        <a:rPr lang="en" sz="1800" b="1" i="0" u="none" strike="noStrike">
                          <a:solidFill>
                            <a:srgbClr val="000000"/>
                          </a:solidFill>
                          <a:effectLst/>
                          <a:latin typeface="等线" panose="02010600030101010101" pitchFamily="2" charset="-122"/>
                          <a:ea typeface="等线" panose="02010600030101010101" pitchFamily="2" charset="-122"/>
                        </a:rPr>
                        <a:t>SJF</a:t>
                      </a:r>
                    </a:p>
                  </a:txBody>
                  <a:tcPr marL="133795" marR="133795" marT="66898" marB="66898"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1800" b="1" i="0" u="none" strike="noStrike">
                          <a:solidFill>
                            <a:srgbClr val="000000"/>
                          </a:solidFill>
                          <a:effectLst/>
                          <a:latin typeface="等线" panose="02010600030101010101" pitchFamily="2" charset="-122"/>
                          <a:ea typeface="等线" panose="02010600030101010101" pitchFamily="2" charset="-122"/>
                        </a:rPr>
                        <a:t>CPU</a:t>
                      </a:r>
                    </a:p>
                  </a:txBody>
                  <a:tcPr marL="13937" marR="13937" marT="139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B4C6E7"/>
                    </a:solidFill>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w="6350" cap="flat" cmpd="sng" algn="ctr">
                      <a:solidFill>
                        <a:srgbClr val="000000"/>
                      </a:solidFill>
                      <a:prstDash val="solid"/>
                      <a:round/>
                      <a:headEnd type="none" w="med" len="med"/>
                      <a:tailEnd type="none" w="med" len="med"/>
                    </a:lnT>
                    <a:lnB>
                      <a:noFill/>
                    </a:lnB>
                    <a:solidFill>
                      <a:srgbClr val="B4C6E7"/>
                    </a:solidFill>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w="6350" cap="flat" cmpd="sng" algn="ctr">
                      <a:solidFill>
                        <a:srgbClr val="000000"/>
                      </a:solidFill>
                      <a:prstDash val="solid"/>
                      <a:round/>
                      <a:headEnd type="none" w="med" len="med"/>
                      <a:tailEnd type="none" w="med" len="med"/>
                    </a:lnT>
                    <a:lnB>
                      <a:noFill/>
                    </a:lnB>
                    <a:solidFill>
                      <a:srgbClr val="B4C6E7"/>
                    </a:solidFill>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w="6350" cap="flat" cmpd="sng" algn="ctr">
                      <a:solidFill>
                        <a:srgbClr val="000000"/>
                      </a:solidFill>
                      <a:prstDash val="solid"/>
                      <a:round/>
                      <a:headEnd type="none" w="med" len="med"/>
                      <a:tailEnd type="none" w="med" len="med"/>
                    </a:lnT>
                    <a:lnB>
                      <a:noFill/>
                    </a:lnB>
                    <a:solidFill>
                      <a:srgbClr val="B4C6E7"/>
                    </a:solidFill>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w="6350" cap="flat" cmpd="sng" algn="ctr">
                      <a:solidFill>
                        <a:srgbClr val="000000"/>
                      </a:solidFill>
                      <a:prstDash val="solid"/>
                      <a:round/>
                      <a:headEnd type="none" w="med" len="med"/>
                      <a:tailEnd type="none" w="med" len="med"/>
                    </a:lnT>
                    <a:lnB>
                      <a:noFill/>
                    </a:lnB>
                    <a:solidFill>
                      <a:srgbClr val="C6E0B4"/>
                    </a:solidFill>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w="6350" cap="flat" cmpd="sng" algn="ctr">
                      <a:solidFill>
                        <a:srgbClr val="000000"/>
                      </a:solidFill>
                      <a:prstDash val="solid"/>
                      <a:round/>
                      <a:headEnd type="none" w="med" len="med"/>
                      <a:tailEnd type="none" w="med" len="med"/>
                    </a:lnT>
                    <a:lnB>
                      <a:noFill/>
                    </a:lnB>
                    <a:solidFill>
                      <a:srgbClr val="F8CBAD"/>
                    </a:solidFill>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w="6350" cap="flat" cmpd="sng" algn="ctr">
                      <a:solidFill>
                        <a:srgbClr val="000000"/>
                      </a:solidFill>
                      <a:prstDash val="solid"/>
                      <a:round/>
                      <a:headEnd type="none" w="med" len="med"/>
                      <a:tailEnd type="none" w="med" len="med"/>
                    </a:lnT>
                    <a:lnB>
                      <a:noFill/>
                    </a:lnB>
                    <a:solidFill>
                      <a:srgbClr val="C6E0B4"/>
                    </a:solidFill>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w="6350" cap="flat" cmpd="sng" algn="ctr">
                      <a:solidFill>
                        <a:srgbClr val="000000"/>
                      </a:solidFill>
                      <a:prstDash val="solid"/>
                      <a:round/>
                      <a:headEnd type="none" w="med" len="med"/>
                      <a:tailEnd type="none" w="med" len="med"/>
                    </a:lnT>
                    <a:lnB>
                      <a:noFill/>
                    </a:lnB>
                    <a:solidFill>
                      <a:srgbClr val="C6E0B4"/>
                    </a:solidFill>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w="6350" cap="flat" cmpd="sng" algn="ctr">
                      <a:solidFill>
                        <a:srgbClr val="000000"/>
                      </a:solidFill>
                      <a:prstDash val="solid"/>
                      <a:round/>
                      <a:headEnd type="none" w="med" len="med"/>
                      <a:tailEnd type="none" w="med" len="med"/>
                    </a:lnT>
                    <a:lnB>
                      <a:noFill/>
                    </a:lnB>
                    <a:solidFill>
                      <a:srgbClr val="F8CBAD"/>
                    </a:solidFill>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w="6350" cap="flat" cmpd="sng" algn="ctr">
                      <a:solidFill>
                        <a:srgbClr val="000000"/>
                      </a:solidFill>
                      <a:prstDash val="solid"/>
                      <a:round/>
                      <a:headEnd type="none" w="med" len="med"/>
                      <a:tailEnd type="none" w="med" len="med"/>
                    </a:lnT>
                    <a:lnB>
                      <a:noFill/>
                    </a:lnB>
                    <a:solidFill>
                      <a:srgbClr val="F8CBAD"/>
                    </a:solidFill>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w="6350" cap="flat" cmpd="sng" algn="ctr">
                      <a:solidFill>
                        <a:srgbClr val="000000"/>
                      </a:solidFill>
                      <a:prstDash val="solid"/>
                      <a:round/>
                      <a:headEnd type="none" w="med" len="med"/>
                      <a:tailEnd type="none" w="med" len="med"/>
                    </a:lnT>
                    <a:lnB>
                      <a:noFill/>
                    </a:lnB>
                    <a:solidFill>
                      <a:srgbClr val="F8CBAD"/>
                    </a:solidFill>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w="6350" cap="flat" cmpd="sng" algn="ctr">
                      <a:solidFill>
                        <a:srgbClr val="000000"/>
                      </a:solidFill>
                      <a:prstDash val="solid"/>
                      <a:round/>
                      <a:headEnd type="none" w="med" len="med"/>
                      <a:tailEnd type="none" w="med" len="med"/>
                    </a:lnT>
                    <a:lnB>
                      <a:noFill/>
                    </a:lnB>
                    <a:solidFill>
                      <a:srgbClr val="F8CBAD"/>
                    </a:solidFill>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279496437"/>
                  </a:ext>
                </a:extLst>
              </a:tr>
              <a:tr h="297323">
                <a:tc vMerge="1">
                  <a:txBody>
                    <a:bodyPr/>
                    <a:lstStyle/>
                    <a:p>
                      <a:endParaRPr lang="zh-CN" altLang="en-US"/>
                    </a:p>
                  </a:txBody>
                  <a:tcPr/>
                </a:tc>
                <a:tc>
                  <a:txBody>
                    <a:bodyPr/>
                    <a:lstStyle/>
                    <a:p>
                      <a:pPr algn="ctr" fontAlgn="ctr"/>
                      <a:r>
                        <a:rPr lang="en" sz="1800" b="1" i="0" u="none" strike="noStrike">
                          <a:solidFill>
                            <a:srgbClr val="000000"/>
                          </a:solidFill>
                          <a:effectLst/>
                          <a:latin typeface="等线" panose="02010600030101010101" pitchFamily="2" charset="-122"/>
                          <a:ea typeface="等线" panose="02010600030101010101" pitchFamily="2" charset="-122"/>
                        </a:rPr>
                        <a:t>I/O</a:t>
                      </a:r>
                    </a:p>
                  </a:txBody>
                  <a:tcPr marL="13937" marR="13937" marT="139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a:noFill/>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a:noFill/>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a:noFill/>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a:noFill/>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a:noFill/>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a:noFill/>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5016113"/>
                  </a:ext>
                </a:extLst>
              </a:tr>
              <a:tr h="297323">
                <a:tc rowSpan="2">
                  <a:txBody>
                    <a:bodyPr/>
                    <a:lstStyle/>
                    <a:p>
                      <a:pPr algn="ctr" fontAlgn="ctr"/>
                      <a:r>
                        <a:rPr lang="en" sz="1800" b="1" i="0" u="none" strike="noStrike">
                          <a:solidFill>
                            <a:srgbClr val="000000"/>
                          </a:solidFill>
                          <a:effectLst/>
                          <a:latin typeface="等线" panose="02010600030101010101" pitchFamily="2" charset="-122"/>
                          <a:ea typeface="等线" panose="02010600030101010101" pitchFamily="2" charset="-122"/>
                        </a:rPr>
                        <a:t>RR</a:t>
                      </a:r>
                    </a:p>
                  </a:txBody>
                  <a:tcPr marL="133795" marR="133795" marT="66898" marB="66898"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1800" b="1" i="0" u="none" strike="noStrike">
                          <a:solidFill>
                            <a:srgbClr val="000000"/>
                          </a:solidFill>
                          <a:effectLst/>
                          <a:latin typeface="等线" panose="02010600030101010101" pitchFamily="2" charset="-122"/>
                          <a:ea typeface="等线" panose="02010600030101010101" pitchFamily="2" charset="-122"/>
                        </a:rPr>
                        <a:t>CPU</a:t>
                      </a:r>
                    </a:p>
                  </a:txBody>
                  <a:tcPr marL="13937" marR="13937" marT="139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B4C6E7"/>
                    </a:solidFill>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w="6350" cap="flat" cmpd="sng" algn="ctr">
                      <a:solidFill>
                        <a:srgbClr val="000000"/>
                      </a:solidFill>
                      <a:prstDash val="solid"/>
                      <a:round/>
                      <a:headEnd type="none" w="med" len="med"/>
                      <a:tailEnd type="none" w="med" len="med"/>
                    </a:lnT>
                    <a:lnB>
                      <a:noFill/>
                    </a:lnB>
                    <a:solidFill>
                      <a:srgbClr val="F8CBAD"/>
                    </a:solidFill>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w="6350" cap="flat" cmpd="sng" algn="ctr">
                      <a:solidFill>
                        <a:srgbClr val="000000"/>
                      </a:solidFill>
                      <a:prstDash val="solid"/>
                      <a:round/>
                      <a:headEnd type="none" w="med" len="med"/>
                      <a:tailEnd type="none" w="med" len="med"/>
                    </a:lnT>
                    <a:lnB>
                      <a:noFill/>
                    </a:lnB>
                    <a:solidFill>
                      <a:srgbClr val="C6E0B4"/>
                    </a:solidFill>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w="6350" cap="flat" cmpd="sng" algn="ctr">
                      <a:solidFill>
                        <a:srgbClr val="000000"/>
                      </a:solidFill>
                      <a:prstDash val="solid"/>
                      <a:round/>
                      <a:headEnd type="none" w="med" len="med"/>
                      <a:tailEnd type="none" w="med" len="med"/>
                    </a:lnT>
                    <a:lnB>
                      <a:noFill/>
                    </a:lnB>
                    <a:solidFill>
                      <a:srgbClr val="B4C6E7"/>
                    </a:solidFill>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w="6350" cap="flat" cmpd="sng" algn="ctr">
                      <a:solidFill>
                        <a:srgbClr val="000000"/>
                      </a:solidFill>
                      <a:prstDash val="solid"/>
                      <a:round/>
                      <a:headEnd type="none" w="med" len="med"/>
                      <a:tailEnd type="none" w="med" len="med"/>
                    </a:lnT>
                    <a:lnB>
                      <a:noFill/>
                    </a:lnB>
                    <a:solidFill>
                      <a:srgbClr val="B4C6E7"/>
                    </a:solidFill>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w="6350" cap="flat" cmpd="sng" algn="ctr">
                      <a:solidFill>
                        <a:srgbClr val="000000"/>
                      </a:solidFill>
                      <a:prstDash val="solid"/>
                      <a:round/>
                      <a:headEnd type="none" w="med" len="med"/>
                      <a:tailEnd type="none" w="med" len="med"/>
                    </a:lnT>
                    <a:lnB>
                      <a:noFill/>
                    </a:lnB>
                    <a:solidFill>
                      <a:srgbClr val="F8CBAD"/>
                    </a:solidFill>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w="6350" cap="flat" cmpd="sng" algn="ctr">
                      <a:solidFill>
                        <a:srgbClr val="000000"/>
                      </a:solidFill>
                      <a:prstDash val="solid"/>
                      <a:round/>
                      <a:headEnd type="none" w="med" len="med"/>
                      <a:tailEnd type="none" w="med" len="med"/>
                    </a:lnT>
                    <a:lnB>
                      <a:noFill/>
                    </a:lnB>
                    <a:solidFill>
                      <a:srgbClr val="B4C6E7"/>
                    </a:solidFill>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w="6350" cap="flat" cmpd="sng" algn="ctr">
                      <a:solidFill>
                        <a:srgbClr val="000000"/>
                      </a:solidFill>
                      <a:prstDash val="solid"/>
                      <a:round/>
                      <a:headEnd type="none" w="med" len="med"/>
                      <a:tailEnd type="none" w="med" len="med"/>
                    </a:lnT>
                    <a:lnB>
                      <a:noFill/>
                    </a:lnB>
                    <a:solidFill>
                      <a:srgbClr val="F8CBAD"/>
                    </a:solidFill>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w="6350" cap="flat" cmpd="sng" algn="ctr">
                      <a:solidFill>
                        <a:srgbClr val="000000"/>
                      </a:solidFill>
                      <a:prstDash val="solid"/>
                      <a:round/>
                      <a:headEnd type="none" w="med" len="med"/>
                      <a:tailEnd type="none" w="med" len="med"/>
                    </a:lnT>
                    <a:lnB>
                      <a:noFill/>
                    </a:lnB>
                    <a:solidFill>
                      <a:srgbClr val="C6E0B4"/>
                    </a:solidFill>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w="6350" cap="flat" cmpd="sng" algn="ctr">
                      <a:solidFill>
                        <a:srgbClr val="000000"/>
                      </a:solidFill>
                      <a:prstDash val="solid"/>
                      <a:round/>
                      <a:headEnd type="none" w="med" len="med"/>
                      <a:tailEnd type="none" w="med" len="med"/>
                    </a:lnT>
                    <a:lnB>
                      <a:noFill/>
                    </a:lnB>
                    <a:solidFill>
                      <a:srgbClr val="F8CBAD"/>
                    </a:solidFill>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w="6350" cap="flat" cmpd="sng" algn="ctr">
                      <a:solidFill>
                        <a:srgbClr val="000000"/>
                      </a:solidFill>
                      <a:prstDash val="solid"/>
                      <a:round/>
                      <a:headEnd type="none" w="med" len="med"/>
                      <a:tailEnd type="none" w="med" len="med"/>
                    </a:lnT>
                    <a:lnB>
                      <a:noFill/>
                    </a:lnB>
                    <a:solidFill>
                      <a:srgbClr val="C6E0B4"/>
                    </a:solidFill>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w="6350" cap="flat" cmpd="sng" algn="ctr">
                      <a:solidFill>
                        <a:srgbClr val="000000"/>
                      </a:solidFill>
                      <a:prstDash val="solid"/>
                      <a:round/>
                      <a:headEnd type="none" w="med" len="med"/>
                      <a:tailEnd type="none" w="med" len="med"/>
                    </a:lnT>
                    <a:lnB>
                      <a:noFill/>
                    </a:lnB>
                    <a:solidFill>
                      <a:srgbClr val="F8CBAD"/>
                    </a:solidFill>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832240475"/>
                  </a:ext>
                </a:extLst>
              </a:tr>
              <a:tr h="297323">
                <a:tc vMerge="1">
                  <a:txBody>
                    <a:bodyPr/>
                    <a:lstStyle/>
                    <a:p>
                      <a:endParaRPr lang="zh-CN" altLang="en-US"/>
                    </a:p>
                  </a:txBody>
                  <a:tcPr/>
                </a:tc>
                <a:tc>
                  <a:txBody>
                    <a:bodyPr/>
                    <a:lstStyle/>
                    <a:p>
                      <a:pPr algn="ctr" fontAlgn="ctr"/>
                      <a:r>
                        <a:rPr lang="en" sz="1800" b="1" i="0" u="none" strike="noStrike">
                          <a:solidFill>
                            <a:srgbClr val="000000"/>
                          </a:solidFill>
                          <a:effectLst/>
                          <a:latin typeface="等线" panose="02010600030101010101" pitchFamily="2" charset="-122"/>
                          <a:ea typeface="等线" panose="02010600030101010101" pitchFamily="2" charset="-122"/>
                        </a:rPr>
                        <a:t>I/O</a:t>
                      </a:r>
                    </a:p>
                  </a:txBody>
                  <a:tcPr marL="13937" marR="13937" marT="139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a:noFill/>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a:noFill/>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zh-CN" altLang="en-US" sz="1800" b="1" i="0" u="none" strike="noStrike" dirty="0">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a:noFill/>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a:noFill/>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a:noFill/>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a:noFill/>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800" b="1" i="0" u="none" strike="noStrike" dirty="0">
                          <a:solidFill>
                            <a:srgbClr val="000000"/>
                          </a:solidFill>
                          <a:effectLst/>
                          <a:latin typeface="等线" panose="02010600030101010101" pitchFamily="2" charset="-122"/>
                          <a:ea typeface="等线" panose="02010600030101010101" pitchFamily="2" charset="-122"/>
                        </a:rPr>
                        <a:t>　</a:t>
                      </a:r>
                    </a:p>
                  </a:txBody>
                  <a:tcPr marL="13937" marR="13937" marT="13937"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4361076"/>
                  </a:ext>
                </a:extLst>
              </a:tr>
            </a:tbl>
          </a:graphicData>
        </a:graphic>
      </p:graphicFrame>
      <p:graphicFrame>
        <p:nvGraphicFramePr>
          <p:cNvPr id="21" name="表格 20">
            <a:extLst>
              <a:ext uri="{FF2B5EF4-FFF2-40B4-BE49-F238E27FC236}">
                <a16:creationId xmlns:a16="http://schemas.microsoft.com/office/drawing/2014/main" id="{0AB07DAC-5E78-B342-AEB4-597BF595B285}"/>
              </a:ext>
            </a:extLst>
          </p:cNvPr>
          <p:cNvGraphicFramePr>
            <a:graphicFrameLocks noGrp="1"/>
          </p:cNvGraphicFramePr>
          <p:nvPr>
            <p:extLst>
              <p:ext uri="{D42A27DB-BD31-4B8C-83A1-F6EECF244321}">
                <p14:modId xmlns:p14="http://schemas.microsoft.com/office/powerpoint/2010/main" val="853297192"/>
              </p:ext>
            </p:extLst>
          </p:nvPr>
        </p:nvGraphicFramePr>
        <p:xfrm>
          <a:off x="4119584" y="1059458"/>
          <a:ext cx="4867232" cy="1198088"/>
        </p:xfrm>
        <a:graphic>
          <a:graphicData uri="http://schemas.openxmlformats.org/drawingml/2006/table">
            <a:tbl>
              <a:tblPr/>
              <a:tblGrid>
                <a:gridCol w="1216808">
                  <a:extLst>
                    <a:ext uri="{9D8B030D-6E8A-4147-A177-3AD203B41FA5}">
                      <a16:colId xmlns:a16="http://schemas.microsoft.com/office/drawing/2014/main" val="2635460837"/>
                    </a:ext>
                  </a:extLst>
                </a:gridCol>
                <a:gridCol w="1216808">
                  <a:extLst>
                    <a:ext uri="{9D8B030D-6E8A-4147-A177-3AD203B41FA5}">
                      <a16:colId xmlns:a16="http://schemas.microsoft.com/office/drawing/2014/main" val="3669856087"/>
                    </a:ext>
                  </a:extLst>
                </a:gridCol>
                <a:gridCol w="1216808">
                  <a:extLst>
                    <a:ext uri="{9D8B030D-6E8A-4147-A177-3AD203B41FA5}">
                      <a16:colId xmlns:a16="http://schemas.microsoft.com/office/drawing/2014/main" val="1430632532"/>
                    </a:ext>
                  </a:extLst>
                </a:gridCol>
                <a:gridCol w="1216808">
                  <a:extLst>
                    <a:ext uri="{9D8B030D-6E8A-4147-A177-3AD203B41FA5}">
                      <a16:colId xmlns:a16="http://schemas.microsoft.com/office/drawing/2014/main" val="331217889"/>
                    </a:ext>
                  </a:extLst>
                </a:gridCol>
              </a:tblGrid>
              <a:tr h="299522">
                <a:tc>
                  <a:txBody>
                    <a:bodyPr/>
                    <a:lstStyle/>
                    <a:p>
                      <a:pPr algn="ctr" fontAlgn="ctr"/>
                      <a:endParaRPr lang="zh-CN" altLang="en-US" sz="1800" b="1" i="0" u="none" strike="noStrike">
                        <a:solidFill>
                          <a:srgbClr val="000000"/>
                        </a:solidFill>
                        <a:effectLst/>
                        <a:latin typeface="等线" panose="02010600030101010101" pitchFamily="2" charset="-122"/>
                        <a:ea typeface="等线" panose="02010600030101010101" pitchFamily="2" charset="-122"/>
                      </a:endParaRPr>
                    </a:p>
                  </a:txBody>
                  <a:tcPr marL="14040" marR="14040" marT="140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800" b="1" i="0" u="none" strike="noStrike">
                          <a:solidFill>
                            <a:srgbClr val="000000"/>
                          </a:solidFill>
                          <a:effectLst/>
                          <a:latin typeface="等线" panose="02010600030101010101" pitchFamily="2" charset="-122"/>
                          <a:ea typeface="等线" panose="02010600030101010101" pitchFamily="2" charset="-122"/>
                        </a:rPr>
                        <a:t>到达时刻</a:t>
                      </a:r>
                    </a:p>
                  </a:txBody>
                  <a:tcPr marL="14040" marR="14040" marT="140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 sz="1800" b="1" i="0" u="none" strike="noStrike">
                          <a:solidFill>
                            <a:srgbClr val="000000"/>
                          </a:solidFill>
                          <a:effectLst/>
                          <a:latin typeface="等线" panose="02010600030101010101" pitchFamily="2" charset="-122"/>
                          <a:ea typeface="等线" panose="02010600030101010101" pitchFamily="2" charset="-122"/>
                        </a:rPr>
                        <a:t>I/O</a:t>
                      </a:r>
                      <a:r>
                        <a:rPr lang="zh-CN" altLang="en-US" sz="1800" b="1" i="0" u="none" strike="noStrike">
                          <a:solidFill>
                            <a:srgbClr val="000000"/>
                          </a:solidFill>
                          <a:effectLst/>
                          <a:latin typeface="等线" panose="02010600030101010101" pitchFamily="2" charset="-122"/>
                          <a:ea typeface="等线" panose="02010600030101010101" pitchFamily="2" charset="-122"/>
                        </a:rPr>
                        <a:t>时间</a:t>
                      </a:r>
                    </a:p>
                  </a:txBody>
                  <a:tcPr marL="14040" marR="14040" marT="140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800" b="1" i="0" u="none" strike="noStrike" dirty="0">
                          <a:solidFill>
                            <a:srgbClr val="000000"/>
                          </a:solidFill>
                          <a:effectLst/>
                          <a:latin typeface="等线" panose="02010600030101010101" pitchFamily="2" charset="-122"/>
                          <a:ea typeface="等线" panose="02010600030101010101" pitchFamily="2" charset="-122"/>
                        </a:rPr>
                        <a:t>工作时间</a:t>
                      </a:r>
                    </a:p>
                  </a:txBody>
                  <a:tcPr marL="14040" marR="14040" marT="140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88590183"/>
                  </a:ext>
                </a:extLst>
              </a:tr>
              <a:tr h="299522">
                <a:tc>
                  <a:txBody>
                    <a:bodyPr/>
                    <a:lstStyle/>
                    <a:p>
                      <a:pPr algn="ctr" fontAlgn="ctr"/>
                      <a:r>
                        <a:rPr lang="en" sz="1800" b="1" i="0" u="none" strike="noStrike">
                          <a:solidFill>
                            <a:srgbClr val="000000"/>
                          </a:solidFill>
                          <a:effectLst/>
                          <a:latin typeface="等线" panose="02010600030101010101" pitchFamily="2" charset="-122"/>
                          <a:ea typeface="等线" panose="02010600030101010101" pitchFamily="2" charset="-122"/>
                        </a:rPr>
                        <a:t>A</a:t>
                      </a:r>
                    </a:p>
                  </a:txBody>
                  <a:tcPr marL="14040" marR="14040" marT="140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4C6E7"/>
                    </a:solidFill>
                  </a:tcPr>
                </a:tc>
                <a:tc>
                  <a:txBody>
                    <a:bodyPr/>
                    <a:lstStyle/>
                    <a:p>
                      <a:pPr algn="ctr" fontAlgn="ctr"/>
                      <a:r>
                        <a:rPr lang="en-US" altLang="zh-CN" sz="1800" b="1" i="0" u="none" strike="noStrike">
                          <a:solidFill>
                            <a:srgbClr val="000000"/>
                          </a:solidFill>
                          <a:effectLst/>
                          <a:latin typeface="等线" panose="02010600030101010101" pitchFamily="2" charset="-122"/>
                          <a:ea typeface="等线" panose="02010600030101010101" pitchFamily="2" charset="-122"/>
                        </a:rPr>
                        <a:t>0</a:t>
                      </a:r>
                    </a:p>
                  </a:txBody>
                  <a:tcPr marL="14040" marR="14040" marT="140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4C6E7"/>
                    </a:solidFill>
                  </a:tcPr>
                </a:tc>
                <a:tc>
                  <a:txBody>
                    <a:bodyPr/>
                    <a:lstStyle/>
                    <a:p>
                      <a:pPr algn="ctr" fontAlgn="ctr"/>
                      <a:r>
                        <a:rPr lang="en-US" altLang="zh-CN" sz="1800" b="1" i="0" u="none" strike="noStrike">
                          <a:solidFill>
                            <a:srgbClr val="000000"/>
                          </a:solidFill>
                          <a:effectLst/>
                          <a:latin typeface="等线" panose="02010600030101010101" pitchFamily="2" charset="-122"/>
                          <a:ea typeface="等线" panose="02010600030101010101" pitchFamily="2" charset="-122"/>
                        </a:rPr>
                        <a:t>0</a:t>
                      </a:r>
                    </a:p>
                  </a:txBody>
                  <a:tcPr marL="14040" marR="14040" marT="140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4C6E7"/>
                    </a:solidFill>
                  </a:tcPr>
                </a:tc>
                <a:tc>
                  <a:txBody>
                    <a:bodyPr/>
                    <a:lstStyle/>
                    <a:p>
                      <a:pPr algn="ctr" fontAlgn="ctr"/>
                      <a:r>
                        <a:rPr lang="en-US" altLang="zh-CN" sz="1800" b="1" i="0" u="none" strike="noStrike">
                          <a:solidFill>
                            <a:srgbClr val="000000"/>
                          </a:solidFill>
                          <a:effectLst/>
                          <a:latin typeface="等线" panose="02010600030101010101" pitchFamily="2" charset="-122"/>
                          <a:ea typeface="等线" panose="02010600030101010101" pitchFamily="2" charset="-122"/>
                        </a:rPr>
                        <a:t>4</a:t>
                      </a:r>
                    </a:p>
                  </a:txBody>
                  <a:tcPr marL="14040" marR="14040" marT="140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4C6E7"/>
                    </a:solidFill>
                  </a:tcPr>
                </a:tc>
                <a:extLst>
                  <a:ext uri="{0D108BD9-81ED-4DB2-BD59-A6C34878D82A}">
                    <a16:rowId xmlns:a16="http://schemas.microsoft.com/office/drawing/2014/main" val="3707868232"/>
                  </a:ext>
                </a:extLst>
              </a:tr>
              <a:tr h="299522">
                <a:tc>
                  <a:txBody>
                    <a:bodyPr/>
                    <a:lstStyle/>
                    <a:p>
                      <a:pPr algn="ctr" fontAlgn="ctr"/>
                      <a:r>
                        <a:rPr lang="en" sz="1800" b="1" i="0" u="none" strike="noStrike">
                          <a:solidFill>
                            <a:srgbClr val="000000"/>
                          </a:solidFill>
                          <a:effectLst/>
                          <a:latin typeface="等线" panose="02010600030101010101" pitchFamily="2" charset="-122"/>
                          <a:ea typeface="等线" panose="02010600030101010101" pitchFamily="2" charset="-122"/>
                        </a:rPr>
                        <a:t>B</a:t>
                      </a:r>
                    </a:p>
                  </a:txBody>
                  <a:tcPr marL="14040" marR="14040" marT="140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CBAD"/>
                    </a:solidFill>
                  </a:tcPr>
                </a:tc>
                <a:tc>
                  <a:txBody>
                    <a:bodyPr/>
                    <a:lstStyle/>
                    <a:p>
                      <a:pPr algn="ctr" fontAlgn="ctr"/>
                      <a:r>
                        <a:rPr lang="en-US" altLang="zh-CN" sz="1800" b="1" i="0" u="none" strike="noStrike">
                          <a:solidFill>
                            <a:srgbClr val="000000"/>
                          </a:solidFill>
                          <a:effectLst/>
                          <a:latin typeface="等线" panose="02010600030101010101" pitchFamily="2" charset="-122"/>
                          <a:ea typeface="等线" panose="02010600030101010101" pitchFamily="2" charset="-122"/>
                        </a:rPr>
                        <a:t>1</a:t>
                      </a:r>
                    </a:p>
                  </a:txBody>
                  <a:tcPr marL="14040" marR="14040" marT="140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CBAD"/>
                    </a:solidFill>
                  </a:tcPr>
                </a:tc>
                <a:tc>
                  <a:txBody>
                    <a:bodyPr/>
                    <a:lstStyle/>
                    <a:p>
                      <a:pPr algn="ctr" fontAlgn="ctr"/>
                      <a:r>
                        <a:rPr lang="en-US" altLang="zh-CN" sz="1800" b="1" i="0" u="none" strike="noStrike">
                          <a:solidFill>
                            <a:srgbClr val="000000"/>
                          </a:solidFill>
                          <a:effectLst/>
                          <a:latin typeface="等线" panose="02010600030101010101" pitchFamily="2" charset="-122"/>
                          <a:ea typeface="等线" panose="02010600030101010101" pitchFamily="2" charset="-122"/>
                        </a:rPr>
                        <a:t>3</a:t>
                      </a:r>
                    </a:p>
                  </a:txBody>
                  <a:tcPr marL="14040" marR="14040" marT="140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CBAD"/>
                    </a:solidFill>
                  </a:tcPr>
                </a:tc>
                <a:tc>
                  <a:txBody>
                    <a:bodyPr/>
                    <a:lstStyle/>
                    <a:p>
                      <a:pPr algn="ctr" fontAlgn="ctr"/>
                      <a:r>
                        <a:rPr lang="en-US" altLang="zh-CN" sz="1800" b="1" i="0" u="none" strike="noStrike">
                          <a:solidFill>
                            <a:srgbClr val="000000"/>
                          </a:solidFill>
                          <a:effectLst/>
                          <a:latin typeface="等线" panose="02010600030101010101" pitchFamily="2" charset="-122"/>
                          <a:ea typeface="等线" panose="02010600030101010101" pitchFamily="2" charset="-122"/>
                        </a:rPr>
                        <a:t>5</a:t>
                      </a:r>
                    </a:p>
                  </a:txBody>
                  <a:tcPr marL="14040" marR="14040" marT="140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CBAD"/>
                    </a:solidFill>
                  </a:tcPr>
                </a:tc>
                <a:extLst>
                  <a:ext uri="{0D108BD9-81ED-4DB2-BD59-A6C34878D82A}">
                    <a16:rowId xmlns:a16="http://schemas.microsoft.com/office/drawing/2014/main" val="1925604757"/>
                  </a:ext>
                </a:extLst>
              </a:tr>
              <a:tr h="299522">
                <a:tc>
                  <a:txBody>
                    <a:bodyPr/>
                    <a:lstStyle/>
                    <a:p>
                      <a:pPr algn="ctr" fontAlgn="ctr"/>
                      <a:r>
                        <a:rPr lang="en" sz="1800" b="1" i="0" u="none" strike="noStrike" dirty="0">
                          <a:solidFill>
                            <a:srgbClr val="000000"/>
                          </a:solidFill>
                          <a:effectLst/>
                          <a:latin typeface="等线" panose="02010600030101010101" pitchFamily="2" charset="-122"/>
                          <a:ea typeface="等线" panose="02010600030101010101" pitchFamily="2" charset="-122"/>
                        </a:rPr>
                        <a:t>C</a:t>
                      </a:r>
                    </a:p>
                  </a:txBody>
                  <a:tcPr marL="14040" marR="14040" marT="140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6E0B4"/>
                    </a:solidFill>
                  </a:tcPr>
                </a:tc>
                <a:tc>
                  <a:txBody>
                    <a:bodyPr/>
                    <a:lstStyle/>
                    <a:p>
                      <a:pPr algn="ctr" fontAlgn="ctr"/>
                      <a:r>
                        <a:rPr lang="en-US" altLang="zh-CN" sz="1800" b="1" i="0" u="none" strike="noStrike">
                          <a:solidFill>
                            <a:srgbClr val="000000"/>
                          </a:solidFill>
                          <a:effectLst/>
                          <a:latin typeface="等线" panose="02010600030101010101" pitchFamily="2" charset="-122"/>
                          <a:ea typeface="等线" panose="02010600030101010101" pitchFamily="2" charset="-122"/>
                        </a:rPr>
                        <a:t>2</a:t>
                      </a:r>
                    </a:p>
                  </a:txBody>
                  <a:tcPr marL="14040" marR="14040" marT="140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6E0B4"/>
                    </a:solidFill>
                  </a:tcPr>
                </a:tc>
                <a:tc>
                  <a:txBody>
                    <a:bodyPr/>
                    <a:lstStyle/>
                    <a:p>
                      <a:pPr algn="ctr" fontAlgn="ctr"/>
                      <a:r>
                        <a:rPr lang="en-US" altLang="zh-CN" sz="1800" b="1" i="0" u="none" strike="noStrike">
                          <a:solidFill>
                            <a:srgbClr val="000000"/>
                          </a:solidFill>
                          <a:effectLst/>
                          <a:latin typeface="等线" panose="02010600030101010101" pitchFamily="2" charset="-122"/>
                          <a:ea typeface="等线" panose="02010600030101010101" pitchFamily="2" charset="-122"/>
                        </a:rPr>
                        <a:t>3</a:t>
                      </a:r>
                    </a:p>
                  </a:txBody>
                  <a:tcPr marL="14040" marR="14040" marT="140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6E0B4"/>
                    </a:solidFill>
                  </a:tcPr>
                </a:tc>
                <a:tc>
                  <a:txBody>
                    <a:bodyPr/>
                    <a:lstStyle/>
                    <a:p>
                      <a:pPr algn="ctr" fontAlgn="ctr"/>
                      <a:r>
                        <a:rPr lang="en-US" altLang="zh-CN" sz="1800" b="1" i="0" u="none" strike="noStrike" dirty="0">
                          <a:solidFill>
                            <a:srgbClr val="000000"/>
                          </a:solidFill>
                          <a:effectLst/>
                          <a:latin typeface="等线" panose="02010600030101010101" pitchFamily="2" charset="-122"/>
                          <a:ea typeface="等线" panose="02010600030101010101" pitchFamily="2" charset="-122"/>
                        </a:rPr>
                        <a:t>3</a:t>
                      </a:r>
                    </a:p>
                  </a:txBody>
                  <a:tcPr marL="14040" marR="14040" marT="1404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6E0B4"/>
                    </a:solidFill>
                  </a:tcPr>
                </a:tc>
                <a:extLst>
                  <a:ext uri="{0D108BD9-81ED-4DB2-BD59-A6C34878D82A}">
                    <a16:rowId xmlns:a16="http://schemas.microsoft.com/office/drawing/2014/main" val="197691119"/>
                  </a:ext>
                </a:extLst>
              </a:tr>
            </a:tbl>
          </a:graphicData>
        </a:graphic>
      </p:graphicFrame>
      <p:sp>
        <p:nvSpPr>
          <p:cNvPr id="22" name="文本框 21">
            <a:extLst>
              <a:ext uri="{FF2B5EF4-FFF2-40B4-BE49-F238E27FC236}">
                <a16:creationId xmlns:a16="http://schemas.microsoft.com/office/drawing/2014/main" id="{C76ED77A-7B14-6F49-9D59-25AF0DA4296E}"/>
              </a:ext>
            </a:extLst>
          </p:cNvPr>
          <p:cNvSpPr txBox="1"/>
          <p:nvPr/>
        </p:nvSpPr>
        <p:spPr>
          <a:xfrm>
            <a:off x="457200" y="4905512"/>
            <a:ext cx="8147248" cy="369332"/>
          </a:xfrm>
          <a:prstGeom prst="rect">
            <a:avLst/>
          </a:prstGeom>
          <a:noFill/>
        </p:spPr>
        <p:txBody>
          <a:bodyPr wrap="square" rtlCol="0">
            <a:spAutoFit/>
          </a:bodyPr>
          <a:lstStyle/>
          <a:p>
            <a:r>
              <a:rPr kumimoji="1" lang="en-US" altLang="zh-CN" dirty="0"/>
              <a:t>I/O</a:t>
            </a:r>
            <a:r>
              <a:rPr kumimoji="1" lang="zh-CN" altLang="en-US" dirty="0"/>
              <a:t>任务先使用</a:t>
            </a:r>
            <a:r>
              <a:rPr kumimoji="1" lang="en-US" altLang="zh-CN" dirty="0"/>
              <a:t>1</a:t>
            </a:r>
            <a:r>
              <a:rPr kumimoji="1" lang="zh-CN" altLang="en-US" dirty="0"/>
              <a:t>单位工作时间发起</a:t>
            </a:r>
            <a:r>
              <a:rPr kumimoji="1" lang="en-US" altLang="zh-CN" dirty="0"/>
              <a:t>I/O</a:t>
            </a:r>
            <a:r>
              <a:rPr kumimoji="1" lang="zh-CN" altLang="en-US" dirty="0"/>
              <a:t>请求，在</a:t>
            </a:r>
            <a:r>
              <a:rPr kumimoji="1" lang="en-US" altLang="zh-CN" dirty="0"/>
              <a:t>I/O</a:t>
            </a:r>
            <a:r>
              <a:rPr kumimoji="1" lang="zh-CN" altLang="en-US" dirty="0"/>
              <a:t>返回后用剩余工作时间处理</a:t>
            </a:r>
          </a:p>
        </p:txBody>
      </p:sp>
      <p:sp>
        <p:nvSpPr>
          <p:cNvPr id="7" name="页脚占位符 4">
            <a:extLst>
              <a:ext uri="{FF2B5EF4-FFF2-40B4-BE49-F238E27FC236}">
                <a16:creationId xmlns:a16="http://schemas.microsoft.com/office/drawing/2014/main" id="{7FB9DD52-C9A4-9442-A9B5-CEF36787D748}"/>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Tree>
    <p:extLst>
      <p:ext uri="{BB962C8B-B14F-4D97-AF65-F5344CB8AC3E}">
        <p14:creationId xmlns:p14="http://schemas.microsoft.com/office/powerpoint/2010/main" val="30921715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C9DAC8-47DF-1246-92FC-72FCEA1CD685}"/>
              </a:ext>
            </a:extLst>
          </p:cNvPr>
          <p:cNvSpPr>
            <a:spLocks noGrp="1"/>
          </p:cNvSpPr>
          <p:nvPr>
            <p:ph type="title"/>
          </p:nvPr>
        </p:nvSpPr>
        <p:spPr>
          <a:xfrm>
            <a:off x="457200" y="228866"/>
            <a:ext cx="8229600" cy="900442"/>
          </a:xfrm>
        </p:spPr>
        <p:txBody>
          <a:bodyPr/>
          <a:lstStyle/>
          <a:p>
            <a:r>
              <a:rPr kumimoji="1" lang="zh-CN" altLang="en-US" dirty="0"/>
              <a:t>场景</a:t>
            </a:r>
            <a:r>
              <a:rPr kumimoji="1" lang="en-US" altLang="zh-CN" dirty="0"/>
              <a:t>3</a:t>
            </a:r>
            <a:r>
              <a:rPr kumimoji="1" lang="zh-CN" altLang="en-US" dirty="0"/>
              <a:t>：使用</a:t>
            </a:r>
            <a:r>
              <a:rPr kumimoji="1" lang="en-US" altLang="zh-CN" dirty="0"/>
              <a:t>I/O</a:t>
            </a:r>
            <a:r>
              <a:rPr kumimoji="1" lang="zh-CN" altLang="en-US" dirty="0"/>
              <a:t>读取测试数据集</a:t>
            </a:r>
          </a:p>
        </p:txBody>
      </p:sp>
      <p:sp>
        <p:nvSpPr>
          <p:cNvPr id="4" name="灯片编号占位符 3">
            <a:extLst>
              <a:ext uri="{FF2B5EF4-FFF2-40B4-BE49-F238E27FC236}">
                <a16:creationId xmlns:a16="http://schemas.microsoft.com/office/drawing/2014/main" id="{3D9F150A-3F3D-D24D-8585-F9DFD3D58AEC}"/>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109</a:t>
            </a:fld>
            <a:endParaRPr lang="zh-CN" altLang="en-US"/>
          </a:p>
        </p:txBody>
      </p:sp>
      <p:graphicFrame>
        <p:nvGraphicFramePr>
          <p:cNvPr id="9" name="图表 8">
            <a:extLst>
              <a:ext uri="{FF2B5EF4-FFF2-40B4-BE49-F238E27FC236}">
                <a16:creationId xmlns:a16="http://schemas.microsoft.com/office/drawing/2014/main" id="{2DCAAADA-31E3-9242-9EF5-3876E35E2095}"/>
              </a:ext>
            </a:extLst>
          </p:cNvPr>
          <p:cNvGraphicFramePr>
            <a:graphicFrameLocks/>
          </p:cNvGraphicFramePr>
          <p:nvPr>
            <p:extLst>
              <p:ext uri="{D42A27DB-BD31-4B8C-83A1-F6EECF244321}">
                <p14:modId xmlns:p14="http://schemas.microsoft.com/office/powerpoint/2010/main" val="2605561643"/>
              </p:ext>
            </p:extLst>
          </p:nvPr>
        </p:nvGraphicFramePr>
        <p:xfrm>
          <a:off x="251521" y="1633364"/>
          <a:ext cx="4104456"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图表 9">
            <a:extLst>
              <a:ext uri="{FF2B5EF4-FFF2-40B4-BE49-F238E27FC236}">
                <a16:creationId xmlns:a16="http://schemas.microsoft.com/office/drawing/2014/main" id="{4D1C7376-4DEA-C340-B747-ECA40E68278B}"/>
              </a:ext>
            </a:extLst>
          </p:cNvPr>
          <p:cNvGraphicFramePr>
            <a:graphicFrameLocks/>
          </p:cNvGraphicFramePr>
          <p:nvPr>
            <p:extLst>
              <p:ext uri="{D42A27DB-BD31-4B8C-83A1-F6EECF244321}">
                <p14:modId xmlns:p14="http://schemas.microsoft.com/office/powerpoint/2010/main" val="3201933667"/>
              </p:ext>
            </p:extLst>
          </p:nvPr>
        </p:nvGraphicFramePr>
        <p:xfrm>
          <a:off x="4788024" y="1633364"/>
          <a:ext cx="4104456"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6" name="页脚占位符 4">
            <a:extLst>
              <a:ext uri="{FF2B5EF4-FFF2-40B4-BE49-F238E27FC236}">
                <a16:creationId xmlns:a16="http://schemas.microsoft.com/office/drawing/2014/main" id="{6E77D77C-5BFE-354D-A655-A9859C40D206}"/>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Tree>
    <p:extLst>
      <p:ext uri="{BB962C8B-B14F-4D97-AF65-F5344CB8AC3E}">
        <p14:creationId xmlns:p14="http://schemas.microsoft.com/office/powerpoint/2010/main" val="121917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29D8D5-E66D-C842-A890-7945B885E06A}"/>
              </a:ext>
            </a:extLst>
          </p:cNvPr>
          <p:cNvSpPr>
            <a:spLocks noGrp="1"/>
          </p:cNvSpPr>
          <p:nvPr>
            <p:ph type="title"/>
          </p:nvPr>
        </p:nvSpPr>
        <p:spPr/>
        <p:txBody>
          <a:bodyPr/>
          <a:lstStyle/>
          <a:p>
            <a:r>
              <a:rPr kumimoji="1" lang="zh-CN" altLang="en-US" dirty="0"/>
              <a:t>对比：进程</a:t>
            </a:r>
            <a:r>
              <a:rPr kumimoji="1" lang="en-US" altLang="zh-CN" dirty="0"/>
              <a:t>vs. </a:t>
            </a:r>
            <a:r>
              <a:rPr kumimoji="1" lang="zh-CN" altLang="en-US" dirty="0"/>
              <a:t>线程</a:t>
            </a:r>
          </a:p>
        </p:txBody>
      </p:sp>
      <p:sp>
        <p:nvSpPr>
          <p:cNvPr id="3" name="内容占位符 2">
            <a:extLst>
              <a:ext uri="{FF2B5EF4-FFF2-40B4-BE49-F238E27FC236}">
                <a16:creationId xmlns:a16="http://schemas.microsoft.com/office/drawing/2014/main" id="{BCB4204E-C303-304F-B478-445705FBF2F5}"/>
              </a:ext>
            </a:extLst>
          </p:cNvPr>
          <p:cNvSpPr>
            <a:spLocks noGrp="1"/>
          </p:cNvSpPr>
          <p:nvPr>
            <p:ph idx="1"/>
          </p:nvPr>
        </p:nvSpPr>
        <p:spPr/>
        <p:txBody>
          <a:bodyPr/>
          <a:lstStyle/>
          <a:p>
            <a:r>
              <a:rPr kumimoji="1" lang="zh-CN" altLang="en-US" dirty="0"/>
              <a:t>线程和进程的相似之处：</a:t>
            </a:r>
            <a:endParaRPr kumimoji="1" lang="en-US" altLang="zh-CN" dirty="0"/>
          </a:p>
          <a:p>
            <a:pPr lvl="1"/>
            <a:r>
              <a:rPr kumimoji="1" lang="zh-CN" altLang="en-US" dirty="0"/>
              <a:t>都可以与其他进程</a:t>
            </a:r>
            <a:r>
              <a:rPr kumimoji="1" lang="en-US" altLang="zh-CN" dirty="0"/>
              <a:t>/</a:t>
            </a:r>
            <a:r>
              <a:rPr kumimoji="1" lang="zh-CN" altLang="en-US" dirty="0"/>
              <a:t>线程并发执行（可能在不同核心上）</a:t>
            </a:r>
            <a:endParaRPr kumimoji="1" lang="en-US" altLang="zh-CN" dirty="0"/>
          </a:p>
          <a:p>
            <a:pPr lvl="1"/>
            <a:r>
              <a:rPr kumimoji="1" lang="zh-CN" altLang="en-US" dirty="0"/>
              <a:t>都可以进行上下文切换</a:t>
            </a:r>
            <a:endParaRPr kumimoji="1" lang="en-US" altLang="zh-CN" dirty="0"/>
          </a:p>
          <a:p>
            <a:pPr lvl="2"/>
            <a:r>
              <a:rPr kumimoji="1" lang="zh-CN" altLang="en-US" sz="1800" dirty="0"/>
              <a:t>引入线程后，调度管理单位由进程变为线程</a:t>
            </a:r>
            <a:endParaRPr kumimoji="1" lang="en-US" altLang="zh-CN" sz="1800" dirty="0"/>
          </a:p>
          <a:p>
            <a:pPr lvl="2"/>
            <a:endParaRPr kumimoji="1" lang="zh-CN" altLang="en-US" sz="1800" dirty="0"/>
          </a:p>
        </p:txBody>
      </p:sp>
      <p:sp>
        <p:nvSpPr>
          <p:cNvPr id="4" name="灯片编号占位符 3">
            <a:extLst>
              <a:ext uri="{FF2B5EF4-FFF2-40B4-BE49-F238E27FC236}">
                <a16:creationId xmlns:a16="http://schemas.microsoft.com/office/drawing/2014/main" id="{6A6145E3-D10C-0A42-A6F4-AB2DB68A532C}"/>
              </a:ext>
            </a:extLst>
          </p:cNvPr>
          <p:cNvSpPr>
            <a:spLocks noGrp="1"/>
          </p:cNvSpPr>
          <p:nvPr>
            <p:ph type="sldNum" sz="quarter" idx="12"/>
          </p:nvPr>
        </p:nvSpPr>
        <p:spPr/>
        <p:txBody>
          <a:bodyPr/>
          <a:lstStyle/>
          <a:p>
            <a:fld id="{ADE361C3-C043-4A6E-BDCE-8DA1E7D90A3B}" type="slidenum">
              <a:rPr lang="zh-CN" altLang="en-US" smtClean="0"/>
              <a:t>11</a:t>
            </a:fld>
            <a:endParaRPr lang="zh-CN" altLang="en-US"/>
          </a:p>
        </p:txBody>
      </p:sp>
      <p:sp>
        <p:nvSpPr>
          <p:cNvPr id="41" name="矩形 40">
            <a:extLst>
              <a:ext uri="{FF2B5EF4-FFF2-40B4-BE49-F238E27FC236}">
                <a16:creationId xmlns:a16="http://schemas.microsoft.com/office/drawing/2014/main" id="{92328C6C-09F2-4843-A09D-ABB20367710C}"/>
              </a:ext>
            </a:extLst>
          </p:cNvPr>
          <p:cNvSpPr/>
          <p:nvPr/>
        </p:nvSpPr>
        <p:spPr>
          <a:xfrm rot="16200000">
            <a:off x="1712045" y="4116649"/>
            <a:ext cx="618747" cy="4039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2" name="文本框 41">
            <a:extLst>
              <a:ext uri="{FF2B5EF4-FFF2-40B4-BE49-F238E27FC236}">
                <a16:creationId xmlns:a16="http://schemas.microsoft.com/office/drawing/2014/main" id="{4CB67C41-9241-1F48-8941-0AA4ABC37050}"/>
              </a:ext>
            </a:extLst>
          </p:cNvPr>
          <p:cNvSpPr txBox="1"/>
          <p:nvPr/>
        </p:nvSpPr>
        <p:spPr>
          <a:xfrm>
            <a:off x="1763175" y="4149347"/>
            <a:ext cx="516488" cy="338554"/>
          </a:xfrm>
          <a:prstGeom prst="rect">
            <a:avLst/>
          </a:prstGeom>
          <a:noFill/>
        </p:spPr>
        <p:txBody>
          <a:bodyPr wrap="none" rtlCol="0">
            <a:spAutoFit/>
          </a:bodyPr>
          <a:lstStyle/>
          <a:p>
            <a:r>
              <a:rPr kumimoji="1" lang="zh-CN" altLang="en-US" sz="1600" b="1" dirty="0">
                <a:latin typeface="+mn-ea"/>
              </a:rPr>
              <a:t>核</a:t>
            </a:r>
            <a:r>
              <a:rPr kumimoji="1" lang="en-US" altLang="zh-CN" sz="1600" b="1" dirty="0">
                <a:latin typeface="+mn-ea"/>
              </a:rPr>
              <a:t>0</a:t>
            </a:r>
            <a:endParaRPr kumimoji="1" lang="zh-CN" altLang="en-US" sz="1600" b="1" dirty="0">
              <a:latin typeface="+mn-ea"/>
            </a:endParaRPr>
          </a:p>
        </p:txBody>
      </p:sp>
      <p:sp>
        <p:nvSpPr>
          <p:cNvPr id="43" name="文本框 42">
            <a:extLst>
              <a:ext uri="{FF2B5EF4-FFF2-40B4-BE49-F238E27FC236}">
                <a16:creationId xmlns:a16="http://schemas.microsoft.com/office/drawing/2014/main" id="{E888EF1F-EF2F-BF4A-9301-93AC3BFC021E}"/>
              </a:ext>
            </a:extLst>
          </p:cNvPr>
          <p:cNvSpPr txBox="1"/>
          <p:nvPr/>
        </p:nvSpPr>
        <p:spPr>
          <a:xfrm>
            <a:off x="1763175" y="4914145"/>
            <a:ext cx="516488" cy="338554"/>
          </a:xfrm>
          <a:prstGeom prst="rect">
            <a:avLst/>
          </a:prstGeom>
          <a:noFill/>
        </p:spPr>
        <p:txBody>
          <a:bodyPr wrap="none" rtlCol="0">
            <a:spAutoFit/>
          </a:bodyPr>
          <a:lstStyle/>
          <a:p>
            <a:r>
              <a:rPr kumimoji="1" lang="zh-CN" altLang="en-US" sz="1600" b="1" dirty="0">
                <a:latin typeface="+mn-ea"/>
              </a:rPr>
              <a:t>核</a:t>
            </a:r>
            <a:r>
              <a:rPr kumimoji="1" lang="en-US" altLang="zh-CN" sz="1600" b="1" dirty="0">
                <a:latin typeface="+mn-ea"/>
              </a:rPr>
              <a:t>1</a:t>
            </a:r>
            <a:endParaRPr kumimoji="1" lang="zh-CN" altLang="en-US" sz="1600" b="1" dirty="0">
              <a:latin typeface="+mn-ea"/>
            </a:endParaRPr>
          </a:p>
        </p:txBody>
      </p:sp>
      <p:sp>
        <p:nvSpPr>
          <p:cNvPr id="44" name="矩形 43">
            <a:extLst>
              <a:ext uri="{FF2B5EF4-FFF2-40B4-BE49-F238E27FC236}">
                <a16:creationId xmlns:a16="http://schemas.microsoft.com/office/drawing/2014/main" id="{2635FC62-B703-094A-B6FF-1E63B4BBE93B}"/>
              </a:ext>
            </a:extLst>
          </p:cNvPr>
          <p:cNvSpPr/>
          <p:nvPr/>
        </p:nvSpPr>
        <p:spPr>
          <a:xfrm>
            <a:off x="2498197" y="4177525"/>
            <a:ext cx="654346"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5" name="文本框 44">
            <a:extLst>
              <a:ext uri="{FF2B5EF4-FFF2-40B4-BE49-F238E27FC236}">
                <a16:creationId xmlns:a16="http://schemas.microsoft.com/office/drawing/2014/main" id="{1C61B849-7945-B746-A964-F51EAF5B768A}"/>
              </a:ext>
            </a:extLst>
          </p:cNvPr>
          <p:cNvSpPr txBox="1"/>
          <p:nvPr/>
        </p:nvSpPr>
        <p:spPr>
          <a:xfrm>
            <a:off x="2498197" y="4166194"/>
            <a:ext cx="654346" cy="307777"/>
          </a:xfrm>
          <a:prstGeom prst="rect">
            <a:avLst/>
          </a:prstGeom>
          <a:noFill/>
        </p:spPr>
        <p:txBody>
          <a:bodyPr wrap="none" rtlCol="0">
            <a:spAutoFit/>
          </a:bodyPr>
          <a:lstStyle/>
          <a:p>
            <a:r>
              <a:rPr kumimoji="1" lang="zh-CN" altLang="en-US" sz="1400" b="1" dirty="0">
                <a:latin typeface="+mn-ea"/>
              </a:rPr>
              <a:t>线程</a:t>
            </a:r>
            <a:r>
              <a:rPr kumimoji="1" lang="en-US" altLang="zh-CN" sz="1400" b="1" dirty="0">
                <a:latin typeface="+mn-ea"/>
              </a:rPr>
              <a:t>0</a:t>
            </a:r>
            <a:endParaRPr kumimoji="1" lang="zh-CN" altLang="en-US" sz="1400" b="1" dirty="0">
              <a:latin typeface="+mn-ea"/>
            </a:endParaRPr>
          </a:p>
        </p:txBody>
      </p:sp>
      <p:sp>
        <p:nvSpPr>
          <p:cNvPr id="46" name="矩形 45">
            <a:extLst>
              <a:ext uri="{FF2B5EF4-FFF2-40B4-BE49-F238E27FC236}">
                <a16:creationId xmlns:a16="http://schemas.microsoft.com/office/drawing/2014/main" id="{3D5738BE-30A8-3241-871F-3AEB40111115}"/>
              </a:ext>
            </a:extLst>
          </p:cNvPr>
          <p:cNvSpPr/>
          <p:nvPr/>
        </p:nvSpPr>
        <p:spPr>
          <a:xfrm>
            <a:off x="3302148" y="4176477"/>
            <a:ext cx="654346"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7" name="文本框 46">
            <a:extLst>
              <a:ext uri="{FF2B5EF4-FFF2-40B4-BE49-F238E27FC236}">
                <a16:creationId xmlns:a16="http://schemas.microsoft.com/office/drawing/2014/main" id="{81F2756F-6AB1-7242-908D-055752FA410B}"/>
              </a:ext>
            </a:extLst>
          </p:cNvPr>
          <p:cNvSpPr txBox="1"/>
          <p:nvPr/>
        </p:nvSpPr>
        <p:spPr>
          <a:xfrm>
            <a:off x="3302148" y="4165146"/>
            <a:ext cx="654346" cy="307777"/>
          </a:xfrm>
          <a:prstGeom prst="rect">
            <a:avLst/>
          </a:prstGeom>
          <a:noFill/>
        </p:spPr>
        <p:txBody>
          <a:bodyPr wrap="none" rtlCol="0">
            <a:spAutoFit/>
          </a:bodyPr>
          <a:lstStyle/>
          <a:p>
            <a:r>
              <a:rPr kumimoji="1" lang="zh-CN" altLang="en-US" sz="1400" b="1" dirty="0">
                <a:latin typeface="+mn-ea"/>
              </a:rPr>
              <a:t>线程</a:t>
            </a:r>
            <a:r>
              <a:rPr kumimoji="1" lang="en-US" altLang="zh-CN" sz="1400" b="1" dirty="0">
                <a:latin typeface="+mn-ea"/>
              </a:rPr>
              <a:t>2</a:t>
            </a:r>
            <a:endParaRPr kumimoji="1" lang="zh-CN" altLang="en-US" sz="1400" b="1" dirty="0">
              <a:latin typeface="+mn-ea"/>
            </a:endParaRPr>
          </a:p>
        </p:txBody>
      </p:sp>
      <p:sp>
        <p:nvSpPr>
          <p:cNvPr id="48" name="矩形 47">
            <a:extLst>
              <a:ext uri="{FF2B5EF4-FFF2-40B4-BE49-F238E27FC236}">
                <a16:creationId xmlns:a16="http://schemas.microsoft.com/office/drawing/2014/main" id="{9974F609-0AAB-B441-AC25-D94E6586A0FE}"/>
              </a:ext>
            </a:extLst>
          </p:cNvPr>
          <p:cNvSpPr/>
          <p:nvPr/>
        </p:nvSpPr>
        <p:spPr>
          <a:xfrm>
            <a:off x="4106099" y="4177115"/>
            <a:ext cx="654346"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9" name="文本框 48">
            <a:extLst>
              <a:ext uri="{FF2B5EF4-FFF2-40B4-BE49-F238E27FC236}">
                <a16:creationId xmlns:a16="http://schemas.microsoft.com/office/drawing/2014/main" id="{5195C460-0214-0D4E-9F2A-52652B46FE9B}"/>
              </a:ext>
            </a:extLst>
          </p:cNvPr>
          <p:cNvSpPr txBox="1"/>
          <p:nvPr/>
        </p:nvSpPr>
        <p:spPr>
          <a:xfrm>
            <a:off x="4106099" y="4165784"/>
            <a:ext cx="654346" cy="307777"/>
          </a:xfrm>
          <a:prstGeom prst="rect">
            <a:avLst/>
          </a:prstGeom>
          <a:noFill/>
        </p:spPr>
        <p:txBody>
          <a:bodyPr wrap="none" rtlCol="0">
            <a:spAutoFit/>
          </a:bodyPr>
          <a:lstStyle/>
          <a:p>
            <a:r>
              <a:rPr kumimoji="1" lang="zh-CN" altLang="en-US" sz="1400" b="1" dirty="0">
                <a:latin typeface="+mn-ea"/>
              </a:rPr>
              <a:t>线程</a:t>
            </a:r>
            <a:r>
              <a:rPr kumimoji="1" lang="en-US" altLang="zh-CN" sz="1400" b="1" dirty="0">
                <a:latin typeface="+mn-ea"/>
              </a:rPr>
              <a:t>5</a:t>
            </a:r>
            <a:endParaRPr kumimoji="1" lang="zh-CN" altLang="en-US" sz="1400" b="1" dirty="0">
              <a:latin typeface="+mn-ea"/>
            </a:endParaRPr>
          </a:p>
        </p:txBody>
      </p:sp>
      <p:sp>
        <p:nvSpPr>
          <p:cNvPr id="50" name="矩形 49">
            <a:extLst>
              <a:ext uri="{FF2B5EF4-FFF2-40B4-BE49-F238E27FC236}">
                <a16:creationId xmlns:a16="http://schemas.microsoft.com/office/drawing/2014/main" id="{05C83B65-598D-3E42-9DB7-8DA22E57A97F}"/>
              </a:ext>
            </a:extLst>
          </p:cNvPr>
          <p:cNvSpPr/>
          <p:nvPr/>
        </p:nvSpPr>
        <p:spPr>
          <a:xfrm>
            <a:off x="4910050" y="4176067"/>
            <a:ext cx="654346"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1" name="文本框 50">
            <a:extLst>
              <a:ext uri="{FF2B5EF4-FFF2-40B4-BE49-F238E27FC236}">
                <a16:creationId xmlns:a16="http://schemas.microsoft.com/office/drawing/2014/main" id="{7D50B883-5062-6144-9CFB-07497D5E12C4}"/>
              </a:ext>
            </a:extLst>
          </p:cNvPr>
          <p:cNvSpPr txBox="1"/>
          <p:nvPr/>
        </p:nvSpPr>
        <p:spPr>
          <a:xfrm>
            <a:off x="4910050" y="4164736"/>
            <a:ext cx="654346" cy="307777"/>
          </a:xfrm>
          <a:prstGeom prst="rect">
            <a:avLst/>
          </a:prstGeom>
          <a:noFill/>
        </p:spPr>
        <p:txBody>
          <a:bodyPr wrap="none" rtlCol="0">
            <a:spAutoFit/>
          </a:bodyPr>
          <a:lstStyle/>
          <a:p>
            <a:r>
              <a:rPr kumimoji="1" lang="zh-CN" altLang="en-US" sz="1400" b="1" dirty="0">
                <a:latin typeface="+mn-ea"/>
              </a:rPr>
              <a:t>线程</a:t>
            </a:r>
            <a:r>
              <a:rPr kumimoji="1" lang="en-US" altLang="zh-CN" sz="1400" b="1" dirty="0">
                <a:latin typeface="+mn-ea"/>
              </a:rPr>
              <a:t>8</a:t>
            </a:r>
            <a:endParaRPr kumimoji="1" lang="zh-CN" altLang="en-US" sz="1400" b="1" dirty="0">
              <a:latin typeface="+mn-ea"/>
            </a:endParaRPr>
          </a:p>
        </p:txBody>
      </p:sp>
      <p:sp>
        <p:nvSpPr>
          <p:cNvPr id="52" name="矩形 51">
            <a:extLst>
              <a:ext uri="{FF2B5EF4-FFF2-40B4-BE49-F238E27FC236}">
                <a16:creationId xmlns:a16="http://schemas.microsoft.com/office/drawing/2014/main" id="{77E81151-263C-154D-B012-AD0D26C34FD2}"/>
              </a:ext>
            </a:extLst>
          </p:cNvPr>
          <p:cNvSpPr/>
          <p:nvPr/>
        </p:nvSpPr>
        <p:spPr>
          <a:xfrm>
            <a:off x="2501151" y="4933584"/>
            <a:ext cx="654346"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3" name="文本框 52">
            <a:extLst>
              <a:ext uri="{FF2B5EF4-FFF2-40B4-BE49-F238E27FC236}">
                <a16:creationId xmlns:a16="http://schemas.microsoft.com/office/drawing/2014/main" id="{161A3C88-637A-9A47-9500-692684221BE9}"/>
              </a:ext>
            </a:extLst>
          </p:cNvPr>
          <p:cNvSpPr txBox="1"/>
          <p:nvPr/>
        </p:nvSpPr>
        <p:spPr>
          <a:xfrm>
            <a:off x="2501151" y="4922253"/>
            <a:ext cx="654346" cy="307777"/>
          </a:xfrm>
          <a:prstGeom prst="rect">
            <a:avLst/>
          </a:prstGeom>
          <a:noFill/>
        </p:spPr>
        <p:txBody>
          <a:bodyPr wrap="none" rtlCol="0">
            <a:spAutoFit/>
          </a:bodyPr>
          <a:lstStyle/>
          <a:p>
            <a:r>
              <a:rPr kumimoji="1" lang="zh-CN" altLang="en-US" sz="1400" b="1" dirty="0">
                <a:latin typeface="+mn-ea"/>
              </a:rPr>
              <a:t>线程</a:t>
            </a:r>
            <a:r>
              <a:rPr kumimoji="1" lang="en-US" altLang="zh-CN" sz="1400" b="1" dirty="0">
                <a:latin typeface="+mn-ea"/>
              </a:rPr>
              <a:t>3</a:t>
            </a:r>
            <a:endParaRPr kumimoji="1" lang="zh-CN" altLang="en-US" sz="1400" b="1" dirty="0">
              <a:latin typeface="+mn-ea"/>
            </a:endParaRPr>
          </a:p>
        </p:txBody>
      </p:sp>
      <p:sp>
        <p:nvSpPr>
          <p:cNvPr id="54" name="矩形 53">
            <a:extLst>
              <a:ext uri="{FF2B5EF4-FFF2-40B4-BE49-F238E27FC236}">
                <a16:creationId xmlns:a16="http://schemas.microsoft.com/office/drawing/2014/main" id="{D39BA5E1-A5A5-4348-B2B0-FA0A6BA3A7C4}"/>
              </a:ext>
            </a:extLst>
          </p:cNvPr>
          <p:cNvSpPr/>
          <p:nvPr/>
        </p:nvSpPr>
        <p:spPr>
          <a:xfrm>
            <a:off x="3305102" y="4932536"/>
            <a:ext cx="654346"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5" name="文本框 54">
            <a:extLst>
              <a:ext uri="{FF2B5EF4-FFF2-40B4-BE49-F238E27FC236}">
                <a16:creationId xmlns:a16="http://schemas.microsoft.com/office/drawing/2014/main" id="{5EEE7F34-4AC8-BE48-B039-B68740FE6AE0}"/>
              </a:ext>
            </a:extLst>
          </p:cNvPr>
          <p:cNvSpPr txBox="1"/>
          <p:nvPr/>
        </p:nvSpPr>
        <p:spPr>
          <a:xfrm>
            <a:off x="3305102" y="4921205"/>
            <a:ext cx="654346" cy="307777"/>
          </a:xfrm>
          <a:prstGeom prst="rect">
            <a:avLst/>
          </a:prstGeom>
          <a:noFill/>
        </p:spPr>
        <p:txBody>
          <a:bodyPr wrap="none" rtlCol="0">
            <a:spAutoFit/>
          </a:bodyPr>
          <a:lstStyle/>
          <a:p>
            <a:r>
              <a:rPr kumimoji="1" lang="zh-CN" altLang="en-US" sz="1400" b="1" dirty="0">
                <a:latin typeface="+mn-ea"/>
              </a:rPr>
              <a:t>线程</a:t>
            </a:r>
            <a:r>
              <a:rPr kumimoji="1" lang="en-US" altLang="zh-CN" sz="1400" b="1" dirty="0">
                <a:latin typeface="+mn-ea"/>
              </a:rPr>
              <a:t>7</a:t>
            </a:r>
            <a:endParaRPr kumimoji="1" lang="zh-CN" altLang="en-US" sz="1400" b="1" dirty="0">
              <a:latin typeface="+mn-ea"/>
            </a:endParaRPr>
          </a:p>
        </p:txBody>
      </p:sp>
      <p:sp>
        <p:nvSpPr>
          <p:cNvPr id="56" name="矩形 55">
            <a:extLst>
              <a:ext uri="{FF2B5EF4-FFF2-40B4-BE49-F238E27FC236}">
                <a16:creationId xmlns:a16="http://schemas.microsoft.com/office/drawing/2014/main" id="{11AC4EA7-07AF-8F42-B30B-4FF447F3A88C}"/>
              </a:ext>
            </a:extLst>
          </p:cNvPr>
          <p:cNvSpPr/>
          <p:nvPr/>
        </p:nvSpPr>
        <p:spPr>
          <a:xfrm>
            <a:off x="4109053" y="4933174"/>
            <a:ext cx="654346"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7" name="文本框 56">
            <a:extLst>
              <a:ext uri="{FF2B5EF4-FFF2-40B4-BE49-F238E27FC236}">
                <a16:creationId xmlns:a16="http://schemas.microsoft.com/office/drawing/2014/main" id="{AF00A41E-127C-A646-A1EE-3914C6B666CD}"/>
              </a:ext>
            </a:extLst>
          </p:cNvPr>
          <p:cNvSpPr txBox="1"/>
          <p:nvPr/>
        </p:nvSpPr>
        <p:spPr>
          <a:xfrm>
            <a:off x="4109053" y="4921843"/>
            <a:ext cx="654346" cy="307777"/>
          </a:xfrm>
          <a:prstGeom prst="rect">
            <a:avLst/>
          </a:prstGeom>
          <a:noFill/>
        </p:spPr>
        <p:txBody>
          <a:bodyPr wrap="none" rtlCol="0">
            <a:spAutoFit/>
          </a:bodyPr>
          <a:lstStyle/>
          <a:p>
            <a:r>
              <a:rPr kumimoji="1" lang="zh-CN" altLang="en-US" sz="1400" b="1" dirty="0">
                <a:latin typeface="+mn-ea"/>
              </a:rPr>
              <a:t>线程</a:t>
            </a:r>
            <a:r>
              <a:rPr kumimoji="1" lang="en-US" altLang="zh-CN" sz="1400" b="1" dirty="0">
                <a:latin typeface="+mn-ea"/>
              </a:rPr>
              <a:t>1</a:t>
            </a:r>
            <a:endParaRPr kumimoji="1" lang="zh-CN" altLang="en-US" sz="1400" b="1" dirty="0">
              <a:latin typeface="+mn-ea"/>
            </a:endParaRPr>
          </a:p>
        </p:txBody>
      </p:sp>
      <p:sp>
        <p:nvSpPr>
          <p:cNvPr id="58" name="矩形 57">
            <a:extLst>
              <a:ext uri="{FF2B5EF4-FFF2-40B4-BE49-F238E27FC236}">
                <a16:creationId xmlns:a16="http://schemas.microsoft.com/office/drawing/2014/main" id="{492B0282-3C75-5B47-9071-28145614D68C}"/>
              </a:ext>
            </a:extLst>
          </p:cNvPr>
          <p:cNvSpPr/>
          <p:nvPr/>
        </p:nvSpPr>
        <p:spPr>
          <a:xfrm>
            <a:off x="4913004" y="4932126"/>
            <a:ext cx="654346"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9" name="文本框 58">
            <a:extLst>
              <a:ext uri="{FF2B5EF4-FFF2-40B4-BE49-F238E27FC236}">
                <a16:creationId xmlns:a16="http://schemas.microsoft.com/office/drawing/2014/main" id="{E1D3489F-3B26-8E46-B3AB-5E61177761C2}"/>
              </a:ext>
            </a:extLst>
          </p:cNvPr>
          <p:cNvSpPr txBox="1"/>
          <p:nvPr/>
        </p:nvSpPr>
        <p:spPr>
          <a:xfrm>
            <a:off x="4913004" y="4920795"/>
            <a:ext cx="654346" cy="307777"/>
          </a:xfrm>
          <a:prstGeom prst="rect">
            <a:avLst/>
          </a:prstGeom>
          <a:noFill/>
        </p:spPr>
        <p:txBody>
          <a:bodyPr wrap="none" rtlCol="0">
            <a:spAutoFit/>
          </a:bodyPr>
          <a:lstStyle/>
          <a:p>
            <a:r>
              <a:rPr kumimoji="1" lang="zh-CN" altLang="en-US" sz="1400" b="1" dirty="0">
                <a:latin typeface="+mn-ea"/>
              </a:rPr>
              <a:t>线程</a:t>
            </a:r>
            <a:r>
              <a:rPr kumimoji="1" lang="en-US" altLang="zh-CN" sz="1400" b="1" dirty="0">
                <a:latin typeface="+mn-ea"/>
              </a:rPr>
              <a:t>9</a:t>
            </a:r>
            <a:endParaRPr kumimoji="1" lang="zh-CN" altLang="en-US" sz="1400" b="1" dirty="0">
              <a:latin typeface="+mn-ea"/>
            </a:endParaRPr>
          </a:p>
        </p:txBody>
      </p:sp>
      <p:sp>
        <p:nvSpPr>
          <p:cNvPr id="60" name="文本框 59">
            <a:extLst>
              <a:ext uri="{FF2B5EF4-FFF2-40B4-BE49-F238E27FC236}">
                <a16:creationId xmlns:a16="http://schemas.microsoft.com/office/drawing/2014/main" id="{FE922B8E-A77C-DE4A-952A-2C980E4AF7BB}"/>
              </a:ext>
            </a:extLst>
          </p:cNvPr>
          <p:cNvSpPr txBox="1"/>
          <p:nvPr/>
        </p:nvSpPr>
        <p:spPr>
          <a:xfrm>
            <a:off x="5539083" y="4071028"/>
            <a:ext cx="415498" cy="369332"/>
          </a:xfrm>
          <a:prstGeom prst="rect">
            <a:avLst/>
          </a:prstGeom>
          <a:noFill/>
        </p:spPr>
        <p:txBody>
          <a:bodyPr wrap="none" rtlCol="0">
            <a:spAutoFit/>
          </a:bodyPr>
          <a:lstStyle/>
          <a:p>
            <a:r>
              <a:rPr kumimoji="1" lang="en-US" altLang="zh-CN" dirty="0"/>
              <a:t>…</a:t>
            </a:r>
            <a:endParaRPr kumimoji="1" lang="zh-CN" altLang="en-US" dirty="0"/>
          </a:p>
        </p:txBody>
      </p:sp>
      <p:sp>
        <p:nvSpPr>
          <p:cNvPr id="61" name="文本框 60">
            <a:extLst>
              <a:ext uri="{FF2B5EF4-FFF2-40B4-BE49-F238E27FC236}">
                <a16:creationId xmlns:a16="http://schemas.microsoft.com/office/drawing/2014/main" id="{62DEEF1D-03D0-E041-AC92-EDAA26153515}"/>
              </a:ext>
            </a:extLst>
          </p:cNvPr>
          <p:cNvSpPr txBox="1"/>
          <p:nvPr/>
        </p:nvSpPr>
        <p:spPr>
          <a:xfrm>
            <a:off x="5539083" y="4845025"/>
            <a:ext cx="415498" cy="369332"/>
          </a:xfrm>
          <a:prstGeom prst="rect">
            <a:avLst/>
          </a:prstGeom>
          <a:noFill/>
        </p:spPr>
        <p:txBody>
          <a:bodyPr wrap="none" rtlCol="0">
            <a:spAutoFit/>
          </a:bodyPr>
          <a:lstStyle/>
          <a:p>
            <a:r>
              <a:rPr kumimoji="1" lang="en-US" altLang="zh-CN" dirty="0"/>
              <a:t>…</a:t>
            </a:r>
            <a:endParaRPr kumimoji="1" lang="zh-CN" altLang="en-US" dirty="0"/>
          </a:p>
        </p:txBody>
      </p:sp>
      <p:sp>
        <p:nvSpPr>
          <p:cNvPr id="62" name="矩形 61">
            <a:extLst>
              <a:ext uri="{FF2B5EF4-FFF2-40B4-BE49-F238E27FC236}">
                <a16:creationId xmlns:a16="http://schemas.microsoft.com/office/drawing/2014/main" id="{1B51CD83-CA18-174A-B904-987735889723}"/>
              </a:ext>
            </a:extLst>
          </p:cNvPr>
          <p:cNvSpPr/>
          <p:nvPr/>
        </p:nvSpPr>
        <p:spPr>
          <a:xfrm rot="16200000">
            <a:off x="1712045" y="4872708"/>
            <a:ext cx="618747" cy="4039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3" name="矩形 62">
            <a:extLst>
              <a:ext uri="{FF2B5EF4-FFF2-40B4-BE49-F238E27FC236}">
                <a16:creationId xmlns:a16="http://schemas.microsoft.com/office/drawing/2014/main" id="{62907758-1954-6E44-80F9-947E50088E43}"/>
              </a:ext>
            </a:extLst>
          </p:cNvPr>
          <p:cNvSpPr/>
          <p:nvPr/>
        </p:nvSpPr>
        <p:spPr>
          <a:xfrm>
            <a:off x="2426189" y="4845025"/>
            <a:ext cx="3528392" cy="457917"/>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矩形 63">
            <a:extLst>
              <a:ext uri="{FF2B5EF4-FFF2-40B4-BE49-F238E27FC236}">
                <a16:creationId xmlns:a16="http://schemas.microsoft.com/office/drawing/2014/main" id="{44AF5F44-8CA3-7347-AEF7-4438710DFE24}"/>
              </a:ext>
            </a:extLst>
          </p:cNvPr>
          <p:cNvSpPr/>
          <p:nvPr/>
        </p:nvSpPr>
        <p:spPr>
          <a:xfrm>
            <a:off x="2426189" y="4089664"/>
            <a:ext cx="3528392" cy="457917"/>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文本框 64">
            <a:extLst>
              <a:ext uri="{FF2B5EF4-FFF2-40B4-BE49-F238E27FC236}">
                <a16:creationId xmlns:a16="http://schemas.microsoft.com/office/drawing/2014/main" id="{2A608735-2DE7-B84B-9A47-2448F78A4E7C}"/>
              </a:ext>
            </a:extLst>
          </p:cNvPr>
          <p:cNvSpPr txBox="1"/>
          <p:nvPr/>
        </p:nvSpPr>
        <p:spPr>
          <a:xfrm>
            <a:off x="6228184" y="4456116"/>
            <a:ext cx="877163" cy="369332"/>
          </a:xfrm>
          <a:prstGeom prst="rect">
            <a:avLst/>
          </a:prstGeom>
          <a:noFill/>
        </p:spPr>
        <p:txBody>
          <a:bodyPr wrap="none" rtlCol="0">
            <a:spAutoFit/>
          </a:bodyPr>
          <a:lstStyle/>
          <a:p>
            <a:r>
              <a:rPr kumimoji="1" lang="zh-CN" altLang="en-US" b="1" dirty="0"/>
              <a:t>调度器</a:t>
            </a:r>
          </a:p>
        </p:txBody>
      </p:sp>
      <p:sp>
        <p:nvSpPr>
          <p:cNvPr id="66" name="圆角矩形 65">
            <a:extLst>
              <a:ext uri="{FF2B5EF4-FFF2-40B4-BE49-F238E27FC236}">
                <a16:creationId xmlns:a16="http://schemas.microsoft.com/office/drawing/2014/main" id="{0B1B2D3D-66F0-D349-ADF6-37DDE4332377}"/>
              </a:ext>
            </a:extLst>
          </p:cNvPr>
          <p:cNvSpPr/>
          <p:nvPr/>
        </p:nvSpPr>
        <p:spPr>
          <a:xfrm>
            <a:off x="6228184" y="4464099"/>
            <a:ext cx="877163" cy="36134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7" name="直线箭头连接符 66">
            <a:extLst>
              <a:ext uri="{FF2B5EF4-FFF2-40B4-BE49-F238E27FC236}">
                <a16:creationId xmlns:a16="http://schemas.microsoft.com/office/drawing/2014/main" id="{22770729-0692-A845-AD1A-0F4993FD9251}"/>
              </a:ext>
            </a:extLst>
          </p:cNvPr>
          <p:cNvCxnSpPr>
            <a:cxnSpLocks/>
            <a:stCxn id="66" idx="1"/>
            <a:endCxn id="64" idx="3"/>
          </p:cNvCxnSpPr>
          <p:nvPr/>
        </p:nvCxnSpPr>
        <p:spPr>
          <a:xfrm flipH="1" flipV="1">
            <a:off x="5954581" y="4318623"/>
            <a:ext cx="273603" cy="3261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线箭头连接符 67">
            <a:extLst>
              <a:ext uri="{FF2B5EF4-FFF2-40B4-BE49-F238E27FC236}">
                <a16:creationId xmlns:a16="http://schemas.microsoft.com/office/drawing/2014/main" id="{7851C289-8B5B-E64C-ADF8-A6F1AE26BD5E}"/>
              </a:ext>
            </a:extLst>
          </p:cNvPr>
          <p:cNvCxnSpPr>
            <a:cxnSpLocks/>
            <a:stCxn id="66" idx="1"/>
            <a:endCxn id="63" idx="3"/>
          </p:cNvCxnSpPr>
          <p:nvPr/>
        </p:nvCxnSpPr>
        <p:spPr>
          <a:xfrm flipH="1">
            <a:off x="5954581" y="4644774"/>
            <a:ext cx="273603" cy="42921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文本框 68">
            <a:extLst>
              <a:ext uri="{FF2B5EF4-FFF2-40B4-BE49-F238E27FC236}">
                <a16:creationId xmlns:a16="http://schemas.microsoft.com/office/drawing/2014/main" id="{DEF91CB7-9D54-5B41-B9C9-0FC79D2D0974}"/>
              </a:ext>
            </a:extLst>
          </p:cNvPr>
          <p:cNvSpPr txBox="1"/>
          <p:nvPr/>
        </p:nvSpPr>
        <p:spPr>
          <a:xfrm>
            <a:off x="5991783" y="4223503"/>
            <a:ext cx="492443" cy="276999"/>
          </a:xfrm>
          <a:prstGeom prst="rect">
            <a:avLst/>
          </a:prstGeom>
          <a:noFill/>
        </p:spPr>
        <p:txBody>
          <a:bodyPr wrap="none" rtlCol="0">
            <a:spAutoFit/>
          </a:bodyPr>
          <a:lstStyle/>
          <a:p>
            <a:r>
              <a:rPr kumimoji="1" lang="zh-CN" altLang="en-US" sz="1200" dirty="0"/>
              <a:t>管理</a:t>
            </a:r>
          </a:p>
        </p:txBody>
      </p:sp>
      <p:sp>
        <p:nvSpPr>
          <p:cNvPr id="70" name="文本框 69">
            <a:extLst>
              <a:ext uri="{FF2B5EF4-FFF2-40B4-BE49-F238E27FC236}">
                <a16:creationId xmlns:a16="http://schemas.microsoft.com/office/drawing/2014/main" id="{0BC1F4ED-7F53-2D47-B946-DF0D68D01B68}"/>
              </a:ext>
            </a:extLst>
          </p:cNvPr>
          <p:cNvSpPr txBox="1"/>
          <p:nvPr/>
        </p:nvSpPr>
        <p:spPr>
          <a:xfrm>
            <a:off x="6012111" y="4873733"/>
            <a:ext cx="492443" cy="276999"/>
          </a:xfrm>
          <a:prstGeom prst="rect">
            <a:avLst/>
          </a:prstGeom>
          <a:noFill/>
        </p:spPr>
        <p:txBody>
          <a:bodyPr wrap="none" rtlCol="0">
            <a:spAutoFit/>
          </a:bodyPr>
          <a:lstStyle/>
          <a:p>
            <a:r>
              <a:rPr kumimoji="1" lang="zh-CN" altLang="en-US" sz="1200" dirty="0"/>
              <a:t>管理</a:t>
            </a:r>
          </a:p>
        </p:txBody>
      </p:sp>
      <p:cxnSp>
        <p:nvCxnSpPr>
          <p:cNvPr id="71" name="曲线连接符 70">
            <a:extLst>
              <a:ext uri="{FF2B5EF4-FFF2-40B4-BE49-F238E27FC236}">
                <a16:creationId xmlns:a16="http://schemas.microsoft.com/office/drawing/2014/main" id="{714A32C6-5116-BC4D-B89F-7131D09EA04C}"/>
              </a:ext>
            </a:extLst>
          </p:cNvPr>
          <p:cNvCxnSpPr>
            <a:cxnSpLocks/>
            <a:stCxn id="45" idx="0"/>
            <a:endCxn id="47" idx="0"/>
          </p:cNvCxnSpPr>
          <p:nvPr/>
        </p:nvCxnSpPr>
        <p:spPr>
          <a:xfrm rot="5400000" flipH="1" flipV="1">
            <a:off x="3226821" y="3763695"/>
            <a:ext cx="1048" cy="803951"/>
          </a:xfrm>
          <a:prstGeom prst="curvedConnector3">
            <a:avLst>
              <a:gd name="adj1" fmla="val 21912977"/>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72" name="曲线连接符 71">
            <a:extLst>
              <a:ext uri="{FF2B5EF4-FFF2-40B4-BE49-F238E27FC236}">
                <a16:creationId xmlns:a16="http://schemas.microsoft.com/office/drawing/2014/main" id="{F021C553-3087-864C-9750-13A809BEE20F}"/>
              </a:ext>
            </a:extLst>
          </p:cNvPr>
          <p:cNvCxnSpPr>
            <a:cxnSpLocks/>
          </p:cNvCxnSpPr>
          <p:nvPr/>
        </p:nvCxnSpPr>
        <p:spPr>
          <a:xfrm rot="5400000" flipH="1" flipV="1">
            <a:off x="4043358" y="3763284"/>
            <a:ext cx="1048" cy="803951"/>
          </a:xfrm>
          <a:prstGeom prst="curvedConnector3">
            <a:avLst>
              <a:gd name="adj1" fmla="val 21912977"/>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73" name="曲线连接符 72">
            <a:extLst>
              <a:ext uri="{FF2B5EF4-FFF2-40B4-BE49-F238E27FC236}">
                <a16:creationId xmlns:a16="http://schemas.microsoft.com/office/drawing/2014/main" id="{7711CE91-55E2-FE4E-A09E-3548EA6261FB}"/>
              </a:ext>
            </a:extLst>
          </p:cNvPr>
          <p:cNvCxnSpPr>
            <a:cxnSpLocks/>
          </p:cNvCxnSpPr>
          <p:nvPr/>
        </p:nvCxnSpPr>
        <p:spPr>
          <a:xfrm rot="5400000" flipH="1" flipV="1">
            <a:off x="4847309" y="3774833"/>
            <a:ext cx="1048" cy="803951"/>
          </a:xfrm>
          <a:prstGeom prst="curvedConnector3">
            <a:avLst>
              <a:gd name="adj1" fmla="val 21912977"/>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9A78F26B-6DAD-F943-A12E-6CE1849E2EC8}"/>
              </a:ext>
            </a:extLst>
          </p:cNvPr>
          <p:cNvSpPr txBox="1"/>
          <p:nvPr/>
        </p:nvSpPr>
        <p:spPr>
          <a:xfrm>
            <a:off x="2981123" y="3702368"/>
            <a:ext cx="492443" cy="276999"/>
          </a:xfrm>
          <a:prstGeom prst="rect">
            <a:avLst/>
          </a:prstGeom>
          <a:noFill/>
        </p:spPr>
        <p:txBody>
          <a:bodyPr wrap="none" rtlCol="0">
            <a:spAutoFit/>
          </a:bodyPr>
          <a:lstStyle/>
          <a:p>
            <a:r>
              <a:rPr kumimoji="1" lang="zh-CN" altLang="en-US" sz="1200" dirty="0">
                <a:solidFill>
                  <a:srgbClr val="BD3247"/>
                </a:solidFill>
              </a:rPr>
              <a:t>切换</a:t>
            </a:r>
          </a:p>
        </p:txBody>
      </p:sp>
      <p:sp>
        <p:nvSpPr>
          <p:cNvPr id="75" name="文本框 74">
            <a:extLst>
              <a:ext uri="{FF2B5EF4-FFF2-40B4-BE49-F238E27FC236}">
                <a16:creationId xmlns:a16="http://schemas.microsoft.com/office/drawing/2014/main" id="{B3A0F66D-5D8F-2D48-9308-CA7223202872}"/>
              </a:ext>
            </a:extLst>
          </p:cNvPr>
          <p:cNvSpPr txBox="1"/>
          <p:nvPr/>
        </p:nvSpPr>
        <p:spPr>
          <a:xfrm>
            <a:off x="3797660" y="3702368"/>
            <a:ext cx="492443" cy="276999"/>
          </a:xfrm>
          <a:prstGeom prst="rect">
            <a:avLst/>
          </a:prstGeom>
          <a:noFill/>
        </p:spPr>
        <p:txBody>
          <a:bodyPr wrap="none" rtlCol="0">
            <a:spAutoFit/>
          </a:bodyPr>
          <a:lstStyle/>
          <a:p>
            <a:r>
              <a:rPr kumimoji="1" lang="zh-CN" altLang="en-US" sz="1200" dirty="0">
                <a:solidFill>
                  <a:srgbClr val="BD3247"/>
                </a:solidFill>
              </a:rPr>
              <a:t>切换</a:t>
            </a:r>
          </a:p>
        </p:txBody>
      </p:sp>
      <p:sp>
        <p:nvSpPr>
          <p:cNvPr id="76" name="文本框 75">
            <a:extLst>
              <a:ext uri="{FF2B5EF4-FFF2-40B4-BE49-F238E27FC236}">
                <a16:creationId xmlns:a16="http://schemas.microsoft.com/office/drawing/2014/main" id="{6903A3E9-F285-2048-9BB6-194ACA2D9AEE}"/>
              </a:ext>
            </a:extLst>
          </p:cNvPr>
          <p:cNvSpPr txBox="1"/>
          <p:nvPr/>
        </p:nvSpPr>
        <p:spPr>
          <a:xfrm>
            <a:off x="4601611" y="3702368"/>
            <a:ext cx="492443" cy="276999"/>
          </a:xfrm>
          <a:prstGeom prst="rect">
            <a:avLst/>
          </a:prstGeom>
          <a:noFill/>
        </p:spPr>
        <p:txBody>
          <a:bodyPr wrap="none" rtlCol="0">
            <a:spAutoFit/>
          </a:bodyPr>
          <a:lstStyle/>
          <a:p>
            <a:r>
              <a:rPr kumimoji="1" lang="zh-CN" altLang="en-US" sz="1200" dirty="0">
                <a:solidFill>
                  <a:srgbClr val="BD3247"/>
                </a:solidFill>
              </a:rPr>
              <a:t>切换</a:t>
            </a:r>
          </a:p>
        </p:txBody>
      </p:sp>
      <p:cxnSp>
        <p:nvCxnSpPr>
          <p:cNvPr id="77" name="曲线连接符 76">
            <a:extLst>
              <a:ext uri="{FF2B5EF4-FFF2-40B4-BE49-F238E27FC236}">
                <a16:creationId xmlns:a16="http://schemas.microsoft.com/office/drawing/2014/main" id="{CCA90BD1-A356-C144-975A-07E6408DE65C}"/>
              </a:ext>
            </a:extLst>
          </p:cNvPr>
          <p:cNvCxnSpPr>
            <a:cxnSpLocks/>
            <a:stCxn id="53" idx="2"/>
            <a:endCxn id="54" idx="2"/>
          </p:cNvCxnSpPr>
          <p:nvPr/>
        </p:nvCxnSpPr>
        <p:spPr>
          <a:xfrm rot="5400000" flipH="1" flipV="1">
            <a:off x="3225568" y="4823323"/>
            <a:ext cx="9462" cy="803951"/>
          </a:xfrm>
          <a:prstGeom prst="curvedConnector3">
            <a:avLst>
              <a:gd name="adj1" fmla="val -2415980"/>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78" name="曲线连接符 77">
            <a:extLst>
              <a:ext uri="{FF2B5EF4-FFF2-40B4-BE49-F238E27FC236}">
                <a16:creationId xmlns:a16="http://schemas.microsoft.com/office/drawing/2014/main" id="{40395821-510B-984F-8554-E1E7C9F2950B}"/>
              </a:ext>
            </a:extLst>
          </p:cNvPr>
          <p:cNvCxnSpPr>
            <a:cxnSpLocks/>
          </p:cNvCxnSpPr>
          <p:nvPr/>
        </p:nvCxnSpPr>
        <p:spPr>
          <a:xfrm rot="5400000" flipH="1" flipV="1">
            <a:off x="4026566" y="4843068"/>
            <a:ext cx="9462" cy="803951"/>
          </a:xfrm>
          <a:prstGeom prst="curvedConnector3">
            <a:avLst>
              <a:gd name="adj1" fmla="val -1879095"/>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79" name="曲线连接符 78">
            <a:extLst>
              <a:ext uri="{FF2B5EF4-FFF2-40B4-BE49-F238E27FC236}">
                <a16:creationId xmlns:a16="http://schemas.microsoft.com/office/drawing/2014/main" id="{CC0CB200-08D7-A149-BB9A-BEA29749D3B2}"/>
              </a:ext>
            </a:extLst>
          </p:cNvPr>
          <p:cNvCxnSpPr>
            <a:cxnSpLocks/>
          </p:cNvCxnSpPr>
          <p:nvPr/>
        </p:nvCxnSpPr>
        <p:spPr>
          <a:xfrm rot="5400000" flipH="1" flipV="1">
            <a:off x="4843103" y="4833557"/>
            <a:ext cx="9462" cy="803951"/>
          </a:xfrm>
          <a:prstGeom prst="curvedConnector3">
            <a:avLst>
              <a:gd name="adj1" fmla="val -1879095"/>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0" name="文本框 79">
            <a:extLst>
              <a:ext uri="{FF2B5EF4-FFF2-40B4-BE49-F238E27FC236}">
                <a16:creationId xmlns:a16="http://schemas.microsoft.com/office/drawing/2014/main" id="{45C67136-4CED-E64F-9C01-972FA8FF3DE0}"/>
              </a:ext>
            </a:extLst>
          </p:cNvPr>
          <p:cNvSpPr txBox="1"/>
          <p:nvPr/>
        </p:nvSpPr>
        <p:spPr>
          <a:xfrm>
            <a:off x="2981123" y="5388813"/>
            <a:ext cx="492443" cy="276999"/>
          </a:xfrm>
          <a:prstGeom prst="rect">
            <a:avLst/>
          </a:prstGeom>
          <a:noFill/>
        </p:spPr>
        <p:txBody>
          <a:bodyPr wrap="none" rtlCol="0">
            <a:spAutoFit/>
          </a:bodyPr>
          <a:lstStyle/>
          <a:p>
            <a:r>
              <a:rPr kumimoji="1" lang="zh-CN" altLang="en-US" sz="1200" dirty="0">
                <a:solidFill>
                  <a:srgbClr val="BD3247"/>
                </a:solidFill>
              </a:rPr>
              <a:t>切换</a:t>
            </a:r>
          </a:p>
        </p:txBody>
      </p:sp>
      <p:sp>
        <p:nvSpPr>
          <p:cNvPr id="81" name="文本框 80">
            <a:extLst>
              <a:ext uri="{FF2B5EF4-FFF2-40B4-BE49-F238E27FC236}">
                <a16:creationId xmlns:a16="http://schemas.microsoft.com/office/drawing/2014/main" id="{BB7D49D6-1FE5-514E-8B8B-1EAEF0CD5605}"/>
              </a:ext>
            </a:extLst>
          </p:cNvPr>
          <p:cNvSpPr txBox="1"/>
          <p:nvPr/>
        </p:nvSpPr>
        <p:spPr>
          <a:xfrm>
            <a:off x="3797660" y="5388813"/>
            <a:ext cx="492443" cy="276999"/>
          </a:xfrm>
          <a:prstGeom prst="rect">
            <a:avLst/>
          </a:prstGeom>
          <a:noFill/>
        </p:spPr>
        <p:txBody>
          <a:bodyPr wrap="none" rtlCol="0">
            <a:spAutoFit/>
          </a:bodyPr>
          <a:lstStyle/>
          <a:p>
            <a:r>
              <a:rPr kumimoji="1" lang="zh-CN" altLang="en-US" sz="1200" dirty="0">
                <a:solidFill>
                  <a:srgbClr val="BD3247"/>
                </a:solidFill>
              </a:rPr>
              <a:t>切换</a:t>
            </a:r>
          </a:p>
        </p:txBody>
      </p:sp>
      <p:sp>
        <p:nvSpPr>
          <p:cNvPr id="82" name="文本框 81">
            <a:extLst>
              <a:ext uri="{FF2B5EF4-FFF2-40B4-BE49-F238E27FC236}">
                <a16:creationId xmlns:a16="http://schemas.microsoft.com/office/drawing/2014/main" id="{3F831027-1509-FE4B-B153-B716828BC95D}"/>
              </a:ext>
            </a:extLst>
          </p:cNvPr>
          <p:cNvSpPr txBox="1"/>
          <p:nvPr/>
        </p:nvSpPr>
        <p:spPr>
          <a:xfrm>
            <a:off x="4601611" y="5388813"/>
            <a:ext cx="492443" cy="276999"/>
          </a:xfrm>
          <a:prstGeom prst="rect">
            <a:avLst/>
          </a:prstGeom>
          <a:noFill/>
        </p:spPr>
        <p:txBody>
          <a:bodyPr wrap="none" rtlCol="0">
            <a:spAutoFit/>
          </a:bodyPr>
          <a:lstStyle/>
          <a:p>
            <a:r>
              <a:rPr kumimoji="1" lang="zh-CN" altLang="en-US" sz="1200" dirty="0">
                <a:solidFill>
                  <a:srgbClr val="BD3247"/>
                </a:solidFill>
              </a:rPr>
              <a:t>切换</a:t>
            </a:r>
          </a:p>
        </p:txBody>
      </p:sp>
    </p:spTree>
    <p:extLst>
      <p:ext uri="{BB962C8B-B14F-4D97-AF65-F5344CB8AC3E}">
        <p14:creationId xmlns:p14="http://schemas.microsoft.com/office/powerpoint/2010/main" val="187996846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CDC6CE-8D92-CD47-BA97-1D6D2F9DAB96}"/>
              </a:ext>
            </a:extLst>
          </p:cNvPr>
          <p:cNvSpPr>
            <a:spLocks noGrp="1"/>
          </p:cNvSpPr>
          <p:nvPr>
            <p:ph type="title"/>
          </p:nvPr>
        </p:nvSpPr>
        <p:spPr>
          <a:xfrm>
            <a:off x="457200" y="228866"/>
            <a:ext cx="8229600" cy="900442"/>
          </a:xfrm>
        </p:spPr>
        <p:txBody>
          <a:bodyPr/>
          <a:lstStyle/>
          <a:p>
            <a:r>
              <a:rPr kumimoji="1" lang="zh-CN" altLang="en-US" dirty="0"/>
              <a:t>场景</a:t>
            </a:r>
            <a:r>
              <a:rPr kumimoji="1" lang="en-US" altLang="zh-CN" dirty="0"/>
              <a:t>4</a:t>
            </a:r>
            <a:r>
              <a:rPr kumimoji="1" lang="zh-CN" altLang="en-US" dirty="0"/>
              <a:t>：</a:t>
            </a:r>
            <a:r>
              <a:rPr kumimoji="1" lang="en-US" altLang="zh-CN" dirty="0"/>
              <a:t>VIP</a:t>
            </a:r>
            <a:r>
              <a:rPr kumimoji="1" lang="zh-CN" altLang="en-US" dirty="0"/>
              <a:t>优先功能</a:t>
            </a:r>
          </a:p>
        </p:txBody>
      </p:sp>
      <p:sp>
        <p:nvSpPr>
          <p:cNvPr id="4" name="灯片编号占位符 3">
            <a:extLst>
              <a:ext uri="{FF2B5EF4-FFF2-40B4-BE49-F238E27FC236}">
                <a16:creationId xmlns:a16="http://schemas.microsoft.com/office/drawing/2014/main" id="{A88CFB93-54E3-EC46-8F4D-4A7EE4C60CF1}"/>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110</a:t>
            </a:fld>
            <a:endParaRPr lang="zh-CN" altLang="en-US"/>
          </a:p>
        </p:txBody>
      </p:sp>
      <p:sp>
        <p:nvSpPr>
          <p:cNvPr id="7" name="矩形 6">
            <a:extLst>
              <a:ext uri="{FF2B5EF4-FFF2-40B4-BE49-F238E27FC236}">
                <a16:creationId xmlns:a16="http://schemas.microsoft.com/office/drawing/2014/main" id="{F957279C-BB38-6C45-9DCD-46372DCFAAF5}"/>
              </a:ext>
            </a:extLst>
          </p:cNvPr>
          <p:cNvSpPr/>
          <p:nvPr/>
        </p:nvSpPr>
        <p:spPr>
          <a:xfrm>
            <a:off x="683568" y="1489348"/>
            <a:ext cx="3621504" cy="369332"/>
          </a:xfrm>
          <a:prstGeom prst="rect">
            <a:avLst/>
          </a:prstGeom>
        </p:spPr>
        <p:txBody>
          <a:bodyPr wrap="none">
            <a:spAutoFit/>
          </a:bodyPr>
          <a:lstStyle/>
          <a:p>
            <a:r>
              <a:rPr kumimoji="1" lang="zh-CN" altLang="en-US" dirty="0"/>
              <a:t>充值的</a:t>
            </a:r>
            <a:r>
              <a:rPr kumimoji="1" lang="en-US" altLang="zh-CN" dirty="0"/>
              <a:t>VIP</a:t>
            </a:r>
            <a:r>
              <a:rPr kumimoji="1" lang="zh-CN" altLang="en-US" dirty="0"/>
              <a:t>用户拥有更高的优先级</a:t>
            </a:r>
            <a:r>
              <a:rPr kumimoji="1" lang="en-US" altLang="zh-CN" dirty="0"/>
              <a:t>:</a:t>
            </a:r>
            <a:endParaRPr lang="zh-CN" altLang="en-US" dirty="0"/>
          </a:p>
        </p:txBody>
      </p:sp>
      <p:pic>
        <p:nvPicPr>
          <p:cNvPr id="8" name="图形 7" descr="用户">
            <a:extLst>
              <a:ext uri="{FF2B5EF4-FFF2-40B4-BE49-F238E27FC236}">
                <a16:creationId xmlns:a16="http://schemas.microsoft.com/office/drawing/2014/main" id="{209850AB-8D4A-DB42-86B6-F9539099CC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7584" y="2187468"/>
            <a:ext cx="914400" cy="914400"/>
          </a:xfrm>
          <a:prstGeom prst="rect">
            <a:avLst/>
          </a:prstGeom>
        </p:spPr>
      </p:pic>
      <p:pic>
        <p:nvPicPr>
          <p:cNvPr id="9" name="图形 8" descr="用户">
            <a:extLst>
              <a:ext uri="{FF2B5EF4-FFF2-40B4-BE49-F238E27FC236}">
                <a16:creationId xmlns:a16="http://schemas.microsoft.com/office/drawing/2014/main" id="{2AEAD661-951D-244B-8112-6A9DB48C9D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9056" y="3116344"/>
            <a:ext cx="914400" cy="914400"/>
          </a:xfrm>
          <a:prstGeom prst="rect">
            <a:avLst/>
          </a:prstGeom>
        </p:spPr>
      </p:pic>
      <p:pic>
        <p:nvPicPr>
          <p:cNvPr id="10" name="图形 9" descr="用户">
            <a:extLst>
              <a:ext uri="{FF2B5EF4-FFF2-40B4-BE49-F238E27FC236}">
                <a16:creationId xmlns:a16="http://schemas.microsoft.com/office/drawing/2014/main" id="{EE6045FD-DC96-4C48-9068-D3763701A6B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7584" y="4225652"/>
            <a:ext cx="914400" cy="914400"/>
          </a:xfrm>
          <a:prstGeom prst="rect">
            <a:avLst/>
          </a:prstGeom>
        </p:spPr>
      </p:pic>
      <p:sp>
        <p:nvSpPr>
          <p:cNvPr id="11" name="文本框 10">
            <a:extLst>
              <a:ext uri="{FF2B5EF4-FFF2-40B4-BE49-F238E27FC236}">
                <a16:creationId xmlns:a16="http://schemas.microsoft.com/office/drawing/2014/main" id="{D5C72EF1-DBD7-B645-89D1-BC2492DA60F6}"/>
              </a:ext>
            </a:extLst>
          </p:cNvPr>
          <p:cNvSpPr txBox="1"/>
          <p:nvPr/>
        </p:nvSpPr>
        <p:spPr>
          <a:xfrm>
            <a:off x="1619672" y="2259947"/>
            <a:ext cx="720080" cy="769441"/>
          </a:xfrm>
          <a:prstGeom prst="rect">
            <a:avLst/>
          </a:prstGeom>
          <a:noFill/>
        </p:spPr>
        <p:txBody>
          <a:bodyPr wrap="square" rtlCol="0">
            <a:spAutoFit/>
          </a:bodyPr>
          <a:lstStyle/>
          <a:p>
            <a:r>
              <a:rPr kumimoji="1" lang="zh-CN" altLang="en-US" sz="4400" dirty="0"/>
              <a:t>￥</a:t>
            </a:r>
          </a:p>
        </p:txBody>
      </p:sp>
      <p:sp>
        <p:nvSpPr>
          <p:cNvPr id="12" name="文本框 11">
            <a:extLst>
              <a:ext uri="{FF2B5EF4-FFF2-40B4-BE49-F238E27FC236}">
                <a16:creationId xmlns:a16="http://schemas.microsoft.com/office/drawing/2014/main" id="{71C1372A-51CF-2243-8467-D56118B5248F}"/>
              </a:ext>
            </a:extLst>
          </p:cNvPr>
          <p:cNvSpPr txBox="1"/>
          <p:nvPr/>
        </p:nvSpPr>
        <p:spPr>
          <a:xfrm>
            <a:off x="1619672" y="3242527"/>
            <a:ext cx="720080" cy="769441"/>
          </a:xfrm>
          <a:prstGeom prst="rect">
            <a:avLst/>
          </a:prstGeom>
          <a:noFill/>
        </p:spPr>
        <p:txBody>
          <a:bodyPr wrap="square" rtlCol="0">
            <a:spAutoFit/>
          </a:bodyPr>
          <a:lstStyle/>
          <a:p>
            <a:r>
              <a:rPr kumimoji="1" lang="zh-CN" altLang="en-US" sz="4400" dirty="0"/>
              <a:t>￥</a:t>
            </a:r>
          </a:p>
        </p:txBody>
      </p:sp>
      <p:sp>
        <p:nvSpPr>
          <p:cNvPr id="14" name="文本框 13">
            <a:extLst>
              <a:ext uri="{FF2B5EF4-FFF2-40B4-BE49-F238E27FC236}">
                <a16:creationId xmlns:a16="http://schemas.microsoft.com/office/drawing/2014/main" id="{F2022CDE-F099-E848-86B2-9799F3EF959E}"/>
              </a:ext>
            </a:extLst>
          </p:cNvPr>
          <p:cNvSpPr txBox="1"/>
          <p:nvPr/>
        </p:nvSpPr>
        <p:spPr>
          <a:xfrm>
            <a:off x="1979712" y="3242527"/>
            <a:ext cx="720080" cy="769441"/>
          </a:xfrm>
          <a:prstGeom prst="rect">
            <a:avLst/>
          </a:prstGeom>
          <a:noFill/>
        </p:spPr>
        <p:txBody>
          <a:bodyPr wrap="square" rtlCol="0">
            <a:spAutoFit/>
          </a:bodyPr>
          <a:lstStyle/>
          <a:p>
            <a:r>
              <a:rPr kumimoji="1" lang="zh-CN" altLang="en-US" sz="4400" dirty="0"/>
              <a:t>￥</a:t>
            </a:r>
          </a:p>
        </p:txBody>
      </p:sp>
      <p:sp>
        <p:nvSpPr>
          <p:cNvPr id="15" name="文本框 14">
            <a:extLst>
              <a:ext uri="{FF2B5EF4-FFF2-40B4-BE49-F238E27FC236}">
                <a16:creationId xmlns:a16="http://schemas.microsoft.com/office/drawing/2014/main" id="{A95AEEE3-D1CE-0844-9444-17DEE9915029}"/>
              </a:ext>
            </a:extLst>
          </p:cNvPr>
          <p:cNvSpPr txBox="1"/>
          <p:nvPr/>
        </p:nvSpPr>
        <p:spPr>
          <a:xfrm>
            <a:off x="1979712" y="2259947"/>
            <a:ext cx="720080" cy="769441"/>
          </a:xfrm>
          <a:prstGeom prst="rect">
            <a:avLst/>
          </a:prstGeom>
          <a:noFill/>
        </p:spPr>
        <p:txBody>
          <a:bodyPr wrap="square" rtlCol="0">
            <a:spAutoFit/>
          </a:bodyPr>
          <a:lstStyle/>
          <a:p>
            <a:r>
              <a:rPr kumimoji="1" lang="zh-CN" altLang="en-US" sz="4400" dirty="0"/>
              <a:t>￥</a:t>
            </a:r>
          </a:p>
        </p:txBody>
      </p:sp>
      <p:sp>
        <p:nvSpPr>
          <p:cNvPr id="16" name="文本框 15">
            <a:extLst>
              <a:ext uri="{FF2B5EF4-FFF2-40B4-BE49-F238E27FC236}">
                <a16:creationId xmlns:a16="http://schemas.microsoft.com/office/drawing/2014/main" id="{1389BE9F-A92C-4345-B052-BD43870510B8}"/>
              </a:ext>
            </a:extLst>
          </p:cNvPr>
          <p:cNvSpPr txBox="1"/>
          <p:nvPr/>
        </p:nvSpPr>
        <p:spPr>
          <a:xfrm>
            <a:off x="2339752" y="2259946"/>
            <a:ext cx="720080" cy="769441"/>
          </a:xfrm>
          <a:prstGeom prst="rect">
            <a:avLst/>
          </a:prstGeom>
          <a:noFill/>
        </p:spPr>
        <p:txBody>
          <a:bodyPr wrap="square" rtlCol="0">
            <a:spAutoFit/>
          </a:bodyPr>
          <a:lstStyle/>
          <a:p>
            <a:r>
              <a:rPr kumimoji="1" lang="zh-CN" altLang="en-US" sz="4400" dirty="0"/>
              <a:t>￥</a:t>
            </a:r>
          </a:p>
        </p:txBody>
      </p:sp>
      <p:sp>
        <p:nvSpPr>
          <p:cNvPr id="17" name="文本框 16">
            <a:extLst>
              <a:ext uri="{FF2B5EF4-FFF2-40B4-BE49-F238E27FC236}">
                <a16:creationId xmlns:a16="http://schemas.microsoft.com/office/drawing/2014/main" id="{449B31DF-C459-A749-9C77-217D9B3EE978}"/>
              </a:ext>
            </a:extLst>
          </p:cNvPr>
          <p:cNvSpPr txBox="1"/>
          <p:nvPr/>
        </p:nvSpPr>
        <p:spPr>
          <a:xfrm>
            <a:off x="2699792" y="2259945"/>
            <a:ext cx="720080" cy="769441"/>
          </a:xfrm>
          <a:prstGeom prst="rect">
            <a:avLst/>
          </a:prstGeom>
          <a:noFill/>
        </p:spPr>
        <p:txBody>
          <a:bodyPr wrap="square" rtlCol="0">
            <a:spAutoFit/>
          </a:bodyPr>
          <a:lstStyle/>
          <a:p>
            <a:r>
              <a:rPr kumimoji="1" lang="zh-CN" altLang="en-US" sz="4400" dirty="0"/>
              <a:t>￥</a:t>
            </a:r>
          </a:p>
        </p:txBody>
      </p:sp>
      <p:sp>
        <p:nvSpPr>
          <p:cNvPr id="20" name="文本框 19">
            <a:extLst>
              <a:ext uri="{FF2B5EF4-FFF2-40B4-BE49-F238E27FC236}">
                <a16:creationId xmlns:a16="http://schemas.microsoft.com/office/drawing/2014/main" id="{7558B78A-75C0-DF4F-BBEC-99E3D977F6C0}"/>
              </a:ext>
            </a:extLst>
          </p:cNvPr>
          <p:cNvSpPr txBox="1"/>
          <p:nvPr/>
        </p:nvSpPr>
        <p:spPr>
          <a:xfrm>
            <a:off x="1753456" y="4529874"/>
            <a:ext cx="2736304" cy="369332"/>
          </a:xfrm>
          <a:prstGeom prst="rect">
            <a:avLst/>
          </a:prstGeom>
          <a:noFill/>
        </p:spPr>
        <p:txBody>
          <a:bodyPr wrap="square" rtlCol="0">
            <a:spAutoFit/>
          </a:bodyPr>
          <a:lstStyle/>
          <a:p>
            <a:r>
              <a:rPr kumimoji="1" lang="zh-CN" altLang="en-US" dirty="0"/>
              <a:t>再也不用这个网站了</a:t>
            </a:r>
            <a:r>
              <a:rPr kumimoji="1" lang="en-US" altLang="zh-CN" dirty="0"/>
              <a:t>…</a:t>
            </a:r>
            <a:endParaRPr kumimoji="1" lang="zh-CN" altLang="en-US" dirty="0"/>
          </a:p>
        </p:txBody>
      </p:sp>
      <p:sp>
        <p:nvSpPr>
          <p:cNvPr id="21" name="文本框 20">
            <a:extLst>
              <a:ext uri="{FF2B5EF4-FFF2-40B4-BE49-F238E27FC236}">
                <a16:creationId xmlns:a16="http://schemas.microsoft.com/office/drawing/2014/main" id="{DCA96021-5363-0547-A095-A385790D5918}"/>
              </a:ext>
            </a:extLst>
          </p:cNvPr>
          <p:cNvSpPr txBox="1"/>
          <p:nvPr/>
        </p:nvSpPr>
        <p:spPr>
          <a:xfrm>
            <a:off x="5076056" y="1332573"/>
            <a:ext cx="3384376" cy="523220"/>
          </a:xfrm>
          <a:prstGeom prst="rect">
            <a:avLst/>
          </a:prstGeom>
          <a:noFill/>
        </p:spPr>
        <p:txBody>
          <a:bodyPr wrap="square" rtlCol="0">
            <a:spAutoFit/>
          </a:bodyPr>
          <a:lstStyle/>
          <a:p>
            <a:r>
              <a:rPr kumimoji="1" lang="en-US" altLang="zh-CN" sz="2800" dirty="0"/>
              <a:t>Multi-level</a:t>
            </a:r>
            <a:r>
              <a:rPr kumimoji="1" lang="zh-CN" altLang="en-US" sz="2800" dirty="0"/>
              <a:t> </a:t>
            </a:r>
            <a:r>
              <a:rPr kumimoji="1" lang="en-US" altLang="zh-CN" sz="2800" dirty="0"/>
              <a:t>Queues</a:t>
            </a:r>
            <a:endParaRPr kumimoji="1" lang="zh-CN" altLang="en-US" sz="2800" dirty="0"/>
          </a:p>
        </p:txBody>
      </p:sp>
      <p:graphicFrame>
        <p:nvGraphicFramePr>
          <p:cNvPr id="22" name="表格 21">
            <a:extLst>
              <a:ext uri="{FF2B5EF4-FFF2-40B4-BE49-F238E27FC236}">
                <a16:creationId xmlns:a16="http://schemas.microsoft.com/office/drawing/2014/main" id="{B89A1E1D-EA27-E043-A3E1-D973A2068ABE}"/>
              </a:ext>
            </a:extLst>
          </p:cNvPr>
          <p:cNvGraphicFramePr>
            <a:graphicFrameLocks noGrp="1"/>
          </p:cNvGraphicFramePr>
          <p:nvPr>
            <p:extLst>
              <p:ext uri="{D42A27DB-BD31-4B8C-83A1-F6EECF244321}">
                <p14:modId xmlns:p14="http://schemas.microsoft.com/office/powerpoint/2010/main" val="1232541008"/>
              </p:ext>
            </p:extLst>
          </p:nvPr>
        </p:nvGraphicFramePr>
        <p:xfrm>
          <a:off x="4252149" y="2699203"/>
          <a:ext cx="4602102" cy="1170249"/>
        </p:xfrm>
        <a:graphic>
          <a:graphicData uri="http://schemas.openxmlformats.org/drawingml/2006/table">
            <a:tbl>
              <a:tblPr/>
              <a:tblGrid>
                <a:gridCol w="265142">
                  <a:extLst>
                    <a:ext uri="{9D8B030D-6E8A-4147-A177-3AD203B41FA5}">
                      <a16:colId xmlns:a16="http://schemas.microsoft.com/office/drawing/2014/main" val="1322208699"/>
                    </a:ext>
                  </a:extLst>
                </a:gridCol>
                <a:gridCol w="265142">
                  <a:extLst>
                    <a:ext uri="{9D8B030D-6E8A-4147-A177-3AD203B41FA5}">
                      <a16:colId xmlns:a16="http://schemas.microsoft.com/office/drawing/2014/main" val="4100579971"/>
                    </a:ext>
                  </a:extLst>
                </a:gridCol>
                <a:gridCol w="265142">
                  <a:extLst>
                    <a:ext uri="{9D8B030D-6E8A-4147-A177-3AD203B41FA5}">
                      <a16:colId xmlns:a16="http://schemas.microsoft.com/office/drawing/2014/main" val="2319242482"/>
                    </a:ext>
                  </a:extLst>
                </a:gridCol>
                <a:gridCol w="265142">
                  <a:extLst>
                    <a:ext uri="{9D8B030D-6E8A-4147-A177-3AD203B41FA5}">
                      <a16:colId xmlns:a16="http://schemas.microsoft.com/office/drawing/2014/main" val="161095500"/>
                    </a:ext>
                  </a:extLst>
                </a:gridCol>
                <a:gridCol w="265142">
                  <a:extLst>
                    <a:ext uri="{9D8B030D-6E8A-4147-A177-3AD203B41FA5}">
                      <a16:colId xmlns:a16="http://schemas.microsoft.com/office/drawing/2014/main" val="2884058284"/>
                    </a:ext>
                  </a:extLst>
                </a:gridCol>
                <a:gridCol w="255672">
                  <a:extLst>
                    <a:ext uri="{9D8B030D-6E8A-4147-A177-3AD203B41FA5}">
                      <a16:colId xmlns:a16="http://schemas.microsoft.com/office/drawing/2014/main" val="665914052"/>
                    </a:ext>
                  </a:extLst>
                </a:gridCol>
                <a:gridCol w="284585">
                  <a:extLst>
                    <a:ext uri="{9D8B030D-6E8A-4147-A177-3AD203B41FA5}">
                      <a16:colId xmlns:a16="http://schemas.microsoft.com/office/drawing/2014/main" val="4164917515"/>
                    </a:ext>
                  </a:extLst>
                </a:gridCol>
                <a:gridCol w="236229">
                  <a:extLst>
                    <a:ext uri="{9D8B030D-6E8A-4147-A177-3AD203B41FA5}">
                      <a16:colId xmlns:a16="http://schemas.microsoft.com/office/drawing/2014/main" val="38609571"/>
                    </a:ext>
                  </a:extLst>
                </a:gridCol>
                <a:gridCol w="255672">
                  <a:extLst>
                    <a:ext uri="{9D8B030D-6E8A-4147-A177-3AD203B41FA5}">
                      <a16:colId xmlns:a16="http://schemas.microsoft.com/office/drawing/2014/main" val="3897081253"/>
                    </a:ext>
                  </a:extLst>
                </a:gridCol>
                <a:gridCol w="255672">
                  <a:extLst>
                    <a:ext uri="{9D8B030D-6E8A-4147-A177-3AD203B41FA5}">
                      <a16:colId xmlns:a16="http://schemas.microsoft.com/office/drawing/2014/main" val="3682877496"/>
                    </a:ext>
                  </a:extLst>
                </a:gridCol>
                <a:gridCol w="331427">
                  <a:extLst>
                    <a:ext uri="{9D8B030D-6E8A-4147-A177-3AD203B41FA5}">
                      <a16:colId xmlns:a16="http://schemas.microsoft.com/office/drawing/2014/main" val="3075584671"/>
                    </a:ext>
                  </a:extLst>
                </a:gridCol>
                <a:gridCol w="331427">
                  <a:extLst>
                    <a:ext uri="{9D8B030D-6E8A-4147-A177-3AD203B41FA5}">
                      <a16:colId xmlns:a16="http://schemas.microsoft.com/office/drawing/2014/main" val="4226049708"/>
                    </a:ext>
                  </a:extLst>
                </a:gridCol>
                <a:gridCol w="331427">
                  <a:extLst>
                    <a:ext uri="{9D8B030D-6E8A-4147-A177-3AD203B41FA5}">
                      <a16:colId xmlns:a16="http://schemas.microsoft.com/office/drawing/2014/main" val="595339843"/>
                    </a:ext>
                  </a:extLst>
                </a:gridCol>
                <a:gridCol w="331427">
                  <a:extLst>
                    <a:ext uri="{9D8B030D-6E8A-4147-A177-3AD203B41FA5}">
                      <a16:colId xmlns:a16="http://schemas.microsoft.com/office/drawing/2014/main" val="3905567162"/>
                    </a:ext>
                  </a:extLst>
                </a:gridCol>
                <a:gridCol w="331427">
                  <a:extLst>
                    <a:ext uri="{9D8B030D-6E8A-4147-A177-3AD203B41FA5}">
                      <a16:colId xmlns:a16="http://schemas.microsoft.com/office/drawing/2014/main" val="1367841369"/>
                    </a:ext>
                  </a:extLst>
                </a:gridCol>
                <a:gridCol w="331427">
                  <a:extLst>
                    <a:ext uri="{9D8B030D-6E8A-4147-A177-3AD203B41FA5}">
                      <a16:colId xmlns:a16="http://schemas.microsoft.com/office/drawing/2014/main" val="591064982"/>
                    </a:ext>
                  </a:extLst>
                </a:gridCol>
              </a:tblGrid>
              <a:tr h="390083">
                <a:tc>
                  <a:txBody>
                    <a:bodyPr/>
                    <a:lstStyle/>
                    <a:p>
                      <a:pPr algn="ctr" fontAlgn="ctr"/>
                      <a:r>
                        <a:rPr lang="zh-CN" altLang="en-US" sz="12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zh-CN" altLang="en-US" sz="12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zh-CN" altLang="en-US" sz="12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zh-CN" altLang="en-US" sz="12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zh-CN" altLang="en-US" sz="12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zh-CN" altLang="en-US" sz="12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zh-CN" altLang="en-US" sz="12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zh-CN" altLang="en-US" sz="12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zh-CN" altLang="en-US" sz="12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extLst>
                  <a:ext uri="{0D108BD9-81ED-4DB2-BD59-A6C34878D82A}">
                    <a16:rowId xmlns:a16="http://schemas.microsoft.com/office/drawing/2014/main" val="2493388965"/>
                  </a:ext>
                </a:extLst>
              </a:tr>
              <a:tr h="390083">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zh-CN" altLang="en-US" sz="12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zh-CN" altLang="en-US" sz="12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zh-CN" altLang="en-US" sz="12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zh-CN" altLang="en-US" sz="12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zh-CN" altLang="en-US" sz="12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4869421"/>
                  </a:ext>
                </a:extLst>
              </a:tr>
              <a:tr h="390083">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5064428"/>
                  </a:ext>
                </a:extLst>
              </a:tr>
            </a:tbl>
          </a:graphicData>
        </a:graphic>
      </p:graphicFrame>
      <p:sp>
        <p:nvSpPr>
          <p:cNvPr id="23" name="文本框 22">
            <a:extLst>
              <a:ext uri="{FF2B5EF4-FFF2-40B4-BE49-F238E27FC236}">
                <a16:creationId xmlns:a16="http://schemas.microsoft.com/office/drawing/2014/main" id="{BFBE1966-B87C-084B-AE75-5B6965047BDF}"/>
              </a:ext>
            </a:extLst>
          </p:cNvPr>
          <p:cNvSpPr txBox="1"/>
          <p:nvPr/>
        </p:nvSpPr>
        <p:spPr>
          <a:xfrm>
            <a:off x="3475971" y="3116344"/>
            <a:ext cx="720080" cy="369332"/>
          </a:xfrm>
          <a:prstGeom prst="rect">
            <a:avLst/>
          </a:prstGeom>
          <a:noFill/>
        </p:spPr>
        <p:txBody>
          <a:bodyPr wrap="square" rtlCol="0">
            <a:spAutoFit/>
          </a:bodyPr>
          <a:lstStyle/>
          <a:p>
            <a:r>
              <a:rPr kumimoji="1" lang="en-US" altLang="zh-CN" dirty="0"/>
              <a:t>CPU</a:t>
            </a:r>
            <a:endParaRPr kumimoji="1" lang="zh-CN" altLang="en-US" dirty="0"/>
          </a:p>
        </p:txBody>
      </p:sp>
      <p:sp>
        <p:nvSpPr>
          <p:cNvPr id="24" name="文本框 23">
            <a:extLst>
              <a:ext uri="{FF2B5EF4-FFF2-40B4-BE49-F238E27FC236}">
                <a16:creationId xmlns:a16="http://schemas.microsoft.com/office/drawing/2014/main" id="{470C7B08-3092-1F4B-8E2A-F48A713CD72D}"/>
              </a:ext>
            </a:extLst>
          </p:cNvPr>
          <p:cNvSpPr txBox="1"/>
          <p:nvPr/>
        </p:nvSpPr>
        <p:spPr>
          <a:xfrm>
            <a:off x="6048164" y="4029209"/>
            <a:ext cx="720080" cy="369332"/>
          </a:xfrm>
          <a:prstGeom prst="rect">
            <a:avLst/>
          </a:prstGeom>
          <a:noFill/>
        </p:spPr>
        <p:txBody>
          <a:bodyPr wrap="square" rtlCol="0">
            <a:spAutoFit/>
          </a:bodyPr>
          <a:lstStyle/>
          <a:p>
            <a:r>
              <a:rPr kumimoji="1" lang="zh-CN" altLang="en-US" dirty="0"/>
              <a:t>时间</a:t>
            </a:r>
          </a:p>
        </p:txBody>
      </p:sp>
      <p:sp>
        <p:nvSpPr>
          <p:cNvPr id="19" name="页脚占位符 4">
            <a:extLst>
              <a:ext uri="{FF2B5EF4-FFF2-40B4-BE49-F238E27FC236}">
                <a16:creationId xmlns:a16="http://schemas.microsoft.com/office/drawing/2014/main" id="{0CF4FB74-5F6D-534B-8F8D-87B92F7FAD31}"/>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Tree>
    <p:extLst>
      <p:ext uri="{BB962C8B-B14F-4D97-AF65-F5344CB8AC3E}">
        <p14:creationId xmlns:p14="http://schemas.microsoft.com/office/powerpoint/2010/main" val="21764300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CDC6CE-8D92-CD47-BA97-1D6D2F9DAB96}"/>
              </a:ext>
            </a:extLst>
          </p:cNvPr>
          <p:cNvSpPr>
            <a:spLocks noGrp="1"/>
          </p:cNvSpPr>
          <p:nvPr>
            <p:ph type="title"/>
          </p:nvPr>
        </p:nvSpPr>
        <p:spPr>
          <a:xfrm>
            <a:off x="457200" y="228866"/>
            <a:ext cx="8229600" cy="900442"/>
          </a:xfrm>
        </p:spPr>
        <p:txBody>
          <a:bodyPr>
            <a:normAutofit/>
          </a:bodyPr>
          <a:lstStyle/>
          <a:p>
            <a:r>
              <a:rPr kumimoji="1" lang="zh-CN" altLang="en-US" dirty="0"/>
              <a:t>场景</a:t>
            </a:r>
            <a:r>
              <a:rPr kumimoji="1" lang="en-US" altLang="zh-CN" dirty="0"/>
              <a:t>5</a:t>
            </a:r>
            <a:r>
              <a:rPr kumimoji="1" lang="zh-CN" altLang="en-US" dirty="0"/>
              <a:t>：</a:t>
            </a:r>
            <a:r>
              <a:rPr kumimoji="1" lang="en-US" altLang="zh-CN" dirty="0"/>
              <a:t>VIP</a:t>
            </a:r>
            <a:r>
              <a:rPr kumimoji="1" lang="zh-CN" altLang="en-US" dirty="0"/>
              <a:t>优化</a:t>
            </a:r>
            <a:r>
              <a:rPr kumimoji="1" lang="en-US" altLang="zh-CN" dirty="0"/>
              <a:t>——</a:t>
            </a:r>
            <a:r>
              <a:rPr kumimoji="1" lang="zh-CN" altLang="en-US" dirty="0"/>
              <a:t>提高资源占比</a:t>
            </a:r>
          </a:p>
        </p:txBody>
      </p:sp>
      <p:sp>
        <p:nvSpPr>
          <p:cNvPr id="4" name="灯片编号占位符 3">
            <a:extLst>
              <a:ext uri="{FF2B5EF4-FFF2-40B4-BE49-F238E27FC236}">
                <a16:creationId xmlns:a16="http://schemas.microsoft.com/office/drawing/2014/main" id="{A88CFB93-54E3-EC46-8F4D-4A7EE4C60CF1}"/>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111</a:t>
            </a:fld>
            <a:endParaRPr lang="zh-CN" altLang="en-US"/>
          </a:p>
        </p:txBody>
      </p:sp>
      <p:sp>
        <p:nvSpPr>
          <p:cNvPr id="7" name="矩形 6">
            <a:extLst>
              <a:ext uri="{FF2B5EF4-FFF2-40B4-BE49-F238E27FC236}">
                <a16:creationId xmlns:a16="http://schemas.microsoft.com/office/drawing/2014/main" id="{F957279C-BB38-6C45-9DCD-46372DCFAAF5}"/>
              </a:ext>
            </a:extLst>
          </p:cNvPr>
          <p:cNvSpPr/>
          <p:nvPr/>
        </p:nvSpPr>
        <p:spPr>
          <a:xfrm>
            <a:off x="683568" y="1489348"/>
            <a:ext cx="3326552" cy="369332"/>
          </a:xfrm>
          <a:prstGeom prst="rect">
            <a:avLst/>
          </a:prstGeom>
        </p:spPr>
        <p:txBody>
          <a:bodyPr wrap="none">
            <a:spAutoFit/>
          </a:bodyPr>
          <a:lstStyle/>
          <a:p>
            <a:r>
              <a:rPr kumimoji="1" lang="zh-CN" altLang="en-US" dirty="0"/>
              <a:t>充值的</a:t>
            </a:r>
            <a:r>
              <a:rPr kumimoji="1" lang="en-US" altLang="zh-CN" dirty="0"/>
              <a:t>VIP</a:t>
            </a:r>
            <a:r>
              <a:rPr kumimoji="1" lang="zh-CN" altLang="en-US" dirty="0"/>
              <a:t>用户占有更多的资源</a:t>
            </a:r>
            <a:endParaRPr lang="zh-CN" altLang="en-US" dirty="0"/>
          </a:p>
        </p:txBody>
      </p:sp>
      <p:pic>
        <p:nvPicPr>
          <p:cNvPr id="8" name="图形 7" descr="用户">
            <a:extLst>
              <a:ext uri="{FF2B5EF4-FFF2-40B4-BE49-F238E27FC236}">
                <a16:creationId xmlns:a16="http://schemas.microsoft.com/office/drawing/2014/main" id="{209850AB-8D4A-DB42-86B6-F9539099CC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7584" y="2187468"/>
            <a:ext cx="914400" cy="914400"/>
          </a:xfrm>
          <a:prstGeom prst="rect">
            <a:avLst/>
          </a:prstGeom>
        </p:spPr>
      </p:pic>
      <p:pic>
        <p:nvPicPr>
          <p:cNvPr id="9" name="图形 8" descr="用户">
            <a:extLst>
              <a:ext uri="{FF2B5EF4-FFF2-40B4-BE49-F238E27FC236}">
                <a16:creationId xmlns:a16="http://schemas.microsoft.com/office/drawing/2014/main" id="{2AEAD661-951D-244B-8112-6A9DB48C9D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9056" y="3116344"/>
            <a:ext cx="914400" cy="914400"/>
          </a:xfrm>
          <a:prstGeom prst="rect">
            <a:avLst/>
          </a:prstGeom>
        </p:spPr>
      </p:pic>
      <p:pic>
        <p:nvPicPr>
          <p:cNvPr id="10" name="图形 9" descr="用户">
            <a:extLst>
              <a:ext uri="{FF2B5EF4-FFF2-40B4-BE49-F238E27FC236}">
                <a16:creationId xmlns:a16="http://schemas.microsoft.com/office/drawing/2014/main" id="{EE6045FD-DC96-4C48-9068-D3763701A6B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7584" y="4225652"/>
            <a:ext cx="914400" cy="914400"/>
          </a:xfrm>
          <a:prstGeom prst="rect">
            <a:avLst/>
          </a:prstGeom>
        </p:spPr>
      </p:pic>
      <p:sp>
        <p:nvSpPr>
          <p:cNvPr id="11" name="文本框 10">
            <a:extLst>
              <a:ext uri="{FF2B5EF4-FFF2-40B4-BE49-F238E27FC236}">
                <a16:creationId xmlns:a16="http://schemas.microsoft.com/office/drawing/2014/main" id="{D5C72EF1-DBD7-B645-89D1-BC2492DA60F6}"/>
              </a:ext>
            </a:extLst>
          </p:cNvPr>
          <p:cNvSpPr txBox="1"/>
          <p:nvPr/>
        </p:nvSpPr>
        <p:spPr>
          <a:xfrm>
            <a:off x="1619672" y="2259947"/>
            <a:ext cx="720080" cy="769441"/>
          </a:xfrm>
          <a:prstGeom prst="rect">
            <a:avLst/>
          </a:prstGeom>
          <a:noFill/>
        </p:spPr>
        <p:txBody>
          <a:bodyPr wrap="square" rtlCol="0">
            <a:spAutoFit/>
          </a:bodyPr>
          <a:lstStyle/>
          <a:p>
            <a:r>
              <a:rPr kumimoji="1" lang="zh-CN" altLang="en-US" sz="4400" dirty="0"/>
              <a:t>￥</a:t>
            </a:r>
          </a:p>
        </p:txBody>
      </p:sp>
      <p:sp>
        <p:nvSpPr>
          <p:cNvPr id="12" name="文本框 11">
            <a:extLst>
              <a:ext uri="{FF2B5EF4-FFF2-40B4-BE49-F238E27FC236}">
                <a16:creationId xmlns:a16="http://schemas.microsoft.com/office/drawing/2014/main" id="{71C1372A-51CF-2243-8467-D56118B5248F}"/>
              </a:ext>
            </a:extLst>
          </p:cNvPr>
          <p:cNvSpPr txBox="1"/>
          <p:nvPr/>
        </p:nvSpPr>
        <p:spPr>
          <a:xfrm>
            <a:off x="1619672" y="3242527"/>
            <a:ext cx="720080" cy="769441"/>
          </a:xfrm>
          <a:prstGeom prst="rect">
            <a:avLst/>
          </a:prstGeom>
          <a:noFill/>
        </p:spPr>
        <p:txBody>
          <a:bodyPr wrap="square" rtlCol="0">
            <a:spAutoFit/>
          </a:bodyPr>
          <a:lstStyle/>
          <a:p>
            <a:r>
              <a:rPr kumimoji="1" lang="zh-CN" altLang="en-US" sz="4400" dirty="0"/>
              <a:t>￥</a:t>
            </a:r>
          </a:p>
        </p:txBody>
      </p:sp>
      <p:sp>
        <p:nvSpPr>
          <p:cNvPr id="14" name="文本框 13">
            <a:extLst>
              <a:ext uri="{FF2B5EF4-FFF2-40B4-BE49-F238E27FC236}">
                <a16:creationId xmlns:a16="http://schemas.microsoft.com/office/drawing/2014/main" id="{F2022CDE-F099-E848-86B2-9799F3EF959E}"/>
              </a:ext>
            </a:extLst>
          </p:cNvPr>
          <p:cNvSpPr txBox="1"/>
          <p:nvPr/>
        </p:nvSpPr>
        <p:spPr>
          <a:xfrm>
            <a:off x="1979712" y="3242527"/>
            <a:ext cx="720080" cy="769441"/>
          </a:xfrm>
          <a:prstGeom prst="rect">
            <a:avLst/>
          </a:prstGeom>
          <a:noFill/>
        </p:spPr>
        <p:txBody>
          <a:bodyPr wrap="square" rtlCol="0">
            <a:spAutoFit/>
          </a:bodyPr>
          <a:lstStyle/>
          <a:p>
            <a:r>
              <a:rPr kumimoji="1" lang="zh-CN" altLang="en-US" sz="4400" dirty="0"/>
              <a:t>￥</a:t>
            </a:r>
          </a:p>
        </p:txBody>
      </p:sp>
      <p:sp>
        <p:nvSpPr>
          <p:cNvPr id="15" name="文本框 14">
            <a:extLst>
              <a:ext uri="{FF2B5EF4-FFF2-40B4-BE49-F238E27FC236}">
                <a16:creationId xmlns:a16="http://schemas.microsoft.com/office/drawing/2014/main" id="{A95AEEE3-D1CE-0844-9444-17DEE9915029}"/>
              </a:ext>
            </a:extLst>
          </p:cNvPr>
          <p:cNvSpPr txBox="1"/>
          <p:nvPr/>
        </p:nvSpPr>
        <p:spPr>
          <a:xfrm>
            <a:off x="1979712" y="2259947"/>
            <a:ext cx="720080" cy="769441"/>
          </a:xfrm>
          <a:prstGeom prst="rect">
            <a:avLst/>
          </a:prstGeom>
          <a:noFill/>
        </p:spPr>
        <p:txBody>
          <a:bodyPr wrap="square" rtlCol="0">
            <a:spAutoFit/>
          </a:bodyPr>
          <a:lstStyle/>
          <a:p>
            <a:r>
              <a:rPr kumimoji="1" lang="zh-CN" altLang="en-US" sz="4400" dirty="0"/>
              <a:t>￥</a:t>
            </a:r>
          </a:p>
        </p:txBody>
      </p:sp>
      <p:sp>
        <p:nvSpPr>
          <p:cNvPr id="16" name="文本框 15">
            <a:extLst>
              <a:ext uri="{FF2B5EF4-FFF2-40B4-BE49-F238E27FC236}">
                <a16:creationId xmlns:a16="http://schemas.microsoft.com/office/drawing/2014/main" id="{1389BE9F-A92C-4345-B052-BD43870510B8}"/>
              </a:ext>
            </a:extLst>
          </p:cNvPr>
          <p:cNvSpPr txBox="1"/>
          <p:nvPr/>
        </p:nvSpPr>
        <p:spPr>
          <a:xfrm>
            <a:off x="2339752" y="2259946"/>
            <a:ext cx="720080" cy="769441"/>
          </a:xfrm>
          <a:prstGeom prst="rect">
            <a:avLst/>
          </a:prstGeom>
          <a:noFill/>
        </p:spPr>
        <p:txBody>
          <a:bodyPr wrap="square" rtlCol="0">
            <a:spAutoFit/>
          </a:bodyPr>
          <a:lstStyle/>
          <a:p>
            <a:r>
              <a:rPr kumimoji="1" lang="zh-CN" altLang="en-US" sz="4400" dirty="0"/>
              <a:t>￥</a:t>
            </a:r>
          </a:p>
        </p:txBody>
      </p:sp>
      <p:sp>
        <p:nvSpPr>
          <p:cNvPr id="17" name="文本框 16">
            <a:extLst>
              <a:ext uri="{FF2B5EF4-FFF2-40B4-BE49-F238E27FC236}">
                <a16:creationId xmlns:a16="http://schemas.microsoft.com/office/drawing/2014/main" id="{449B31DF-C459-A749-9C77-217D9B3EE978}"/>
              </a:ext>
            </a:extLst>
          </p:cNvPr>
          <p:cNvSpPr txBox="1"/>
          <p:nvPr/>
        </p:nvSpPr>
        <p:spPr>
          <a:xfrm>
            <a:off x="2699792" y="2259945"/>
            <a:ext cx="720080" cy="769441"/>
          </a:xfrm>
          <a:prstGeom prst="rect">
            <a:avLst/>
          </a:prstGeom>
          <a:noFill/>
        </p:spPr>
        <p:txBody>
          <a:bodyPr wrap="square" rtlCol="0">
            <a:spAutoFit/>
          </a:bodyPr>
          <a:lstStyle/>
          <a:p>
            <a:r>
              <a:rPr kumimoji="1" lang="zh-CN" altLang="en-US" sz="4400" dirty="0"/>
              <a:t>￥</a:t>
            </a:r>
          </a:p>
        </p:txBody>
      </p:sp>
      <p:graphicFrame>
        <p:nvGraphicFramePr>
          <p:cNvPr id="18" name="表格 17">
            <a:extLst>
              <a:ext uri="{FF2B5EF4-FFF2-40B4-BE49-F238E27FC236}">
                <a16:creationId xmlns:a16="http://schemas.microsoft.com/office/drawing/2014/main" id="{B96CCE6C-8DE2-654E-AF04-DC368E97642E}"/>
              </a:ext>
            </a:extLst>
          </p:cNvPr>
          <p:cNvGraphicFramePr>
            <a:graphicFrameLocks noGrp="1"/>
          </p:cNvGraphicFramePr>
          <p:nvPr>
            <p:extLst>
              <p:ext uri="{D42A27DB-BD31-4B8C-83A1-F6EECF244321}">
                <p14:modId xmlns:p14="http://schemas.microsoft.com/office/powerpoint/2010/main" val="2970341928"/>
              </p:ext>
            </p:extLst>
          </p:nvPr>
        </p:nvGraphicFramePr>
        <p:xfrm>
          <a:off x="3779912" y="4011968"/>
          <a:ext cx="5076050" cy="1029912"/>
        </p:xfrm>
        <a:graphic>
          <a:graphicData uri="http://schemas.openxmlformats.org/drawingml/2006/table">
            <a:tbl>
              <a:tblPr/>
              <a:tblGrid>
                <a:gridCol w="341657">
                  <a:extLst>
                    <a:ext uri="{9D8B030D-6E8A-4147-A177-3AD203B41FA5}">
                      <a16:colId xmlns:a16="http://schemas.microsoft.com/office/drawing/2014/main" val="1126115222"/>
                    </a:ext>
                  </a:extLst>
                </a:gridCol>
                <a:gridCol w="341657">
                  <a:extLst>
                    <a:ext uri="{9D8B030D-6E8A-4147-A177-3AD203B41FA5}">
                      <a16:colId xmlns:a16="http://schemas.microsoft.com/office/drawing/2014/main" val="3433371352"/>
                    </a:ext>
                  </a:extLst>
                </a:gridCol>
                <a:gridCol w="341657">
                  <a:extLst>
                    <a:ext uri="{9D8B030D-6E8A-4147-A177-3AD203B41FA5}">
                      <a16:colId xmlns:a16="http://schemas.microsoft.com/office/drawing/2014/main" val="3216261213"/>
                    </a:ext>
                  </a:extLst>
                </a:gridCol>
                <a:gridCol w="341657">
                  <a:extLst>
                    <a:ext uri="{9D8B030D-6E8A-4147-A177-3AD203B41FA5}">
                      <a16:colId xmlns:a16="http://schemas.microsoft.com/office/drawing/2014/main" val="1770150262"/>
                    </a:ext>
                  </a:extLst>
                </a:gridCol>
                <a:gridCol w="341657">
                  <a:extLst>
                    <a:ext uri="{9D8B030D-6E8A-4147-A177-3AD203B41FA5}">
                      <a16:colId xmlns:a16="http://schemas.microsoft.com/office/drawing/2014/main" val="1067921622"/>
                    </a:ext>
                  </a:extLst>
                </a:gridCol>
                <a:gridCol w="329455">
                  <a:extLst>
                    <a:ext uri="{9D8B030D-6E8A-4147-A177-3AD203B41FA5}">
                      <a16:colId xmlns:a16="http://schemas.microsoft.com/office/drawing/2014/main" val="4205973632"/>
                    </a:ext>
                  </a:extLst>
                </a:gridCol>
                <a:gridCol w="341657">
                  <a:extLst>
                    <a:ext uri="{9D8B030D-6E8A-4147-A177-3AD203B41FA5}">
                      <a16:colId xmlns:a16="http://schemas.microsoft.com/office/drawing/2014/main" val="2065940948"/>
                    </a:ext>
                  </a:extLst>
                </a:gridCol>
                <a:gridCol w="329455">
                  <a:extLst>
                    <a:ext uri="{9D8B030D-6E8A-4147-A177-3AD203B41FA5}">
                      <a16:colId xmlns:a16="http://schemas.microsoft.com/office/drawing/2014/main" val="2052085766"/>
                    </a:ext>
                  </a:extLst>
                </a:gridCol>
                <a:gridCol w="329455">
                  <a:extLst>
                    <a:ext uri="{9D8B030D-6E8A-4147-A177-3AD203B41FA5}">
                      <a16:colId xmlns:a16="http://schemas.microsoft.com/office/drawing/2014/main" val="2750518814"/>
                    </a:ext>
                  </a:extLst>
                </a:gridCol>
                <a:gridCol w="329455">
                  <a:extLst>
                    <a:ext uri="{9D8B030D-6E8A-4147-A177-3AD203B41FA5}">
                      <a16:colId xmlns:a16="http://schemas.microsoft.com/office/drawing/2014/main" val="1052873941"/>
                    </a:ext>
                  </a:extLst>
                </a:gridCol>
                <a:gridCol w="427072">
                  <a:extLst>
                    <a:ext uri="{9D8B030D-6E8A-4147-A177-3AD203B41FA5}">
                      <a16:colId xmlns:a16="http://schemas.microsoft.com/office/drawing/2014/main" val="405015479"/>
                    </a:ext>
                  </a:extLst>
                </a:gridCol>
                <a:gridCol w="427072">
                  <a:extLst>
                    <a:ext uri="{9D8B030D-6E8A-4147-A177-3AD203B41FA5}">
                      <a16:colId xmlns:a16="http://schemas.microsoft.com/office/drawing/2014/main" val="1218546859"/>
                    </a:ext>
                  </a:extLst>
                </a:gridCol>
                <a:gridCol w="427072">
                  <a:extLst>
                    <a:ext uri="{9D8B030D-6E8A-4147-A177-3AD203B41FA5}">
                      <a16:colId xmlns:a16="http://schemas.microsoft.com/office/drawing/2014/main" val="1026746671"/>
                    </a:ext>
                  </a:extLst>
                </a:gridCol>
                <a:gridCol w="427072">
                  <a:extLst>
                    <a:ext uri="{9D8B030D-6E8A-4147-A177-3AD203B41FA5}">
                      <a16:colId xmlns:a16="http://schemas.microsoft.com/office/drawing/2014/main" val="2361300603"/>
                    </a:ext>
                  </a:extLst>
                </a:gridCol>
              </a:tblGrid>
              <a:tr h="343304">
                <a:tc>
                  <a:txBody>
                    <a:bodyPr/>
                    <a:lstStyle/>
                    <a:p>
                      <a:pPr algn="ctr" fontAlgn="ctr"/>
                      <a:r>
                        <a:rPr lang="zh-CN" altLang="en-US" sz="12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zh-CN" altLang="en-US" sz="12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zh-CN" altLang="en-US" sz="12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zh-CN" altLang="en-US" sz="12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zh-CN" altLang="en-US" sz="12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7370397"/>
                  </a:ext>
                </a:extLst>
              </a:tr>
              <a:tr h="343304">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zh-CN" altLang="en-US" sz="12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052264664"/>
                  </a:ext>
                </a:extLst>
              </a:tr>
              <a:tr h="343304">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2584459"/>
                  </a:ext>
                </a:extLst>
              </a:tr>
            </a:tbl>
          </a:graphicData>
        </a:graphic>
      </p:graphicFrame>
      <p:graphicFrame>
        <p:nvGraphicFramePr>
          <p:cNvPr id="22" name="表格 21">
            <a:extLst>
              <a:ext uri="{FF2B5EF4-FFF2-40B4-BE49-F238E27FC236}">
                <a16:creationId xmlns:a16="http://schemas.microsoft.com/office/drawing/2014/main" id="{0A638806-48AF-A74E-BB42-35146238C735}"/>
              </a:ext>
            </a:extLst>
          </p:cNvPr>
          <p:cNvGraphicFramePr>
            <a:graphicFrameLocks noGrp="1"/>
          </p:cNvGraphicFramePr>
          <p:nvPr>
            <p:extLst>
              <p:ext uri="{D42A27DB-BD31-4B8C-83A1-F6EECF244321}">
                <p14:modId xmlns:p14="http://schemas.microsoft.com/office/powerpoint/2010/main" val="2023093235"/>
              </p:ext>
            </p:extLst>
          </p:nvPr>
        </p:nvGraphicFramePr>
        <p:xfrm>
          <a:off x="3779912" y="2228616"/>
          <a:ext cx="5028322" cy="914400"/>
        </p:xfrm>
        <a:graphic>
          <a:graphicData uri="http://schemas.openxmlformats.org/drawingml/2006/table">
            <a:tbl>
              <a:tblPr/>
              <a:tblGrid>
                <a:gridCol w="338445">
                  <a:extLst>
                    <a:ext uri="{9D8B030D-6E8A-4147-A177-3AD203B41FA5}">
                      <a16:colId xmlns:a16="http://schemas.microsoft.com/office/drawing/2014/main" val="2008406007"/>
                    </a:ext>
                  </a:extLst>
                </a:gridCol>
                <a:gridCol w="338445">
                  <a:extLst>
                    <a:ext uri="{9D8B030D-6E8A-4147-A177-3AD203B41FA5}">
                      <a16:colId xmlns:a16="http://schemas.microsoft.com/office/drawing/2014/main" val="402303344"/>
                    </a:ext>
                  </a:extLst>
                </a:gridCol>
                <a:gridCol w="338445">
                  <a:extLst>
                    <a:ext uri="{9D8B030D-6E8A-4147-A177-3AD203B41FA5}">
                      <a16:colId xmlns:a16="http://schemas.microsoft.com/office/drawing/2014/main" val="1287006613"/>
                    </a:ext>
                  </a:extLst>
                </a:gridCol>
                <a:gridCol w="338445">
                  <a:extLst>
                    <a:ext uri="{9D8B030D-6E8A-4147-A177-3AD203B41FA5}">
                      <a16:colId xmlns:a16="http://schemas.microsoft.com/office/drawing/2014/main" val="2396996028"/>
                    </a:ext>
                  </a:extLst>
                </a:gridCol>
                <a:gridCol w="338445">
                  <a:extLst>
                    <a:ext uri="{9D8B030D-6E8A-4147-A177-3AD203B41FA5}">
                      <a16:colId xmlns:a16="http://schemas.microsoft.com/office/drawing/2014/main" val="334687216"/>
                    </a:ext>
                  </a:extLst>
                </a:gridCol>
                <a:gridCol w="326357">
                  <a:extLst>
                    <a:ext uri="{9D8B030D-6E8A-4147-A177-3AD203B41FA5}">
                      <a16:colId xmlns:a16="http://schemas.microsoft.com/office/drawing/2014/main" val="1242103388"/>
                    </a:ext>
                  </a:extLst>
                </a:gridCol>
                <a:gridCol w="338445">
                  <a:extLst>
                    <a:ext uri="{9D8B030D-6E8A-4147-A177-3AD203B41FA5}">
                      <a16:colId xmlns:a16="http://schemas.microsoft.com/office/drawing/2014/main" val="3715826266"/>
                    </a:ext>
                  </a:extLst>
                </a:gridCol>
                <a:gridCol w="326357">
                  <a:extLst>
                    <a:ext uri="{9D8B030D-6E8A-4147-A177-3AD203B41FA5}">
                      <a16:colId xmlns:a16="http://schemas.microsoft.com/office/drawing/2014/main" val="760407031"/>
                    </a:ext>
                  </a:extLst>
                </a:gridCol>
                <a:gridCol w="326357">
                  <a:extLst>
                    <a:ext uri="{9D8B030D-6E8A-4147-A177-3AD203B41FA5}">
                      <a16:colId xmlns:a16="http://schemas.microsoft.com/office/drawing/2014/main" val="1109109563"/>
                    </a:ext>
                  </a:extLst>
                </a:gridCol>
                <a:gridCol w="326357">
                  <a:extLst>
                    <a:ext uri="{9D8B030D-6E8A-4147-A177-3AD203B41FA5}">
                      <a16:colId xmlns:a16="http://schemas.microsoft.com/office/drawing/2014/main" val="868454995"/>
                    </a:ext>
                  </a:extLst>
                </a:gridCol>
                <a:gridCol w="423056">
                  <a:extLst>
                    <a:ext uri="{9D8B030D-6E8A-4147-A177-3AD203B41FA5}">
                      <a16:colId xmlns:a16="http://schemas.microsoft.com/office/drawing/2014/main" val="1030186428"/>
                    </a:ext>
                  </a:extLst>
                </a:gridCol>
                <a:gridCol w="423056">
                  <a:extLst>
                    <a:ext uri="{9D8B030D-6E8A-4147-A177-3AD203B41FA5}">
                      <a16:colId xmlns:a16="http://schemas.microsoft.com/office/drawing/2014/main" val="2621882160"/>
                    </a:ext>
                  </a:extLst>
                </a:gridCol>
                <a:gridCol w="423056">
                  <a:extLst>
                    <a:ext uri="{9D8B030D-6E8A-4147-A177-3AD203B41FA5}">
                      <a16:colId xmlns:a16="http://schemas.microsoft.com/office/drawing/2014/main" val="3011000965"/>
                    </a:ext>
                  </a:extLst>
                </a:gridCol>
                <a:gridCol w="423056">
                  <a:extLst>
                    <a:ext uri="{9D8B030D-6E8A-4147-A177-3AD203B41FA5}">
                      <a16:colId xmlns:a16="http://schemas.microsoft.com/office/drawing/2014/main" val="909869253"/>
                    </a:ext>
                  </a:extLst>
                </a:gridCol>
              </a:tblGrid>
              <a:tr h="304800">
                <a:tc>
                  <a:txBody>
                    <a:bodyPr/>
                    <a:lstStyle/>
                    <a:p>
                      <a:pPr algn="ctr" fontAlgn="ctr"/>
                      <a:r>
                        <a:rPr lang="zh-CN" altLang="en-US" sz="12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zh-CN" altLang="en-US" sz="12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zh-CN" altLang="en-US" sz="12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zh-CN" altLang="en-US" sz="12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1"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zh-CN" altLang="en-US" sz="12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67017783"/>
                  </a:ext>
                </a:extLst>
              </a:tr>
              <a:tr h="304800">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4003194917"/>
                  </a:ext>
                </a:extLst>
              </a:tr>
              <a:tr h="304800">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1"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5483824"/>
                  </a:ext>
                </a:extLst>
              </a:tr>
            </a:tbl>
          </a:graphicData>
        </a:graphic>
      </p:graphicFrame>
      <p:sp>
        <p:nvSpPr>
          <p:cNvPr id="23" name="文本框 22">
            <a:extLst>
              <a:ext uri="{FF2B5EF4-FFF2-40B4-BE49-F238E27FC236}">
                <a16:creationId xmlns:a16="http://schemas.microsoft.com/office/drawing/2014/main" id="{359345AD-630A-3341-A87A-D4670389569D}"/>
              </a:ext>
            </a:extLst>
          </p:cNvPr>
          <p:cNvSpPr txBox="1"/>
          <p:nvPr/>
        </p:nvSpPr>
        <p:spPr>
          <a:xfrm>
            <a:off x="5652120" y="3220584"/>
            <a:ext cx="1008112" cy="369332"/>
          </a:xfrm>
          <a:prstGeom prst="rect">
            <a:avLst/>
          </a:prstGeom>
          <a:noFill/>
        </p:spPr>
        <p:txBody>
          <a:bodyPr wrap="square" rtlCol="0">
            <a:spAutoFit/>
          </a:bodyPr>
          <a:lstStyle/>
          <a:p>
            <a:pPr algn="ctr"/>
            <a:r>
              <a:rPr kumimoji="1" lang="zh-CN" altLang="en-US" dirty="0"/>
              <a:t>？策略</a:t>
            </a:r>
          </a:p>
        </p:txBody>
      </p:sp>
      <p:sp>
        <p:nvSpPr>
          <p:cNvPr id="24" name="文本框 23">
            <a:extLst>
              <a:ext uri="{FF2B5EF4-FFF2-40B4-BE49-F238E27FC236}">
                <a16:creationId xmlns:a16="http://schemas.microsoft.com/office/drawing/2014/main" id="{55675A01-5E71-2E47-A4A9-7AAE3DBF5D87}"/>
              </a:ext>
            </a:extLst>
          </p:cNvPr>
          <p:cNvSpPr txBox="1"/>
          <p:nvPr/>
        </p:nvSpPr>
        <p:spPr>
          <a:xfrm>
            <a:off x="5658216" y="5096350"/>
            <a:ext cx="1008112" cy="369332"/>
          </a:xfrm>
          <a:prstGeom prst="rect">
            <a:avLst/>
          </a:prstGeom>
          <a:noFill/>
        </p:spPr>
        <p:txBody>
          <a:bodyPr wrap="square" rtlCol="0">
            <a:spAutoFit/>
          </a:bodyPr>
          <a:lstStyle/>
          <a:p>
            <a:pPr algn="ctr"/>
            <a:r>
              <a:rPr kumimoji="1" lang="zh-CN" altLang="en-US" dirty="0"/>
              <a:t>？策略</a:t>
            </a:r>
          </a:p>
        </p:txBody>
      </p:sp>
      <p:sp>
        <p:nvSpPr>
          <p:cNvPr id="19" name="页脚占位符 4">
            <a:extLst>
              <a:ext uri="{FF2B5EF4-FFF2-40B4-BE49-F238E27FC236}">
                <a16:creationId xmlns:a16="http://schemas.microsoft.com/office/drawing/2014/main" id="{E7C08BE6-DB1D-E24F-93D2-29E64963FC5E}"/>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Tree>
    <p:extLst>
      <p:ext uri="{BB962C8B-B14F-4D97-AF65-F5344CB8AC3E}">
        <p14:creationId xmlns:p14="http://schemas.microsoft.com/office/powerpoint/2010/main" val="37923214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FF30E6-FCDD-EA45-B509-7009DC4FCD62}"/>
              </a:ext>
            </a:extLst>
          </p:cNvPr>
          <p:cNvSpPr>
            <a:spLocks noGrp="1"/>
          </p:cNvSpPr>
          <p:nvPr>
            <p:ph type="title"/>
          </p:nvPr>
        </p:nvSpPr>
        <p:spPr>
          <a:xfrm>
            <a:off x="457200" y="228866"/>
            <a:ext cx="8229600" cy="900442"/>
          </a:xfrm>
        </p:spPr>
        <p:txBody>
          <a:bodyPr/>
          <a:lstStyle/>
          <a:p>
            <a:r>
              <a:rPr kumimoji="1" lang="zh-CN" altLang="en-US" dirty="0"/>
              <a:t>更多功能：</a:t>
            </a:r>
          </a:p>
        </p:txBody>
      </p:sp>
      <p:sp>
        <p:nvSpPr>
          <p:cNvPr id="3" name="内容占位符 2">
            <a:extLst>
              <a:ext uri="{FF2B5EF4-FFF2-40B4-BE49-F238E27FC236}">
                <a16:creationId xmlns:a16="http://schemas.microsoft.com/office/drawing/2014/main" id="{E2EA77EB-2DF4-594D-B6ED-706492E6C1B6}"/>
              </a:ext>
            </a:extLst>
          </p:cNvPr>
          <p:cNvSpPr>
            <a:spLocks noGrp="1"/>
          </p:cNvSpPr>
          <p:nvPr>
            <p:ph idx="1"/>
          </p:nvPr>
        </p:nvSpPr>
        <p:spPr/>
        <p:txBody>
          <a:bodyPr/>
          <a:lstStyle/>
          <a:p>
            <a:r>
              <a:rPr kumimoji="1" lang="zh-CN" altLang="en-US" dirty="0"/>
              <a:t>视频浏览功能</a:t>
            </a:r>
            <a:endParaRPr kumimoji="1" lang="en-US" altLang="zh-CN" dirty="0"/>
          </a:p>
          <a:p>
            <a:pPr lvl="1"/>
            <a:r>
              <a:rPr kumimoji="1" lang="zh-CN" altLang="en-US" dirty="0"/>
              <a:t>实时调度</a:t>
            </a:r>
            <a:endParaRPr kumimoji="1" lang="en-US" altLang="zh-CN" dirty="0"/>
          </a:p>
          <a:p>
            <a:r>
              <a:rPr kumimoji="1" lang="zh-CN" altLang="en-US" dirty="0"/>
              <a:t>采用多核服务器</a:t>
            </a:r>
            <a:endParaRPr kumimoji="1" lang="en-US" altLang="zh-CN" dirty="0"/>
          </a:p>
          <a:p>
            <a:pPr lvl="1"/>
            <a:r>
              <a:rPr kumimoji="1" lang="zh-CN" altLang="en-US" dirty="0"/>
              <a:t>多核调度</a:t>
            </a:r>
            <a:endParaRPr kumimoji="1" lang="en-US" altLang="zh-CN" dirty="0"/>
          </a:p>
          <a:p>
            <a:pPr lvl="1"/>
            <a:r>
              <a:rPr kumimoji="1" lang="zh-CN" altLang="en-US" dirty="0"/>
              <a:t>负载均衡</a:t>
            </a:r>
            <a:endParaRPr kumimoji="1" lang="en-US" altLang="zh-CN" dirty="0"/>
          </a:p>
          <a:p>
            <a:pPr lvl="1"/>
            <a:r>
              <a:rPr kumimoji="1" lang="zh-CN" altLang="en-US" dirty="0"/>
              <a:t>能耗感知调度</a:t>
            </a:r>
            <a:endParaRPr kumimoji="1" lang="en-US" altLang="zh-CN" dirty="0"/>
          </a:p>
          <a:p>
            <a:endParaRPr kumimoji="1" lang="zh-CN" altLang="en-US" dirty="0"/>
          </a:p>
        </p:txBody>
      </p:sp>
      <p:sp>
        <p:nvSpPr>
          <p:cNvPr id="4" name="灯片编号占位符 3">
            <a:extLst>
              <a:ext uri="{FF2B5EF4-FFF2-40B4-BE49-F238E27FC236}">
                <a16:creationId xmlns:a16="http://schemas.microsoft.com/office/drawing/2014/main" id="{3A20B5E7-00BA-B848-866C-6EA24C14E201}"/>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112</a:t>
            </a:fld>
            <a:endParaRPr lang="zh-CN" altLang="en-US"/>
          </a:p>
        </p:txBody>
      </p:sp>
      <p:sp>
        <p:nvSpPr>
          <p:cNvPr id="5" name="页脚占位符 4">
            <a:extLst>
              <a:ext uri="{FF2B5EF4-FFF2-40B4-BE49-F238E27FC236}">
                <a16:creationId xmlns:a16="http://schemas.microsoft.com/office/drawing/2014/main" id="{762F1255-4D8A-6C4B-BE4F-F87272BC173E}"/>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Tree>
    <p:extLst>
      <p:ext uri="{BB962C8B-B14F-4D97-AF65-F5344CB8AC3E}">
        <p14:creationId xmlns:p14="http://schemas.microsoft.com/office/powerpoint/2010/main" val="38202567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E8E75-8038-FD47-9475-BEA9A51559F0}"/>
              </a:ext>
            </a:extLst>
          </p:cNvPr>
          <p:cNvSpPr>
            <a:spLocks noGrp="1"/>
          </p:cNvSpPr>
          <p:nvPr>
            <p:ph type="title"/>
          </p:nvPr>
        </p:nvSpPr>
        <p:spPr/>
        <p:txBody>
          <a:bodyPr/>
          <a:lstStyle/>
          <a:p>
            <a:r>
              <a:rPr kumimoji="1" lang="zh-CN" altLang="en-US" dirty="0"/>
              <a:t>能耗感知调度</a:t>
            </a:r>
          </a:p>
        </p:txBody>
      </p:sp>
      <p:sp>
        <p:nvSpPr>
          <p:cNvPr id="3" name="文本占位符 2">
            <a:extLst>
              <a:ext uri="{FF2B5EF4-FFF2-40B4-BE49-F238E27FC236}">
                <a16:creationId xmlns:a16="http://schemas.microsoft.com/office/drawing/2014/main" id="{26A61DDF-2EB7-D944-A004-3227C87B3A57}"/>
              </a:ext>
            </a:extLst>
          </p:cNvPr>
          <p:cNvSpPr>
            <a:spLocks noGrp="1"/>
          </p:cNvSpPr>
          <p:nvPr>
            <p:ph type="body" idx="1"/>
          </p:nvPr>
        </p:nvSpPr>
        <p:spPr/>
        <p:txBody>
          <a:bodyPr/>
          <a:lstStyle/>
          <a:p>
            <a:r>
              <a:rPr lang="en-US" altLang="zh-CN" b="0" dirty="0"/>
              <a:t>Energy</a:t>
            </a:r>
            <a:r>
              <a:rPr lang="zh-CN" altLang="en-US" b="0" dirty="0"/>
              <a:t> </a:t>
            </a:r>
            <a:r>
              <a:rPr lang="en-US" altLang="zh-CN" b="0" dirty="0"/>
              <a:t>Aware</a:t>
            </a:r>
            <a:r>
              <a:rPr lang="zh-CN" altLang="en-US" b="0" dirty="0"/>
              <a:t> </a:t>
            </a:r>
            <a:r>
              <a:rPr lang="en-US" altLang="zh-CN" b="0" dirty="0"/>
              <a:t>Scheduling</a:t>
            </a:r>
            <a:endParaRPr lang="en" altLang="zh-CN" b="0" dirty="0"/>
          </a:p>
        </p:txBody>
      </p:sp>
      <p:sp>
        <p:nvSpPr>
          <p:cNvPr id="4" name="灯片编号占位符 3">
            <a:extLst>
              <a:ext uri="{FF2B5EF4-FFF2-40B4-BE49-F238E27FC236}">
                <a16:creationId xmlns:a16="http://schemas.microsoft.com/office/drawing/2014/main" id="{9F3A29E2-2537-5E4B-9966-E6BB24BFBE2D}"/>
              </a:ext>
            </a:extLst>
          </p:cNvPr>
          <p:cNvSpPr>
            <a:spLocks noGrp="1"/>
          </p:cNvSpPr>
          <p:nvPr>
            <p:ph type="sldNum" sz="quarter" idx="12"/>
          </p:nvPr>
        </p:nvSpPr>
        <p:spPr/>
        <p:txBody>
          <a:bodyPr/>
          <a:lstStyle/>
          <a:p>
            <a:fld id="{ADE361C3-C043-4A6E-BDCE-8DA1E7D90A3B}" type="slidenum">
              <a:rPr lang="zh-CN" altLang="en-US" smtClean="0"/>
              <a:t>113</a:t>
            </a:fld>
            <a:endParaRPr lang="zh-CN" altLang="en-US"/>
          </a:p>
        </p:txBody>
      </p:sp>
    </p:spTree>
    <p:extLst>
      <p:ext uri="{BB962C8B-B14F-4D97-AF65-F5344CB8AC3E}">
        <p14:creationId xmlns:p14="http://schemas.microsoft.com/office/powerpoint/2010/main" val="27119880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FFDD32-7A7F-9547-9693-FF1EB313D6C4}"/>
              </a:ext>
            </a:extLst>
          </p:cNvPr>
          <p:cNvSpPr>
            <a:spLocks noGrp="1"/>
          </p:cNvSpPr>
          <p:nvPr>
            <p:ph type="title"/>
          </p:nvPr>
        </p:nvSpPr>
        <p:spPr>
          <a:xfrm>
            <a:off x="457200" y="228866"/>
            <a:ext cx="8229600" cy="900442"/>
          </a:xfrm>
        </p:spPr>
        <p:txBody>
          <a:bodyPr/>
          <a:lstStyle/>
          <a:p>
            <a:r>
              <a:rPr kumimoji="1" lang="zh-CN" altLang="en-US" dirty="0"/>
              <a:t>异构处理器架构</a:t>
            </a:r>
          </a:p>
        </p:txBody>
      </p:sp>
      <p:sp>
        <p:nvSpPr>
          <p:cNvPr id="3" name="内容占位符 2">
            <a:extLst>
              <a:ext uri="{FF2B5EF4-FFF2-40B4-BE49-F238E27FC236}">
                <a16:creationId xmlns:a16="http://schemas.microsoft.com/office/drawing/2014/main" id="{E23960B7-4255-5945-97C8-18D7A9D076D8}"/>
              </a:ext>
            </a:extLst>
          </p:cNvPr>
          <p:cNvSpPr>
            <a:spLocks noGrp="1"/>
          </p:cNvSpPr>
          <p:nvPr>
            <p:ph idx="1"/>
          </p:nvPr>
        </p:nvSpPr>
        <p:spPr/>
        <p:txBody>
          <a:bodyPr/>
          <a:lstStyle/>
          <a:p>
            <a:r>
              <a:rPr kumimoji="1" lang="zh-CN" altLang="en-US" dirty="0"/>
              <a:t>该类型架构上处理器的能力、能耗是不同的</a:t>
            </a:r>
            <a:endParaRPr kumimoji="1" lang="en-US" altLang="zh-CN" dirty="0"/>
          </a:p>
          <a:p>
            <a:pPr marL="0" indent="0">
              <a:buNone/>
            </a:pPr>
            <a:r>
              <a:rPr kumimoji="1" lang="zh-CN" altLang="en-US" dirty="0"/>
              <a:t>例：</a:t>
            </a:r>
            <a:endParaRPr kumimoji="1" lang="en-US" altLang="zh-CN" dirty="0"/>
          </a:p>
          <a:p>
            <a:pPr lvl="1"/>
            <a:r>
              <a:rPr kumimoji="1" lang="zh-CN" altLang="en-US" dirty="0"/>
              <a:t>移动设备</a:t>
            </a:r>
            <a:endParaRPr kumimoji="1" lang="en-US" altLang="zh-CN" dirty="0"/>
          </a:p>
          <a:p>
            <a:pPr lvl="1"/>
            <a:r>
              <a:rPr kumimoji="1" lang="en-US" altLang="zh-CN" dirty="0"/>
              <a:t>ARM</a:t>
            </a:r>
            <a:r>
              <a:rPr kumimoji="1" lang="zh-CN" altLang="en-US" dirty="0"/>
              <a:t> </a:t>
            </a:r>
            <a:r>
              <a:rPr kumimoji="1" lang="en-US" altLang="zh-CN" dirty="0" err="1"/>
              <a:t>big.LITTLE</a:t>
            </a:r>
            <a:r>
              <a:rPr kumimoji="1" lang="zh-CN" altLang="en-US" dirty="0"/>
              <a:t>架构</a:t>
            </a:r>
            <a:endParaRPr kumimoji="1" lang="en-US" altLang="zh-CN" dirty="0"/>
          </a:p>
          <a:p>
            <a:endParaRPr kumimoji="1" lang="en-US" altLang="zh-CN" dirty="0"/>
          </a:p>
          <a:p>
            <a:endParaRPr kumimoji="1" lang="en-US" altLang="zh-CN" dirty="0"/>
          </a:p>
          <a:p>
            <a:endParaRPr kumimoji="1" lang="en-US" altLang="zh-CN" dirty="0"/>
          </a:p>
          <a:p>
            <a:endParaRPr kumimoji="1" lang="zh-CN" altLang="en-US" dirty="0"/>
          </a:p>
        </p:txBody>
      </p:sp>
      <p:sp>
        <p:nvSpPr>
          <p:cNvPr id="4" name="灯片编号占位符 3">
            <a:extLst>
              <a:ext uri="{FF2B5EF4-FFF2-40B4-BE49-F238E27FC236}">
                <a16:creationId xmlns:a16="http://schemas.microsoft.com/office/drawing/2014/main" id="{0D260AF9-E640-D348-9DF5-ECD22B699C8A}"/>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114</a:t>
            </a:fld>
            <a:endParaRPr lang="zh-CN" altLang="en-US"/>
          </a:p>
        </p:txBody>
      </p:sp>
      <p:pic>
        <p:nvPicPr>
          <p:cNvPr id="7" name="图形 6" descr="处理器">
            <a:extLst>
              <a:ext uri="{FF2B5EF4-FFF2-40B4-BE49-F238E27FC236}">
                <a16:creationId xmlns:a16="http://schemas.microsoft.com/office/drawing/2014/main" id="{0088E24D-B22F-524B-A280-78595061CA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64088" y="2557996"/>
            <a:ext cx="1296144" cy="1296144"/>
          </a:xfrm>
          <a:prstGeom prst="rect">
            <a:avLst/>
          </a:prstGeom>
        </p:spPr>
      </p:pic>
      <p:pic>
        <p:nvPicPr>
          <p:cNvPr id="8" name="图形 7" descr="处理器">
            <a:extLst>
              <a:ext uri="{FF2B5EF4-FFF2-40B4-BE49-F238E27FC236}">
                <a16:creationId xmlns:a16="http://schemas.microsoft.com/office/drawing/2014/main" id="{CA182C45-993A-AE46-B30E-4A4980BB88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4543" y="4122134"/>
            <a:ext cx="745953" cy="745953"/>
          </a:xfrm>
          <a:prstGeom prst="rect">
            <a:avLst/>
          </a:prstGeom>
        </p:spPr>
      </p:pic>
      <p:sp>
        <p:nvSpPr>
          <p:cNvPr id="9" name="文本框 8">
            <a:extLst>
              <a:ext uri="{FF2B5EF4-FFF2-40B4-BE49-F238E27FC236}">
                <a16:creationId xmlns:a16="http://schemas.microsoft.com/office/drawing/2014/main" id="{C59F78FC-3F07-6A40-A15E-6F90485CC7D0}"/>
              </a:ext>
            </a:extLst>
          </p:cNvPr>
          <p:cNvSpPr txBox="1"/>
          <p:nvPr/>
        </p:nvSpPr>
        <p:spPr>
          <a:xfrm>
            <a:off x="6858331" y="2188664"/>
            <a:ext cx="1800200" cy="369332"/>
          </a:xfrm>
          <a:prstGeom prst="rect">
            <a:avLst/>
          </a:prstGeom>
          <a:noFill/>
        </p:spPr>
        <p:txBody>
          <a:bodyPr wrap="square" rtlCol="0">
            <a:spAutoFit/>
          </a:bodyPr>
          <a:lstStyle/>
          <a:p>
            <a:r>
              <a:rPr kumimoji="1" lang="zh-CN" altLang="en-US" dirty="0"/>
              <a:t>性能          能耗</a:t>
            </a:r>
          </a:p>
        </p:txBody>
      </p:sp>
      <p:pic>
        <p:nvPicPr>
          <p:cNvPr id="11" name="图形 10" descr="笑脸，没有填充">
            <a:extLst>
              <a:ext uri="{FF2B5EF4-FFF2-40B4-BE49-F238E27FC236}">
                <a16:creationId xmlns:a16="http://schemas.microsoft.com/office/drawing/2014/main" id="{6CD6F28E-E702-A84B-8D7E-5EF644C9C0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53284" y="2822767"/>
            <a:ext cx="595232" cy="595232"/>
          </a:xfrm>
          <a:prstGeom prst="rect">
            <a:avLst/>
          </a:prstGeom>
        </p:spPr>
      </p:pic>
      <p:pic>
        <p:nvPicPr>
          <p:cNvPr id="13" name="图形 12" descr="悲伤的脸，没有填充">
            <a:extLst>
              <a:ext uri="{FF2B5EF4-FFF2-40B4-BE49-F238E27FC236}">
                <a16:creationId xmlns:a16="http://schemas.microsoft.com/office/drawing/2014/main" id="{8A65BB48-4403-0349-9950-77382B1539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48016" y="2817927"/>
            <a:ext cx="595232" cy="595232"/>
          </a:xfrm>
          <a:prstGeom prst="rect">
            <a:avLst/>
          </a:prstGeom>
        </p:spPr>
      </p:pic>
      <p:pic>
        <p:nvPicPr>
          <p:cNvPr id="14" name="图形 13" descr="笑脸，没有填充">
            <a:extLst>
              <a:ext uri="{FF2B5EF4-FFF2-40B4-BE49-F238E27FC236}">
                <a16:creationId xmlns:a16="http://schemas.microsoft.com/office/drawing/2014/main" id="{C7AE9761-1D07-FA4F-9A92-C8D6711CA8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48016" y="4174762"/>
            <a:ext cx="595232" cy="595232"/>
          </a:xfrm>
          <a:prstGeom prst="rect">
            <a:avLst/>
          </a:prstGeom>
        </p:spPr>
      </p:pic>
      <p:pic>
        <p:nvPicPr>
          <p:cNvPr id="15" name="图形 14" descr="悲伤的脸，没有填充">
            <a:extLst>
              <a:ext uri="{FF2B5EF4-FFF2-40B4-BE49-F238E27FC236}">
                <a16:creationId xmlns:a16="http://schemas.microsoft.com/office/drawing/2014/main" id="{7D49EF7C-B4AD-BB4D-801C-AD7C93F296C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53284" y="4174762"/>
            <a:ext cx="595232" cy="595232"/>
          </a:xfrm>
          <a:prstGeom prst="rect">
            <a:avLst/>
          </a:prstGeom>
        </p:spPr>
      </p:pic>
      <p:sp>
        <p:nvSpPr>
          <p:cNvPr id="12" name="页脚占位符 4">
            <a:extLst>
              <a:ext uri="{FF2B5EF4-FFF2-40B4-BE49-F238E27FC236}">
                <a16:creationId xmlns:a16="http://schemas.microsoft.com/office/drawing/2014/main" id="{44F11FC2-0E5F-144B-B589-6AE2FC394996}"/>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Tree>
    <p:extLst>
      <p:ext uri="{BB962C8B-B14F-4D97-AF65-F5344CB8AC3E}">
        <p14:creationId xmlns:p14="http://schemas.microsoft.com/office/powerpoint/2010/main" val="13337209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FD3750-4EC4-8441-9FCE-78B89AEF802A}"/>
              </a:ext>
            </a:extLst>
          </p:cNvPr>
          <p:cNvSpPr>
            <a:spLocks noGrp="1"/>
          </p:cNvSpPr>
          <p:nvPr>
            <p:ph type="title"/>
          </p:nvPr>
        </p:nvSpPr>
        <p:spPr>
          <a:xfrm>
            <a:off x="457200" y="228866"/>
            <a:ext cx="8229600" cy="900442"/>
          </a:xfrm>
        </p:spPr>
        <p:txBody>
          <a:bodyPr/>
          <a:lstStyle/>
          <a:p>
            <a:r>
              <a:rPr kumimoji="1" lang="en" altLang="zh-CN" dirty="0"/>
              <a:t>Linux</a:t>
            </a:r>
            <a:r>
              <a:rPr kumimoji="1" lang="zh-CN" altLang="en-US" dirty="0"/>
              <a:t> </a:t>
            </a:r>
            <a:r>
              <a:rPr kumimoji="1" lang="en" altLang="zh-CN" dirty="0"/>
              <a:t>Energy Aware Scheduling</a:t>
            </a:r>
            <a:endParaRPr kumimoji="1" lang="zh-CN" altLang="en-US" dirty="0"/>
          </a:p>
        </p:txBody>
      </p:sp>
      <p:sp>
        <p:nvSpPr>
          <p:cNvPr id="3" name="内容占位符 2">
            <a:extLst>
              <a:ext uri="{FF2B5EF4-FFF2-40B4-BE49-F238E27FC236}">
                <a16:creationId xmlns:a16="http://schemas.microsoft.com/office/drawing/2014/main" id="{401135C7-ACA6-6A4E-A566-711227CC7030}"/>
              </a:ext>
            </a:extLst>
          </p:cNvPr>
          <p:cNvSpPr>
            <a:spLocks noGrp="1"/>
          </p:cNvSpPr>
          <p:nvPr>
            <p:ph idx="1"/>
          </p:nvPr>
        </p:nvSpPr>
        <p:spPr>
          <a:xfrm>
            <a:off x="457200" y="1333501"/>
            <a:ext cx="8686800" cy="3771636"/>
          </a:xfrm>
        </p:spPr>
        <p:txBody>
          <a:bodyPr>
            <a:noAutofit/>
          </a:bodyPr>
          <a:lstStyle/>
          <a:p>
            <a:r>
              <a:rPr kumimoji="1" lang="zh-CN" altLang="en-US" sz="2000" dirty="0"/>
              <a:t>目标</a:t>
            </a:r>
            <a:endParaRPr kumimoji="1" lang="en-US" altLang="zh-CN" sz="2000" dirty="0"/>
          </a:p>
          <a:p>
            <a:pPr lvl="1"/>
            <a:r>
              <a:rPr kumimoji="1" lang="zh-CN" altLang="en-US" sz="1800" dirty="0"/>
              <a:t>降低每条指令的平均能耗</a:t>
            </a:r>
            <a:endParaRPr kumimoji="1" lang="en-US" altLang="zh-CN" sz="1800" dirty="0"/>
          </a:p>
          <a:p>
            <a:pPr lvl="1"/>
            <a:r>
              <a:rPr kumimoji="1" lang="zh-CN" altLang="en-US" sz="1800" dirty="0"/>
              <a:t>可接受的性能</a:t>
            </a:r>
            <a:endParaRPr kumimoji="1" lang="en-US" altLang="zh-CN" sz="1800" dirty="0"/>
          </a:p>
          <a:p>
            <a:pPr lvl="2"/>
            <a:endParaRPr kumimoji="1" lang="zh-CN" altLang="en-US" sz="1800" dirty="0"/>
          </a:p>
        </p:txBody>
      </p:sp>
      <p:sp>
        <p:nvSpPr>
          <p:cNvPr id="4" name="灯片编号占位符 3">
            <a:extLst>
              <a:ext uri="{FF2B5EF4-FFF2-40B4-BE49-F238E27FC236}">
                <a16:creationId xmlns:a16="http://schemas.microsoft.com/office/drawing/2014/main" id="{ADF8D7E1-42B2-9846-9E94-F69A2374634C}"/>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115</a:t>
            </a:fld>
            <a:endParaRPr lang="zh-CN" altLang="en-US" dirty="0"/>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88356F3-3F4C-204C-9BCD-A0128500444E}"/>
                  </a:ext>
                </a:extLst>
              </p:cNvPr>
              <p:cNvSpPr/>
              <p:nvPr/>
            </p:nvSpPr>
            <p:spPr>
              <a:xfrm>
                <a:off x="3094857" y="3153563"/>
                <a:ext cx="2332690"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kumimoji="1" lang="en-US" altLang="zh-CN" sz="2800" b="1" i="1" dirty="0">
                              <a:latin typeface="Cambria Math" panose="02040503050406030204" pitchFamily="18" charset="0"/>
                            </a:rPr>
                          </m:ctrlPr>
                        </m:fPr>
                        <m:num>
                          <m:r>
                            <a:rPr kumimoji="1" lang="en-US" altLang="zh-CN" sz="2800" b="1" i="1" dirty="0">
                              <a:latin typeface="Cambria Math" panose="02040503050406030204" pitchFamily="18" charset="0"/>
                            </a:rPr>
                            <m:t>𝑬𝒏𝒆𝒓𝒈𝒚</m:t>
                          </m:r>
                        </m:num>
                        <m:den>
                          <m:r>
                            <a:rPr kumimoji="1" lang="en-US" altLang="zh-CN" sz="2800" b="1" i="1" dirty="0">
                              <a:latin typeface="Cambria Math" panose="02040503050406030204" pitchFamily="18" charset="0"/>
                            </a:rPr>
                            <m:t>𝑰𝒏𝒔𝒕𝒓𝒖𝒄𝒕𝒊𝒐𝒏</m:t>
                          </m:r>
                        </m:den>
                      </m:f>
                    </m:oMath>
                  </m:oMathPara>
                </a14:m>
                <a:endParaRPr lang="zh-CN" altLang="en-US" sz="2800" dirty="0"/>
              </a:p>
            </p:txBody>
          </p:sp>
        </mc:Choice>
        <mc:Fallback xmlns="">
          <p:sp>
            <p:nvSpPr>
              <p:cNvPr id="5" name="矩形 4">
                <a:extLst>
                  <a:ext uri="{FF2B5EF4-FFF2-40B4-BE49-F238E27FC236}">
                    <a16:creationId xmlns:a16="http://schemas.microsoft.com/office/drawing/2014/main" id="{A88356F3-3F4C-204C-9BCD-A0128500444E}"/>
                  </a:ext>
                </a:extLst>
              </p:cNvPr>
              <p:cNvSpPr>
                <a:spLocks noRot="1" noChangeAspect="1" noMove="1" noResize="1" noEditPoints="1" noAdjustHandles="1" noChangeArrowheads="1" noChangeShapeType="1" noTextEdit="1"/>
              </p:cNvSpPr>
              <p:nvPr/>
            </p:nvSpPr>
            <p:spPr>
              <a:xfrm>
                <a:off x="3094857" y="3153563"/>
                <a:ext cx="2332690" cy="898964"/>
              </a:xfrm>
              <a:prstGeom prst="rect">
                <a:avLst/>
              </a:prstGeom>
              <a:blipFill>
                <a:blip r:embed="rId3"/>
                <a:stretch>
                  <a:fillRect b="-6944"/>
                </a:stretch>
              </a:blipFill>
            </p:spPr>
            <p:txBody>
              <a:bodyPr/>
              <a:lstStyle/>
              <a:p>
                <a:r>
                  <a:rPr lang="zh-CN" altLang="en-US">
                    <a:noFill/>
                  </a:rPr>
                  <a:t> </a:t>
                </a:r>
              </a:p>
            </p:txBody>
          </p:sp>
        </mc:Fallback>
      </mc:AlternateContent>
      <p:sp>
        <p:nvSpPr>
          <p:cNvPr id="6" name="下箭头 5">
            <a:extLst>
              <a:ext uri="{FF2B5EF4-FFF2-40B4-BE49-F238E27FC236}">
                <a16:creationId xmlns:a16="http://schemas.microsoft.com/office/drawing/2014/main" id="{E72EAF13-0D44-5846-82F5-1F6AA8C2BB7A}"/>
              </a:ext>
            </a:extLst>
          </p:cNvPr>
          <p:cNvSpPr/>
          <p:nvPr/>
        </p:nvSpPr>
        <p:spPr>
          <a:xfrm>
            <a:off x="5436096" y="2846961"/>
            <a:ext cx="432048" cy="15121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页脚占位符 4">
            <a:extLst>
              <a:ext uri="{FF2B5EF4-FFF2-40B4-BE49-F238E27FC236}">
                <a16:creationId xmlns:a16="http://schemas.microsoft.com/office/drawing/2014/main" id="{BA347C3F-6F2F-774E-9E2E-6FA9E7DB80DB}"/>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Tree>
    <p:extLst>
      <p:ext uri="{BB962C8B-B14F-4D97-AF65-F5344CB8AC3E}">
        <p14:creationId xmlns:p14="http://schemas.microsoft.com/office/powerpoint/2010/main" val="104339223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FD3750-4EC4-8441-9FCE-78B89AEF802A}"/>
              </a:ext>
            </a:extLst>
          </p:cNvPr>
          <p:cNvSpPr>
            <a:spLocks noGrp="1"/>
          </p:cNvSpPr>
          <p:nvPr>
            <p:ph type="title"/>
          </p:nvPr>
        </p:nvSpPr>
        <p:spPr>
          <a:xfrm>
            <a:off x="457200" y="228866"/>
            <a:ext cx="8229600" cy="900442"/>
          </a:xfrm>
        </p:spPr>
        <p:txBody>
          <a:bodyPr/>
          <a:lstStyle/>
          <a:p>
            <a:r>
              <a:rPr kumimoji="1" lang="zh-CN" altLang="en-US" dirty="0"/>
              <a:t>标准化</a:t>
            </a:r>
            <a:r>
              <a:rPr kumimoji="1" lang="en-US" altLang="zh-CN" dirty="0"/>
              <a:t>CPU</a:t>
            </a:r>
            <a:r>
              <a:rPr kumimoji="1" lang="zh-CN" altLang="en-US" dirty="0"/>
              <a:t>的处理能力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01135C7-ACA6-6A4E-A566-711227CC7030}"/>
                  </a:ext>
                </a:extLst>
              </p:cNvPr>
              <p:cNvSpPr>
                <a:spLocks noGrp="1"/>
              </p:cNvSpPr>
              <p:nvPr>
                <p:ph idx="1"/>
              </p:nvPr>
            </p:nvSpPr>
            <p:spPr>
              <a:xfrm>
                <a:off x="158981" y="1345332"/>
                <a:ext cx="8686800" cy="3771636"/>
              </a:xfrm>
            </p:spPr>
            <p:txBody>
              <a:bodyPr>
                <a:noAutofit/>
              </a:bodyPr>
              <a:lstStyle/>
              <a:p>
                <a:r>
                  <a:rPr kumimoji="1" lang="zh-CN" altLang="en-US" sz="2200" dirty="0"/>
                  <a:t>规定当前系统中，性能最高的</a:t>
                </a:r>
                <a:r>
                  <a:rPr kumimoji="1" lang="en-US" altLang="zh-CN" sz="2200" dirty="0"/>
                  <a:t>CPU</a:t>
                </a:r>
                <a:r>
                  <a:rPr kumimoji="1" lang="zh-CN" altLang="en-US" sz="2200" dirty="0"/>
                  <a:t>处理能力为</a:t>
                </a:r>
                <a:r>
                  <a:rPr kumimoji="1" lang="en-US" altLang="zh-CN" sz="2200" dirty="0"/>
                  <a:t>1024</a:t>
                </a:r>
              </a:p>
              <a:p>
                <a:pPr lvl="1"/>
                <a:r>
                  <a:rPr kumimoji="1" lang="zh-CN" altLang="en-US" sz="2000" dirty="0"/>
                  <a:t>若</a:t>
                </a:r>
                <a:r>
                  <a:rPr kumimoji="1" lang="en-US" altLang="zh-CN" sz="2000" dirty="0"/>
                  <a:t>CPU1</a:t>
                </a:r>
                <a:r>
                  <a:rPr kumimoji="1" lang="zh-CN" altLang="en-US" sz="2000" dirty="0"/>
                  <a:t>需要</a:t>
                </a:r>
                <a:r>
                  <a:rPr kumimoji="1" lang="en-US" altLang="zh-CN" sz="2000" dirty="0"/>
                  <a:t>CPU2</a:t>
                </a:r>
                <a:r>
                  <a:rPr kumimoji="1" lang="zh-CN" altLang="en-US" sz="2000" dirty="0"/>
                  <a:t>的两倍耗时处理某任务</a:t>
                </a:r>
                <a:endParaRPr kumimoji="1" lang="en-US" altLang="zh-CN" sz="2000" dirty="0"/>
              </a:p>
              <a:p>
                <a:pPr lvl="2"/>
                <a:r>
                  <a:rPr kumimoji="1" lang="zh-CN" altLang="en-US" dirty="0"/>
                  <a:t>则</a:t>
                </a:r>
                <a14:m>
                  <m:oMath xmlns:m="http://schemas.openxmlformats.org/officeDocument/2006/math">
                    <m:r>
                      <a:rPr kumimoji="1" lang="en-US" altLang="zh-CN" i="1" dirty="0">
                        <a:latin typeface="Cambria Math" panose="02040503050406030204" pitchFamily="18" charset="0"/>
                      </a:rPr>
                      <m:t>𝐶𝑎𝑝𝑎𝑐𝑖𝑡</m:t>
                    </m:r>
                    <m:sSub>
                      <m:sSubPr>
                        <m:ctrlPr>
                          <a:rPr kumimoji="1" lang="en-US" altLang="zh-CN" b="0" i="1" dirty="0" smtClean="0">
                            <a:latin typeface="Cambria Math" panose="02040503050406030204" pitchFamily="18" charset="0"/>
                          </a:rPr>
                        </m:ctrlPr>
                      </m:sSubPr>
                      <m:e>
                        <m:r>
                          <a:rPr kumimoji="1" lang="en-US" altLang="zh-CN" i="1" dirty="0">
                            <a:latin typeface="Cambria Math" panose="02040503050406030204" pitchFamily="18" charset="0"/>
                          </a:rPr>
                          <m:t>𝑦</m:t>
                        </m:r>
                      </m:e>
                      <m:sub>
                        <m:r>
                          <a:rPr kumimoji="1" lang="en-US" altLang="zh-CN" b="0" i="0" dirty="0" smtClean="0">
                            <a:latin typeface="Cambria Math" panose="02040503050406030204" pitchFamily="18" charset="0"/>
                          </a:rPr>
                          <m:t>2</m:t>
                        </m:r>
                      </m:sub>
                    </m:sSub>
                    <m:r>
                      <a:rPr kumimoji="1" lang="en-US" altLang="zh-CN" b="0" i="0" dirty="0" smtClean="0">
                        <a:latin typeface="Cambria Math" panose="02040503050406030204" pitchFamily="18" charset="0"/>
                      </a:rPr>
                      <m:t>=</m:t>
                    </m:r>
                    <m:r>
                      <a:rPr kumimoji="1" lang="en-US" altLang="zh-CN" b="0" i="1" dirty="0" smtClean="0">
                        <a:latin typeface="Cambria Math" panose="02040503050406030204" pitchFamily="18" charset="0"/>
                      </a:rPr>
                      <m:t>2</m:t>
                    </m:r>
                    <m:r>
                      <a:rPr kumimoji="1" lang="zh-CN" altLang="en-US" b="0" i="1" dirty="0" smtClean="0">
                        <a:latin typeface="Cambria Math" panose="02040503050406030204" pitchFamily="18" charset="0"/>
                      </a:rPr>
                      <m:t>∗</m:t>
                    </m:r>
                    <m:r>
                      <a:rPr kumimoji="1" lang="en-US" altLang="zh-CN" i="1" dirty="0">
                        <a:latin typeface="Cambria Math" panose="02040503050406030204" pitchFamily="18" charset="0"/>
                      </a:rPr>
                      <m:t>𝐶𝑎𝑝𝑎𝑐𝑖𝑡</m:t>
                    </m:r>
                    <m:sSub>
                      <m:sSubPr>
                        <m:ctrlPr>
                          <a:rPr kumimoji="1" lang="en-US" altLang="zh-CN" i="1" dirty="0">
                            <a:latin typeface="Cambria Math" panose="02040503050406030204" pitchFamily="18" charset="0"/>
                          </a:rPr>
                        </m:ctrlPr>
                      </m:sSubPr>
                      <m:e>
                        <m:r>
                          <a:rPr kumimoji="1" lang="en-US" altLang="zh-CN" i="1" dirty="0">
                            <a:latin typeface="Cambria Math" panose="02040503050406030204" pitchFamily="18" charset="0"/>
                          </a:rPr>
                          <m:t>𝑦</m:t>
                        </m:r>
                      </m:e>
                      <m:sub>
                        <m:r>
                          <a:rPr kumimoji="1" lang="en-US" altLang="zh-CN" b="0" i="0" dirty="0" smtClean="0">
                            <a:latin typeface="Cambria Math" panose="02040503050406030204" pitchFamily="18" charset="0"/>
                          </a:rPr>
                          <m:t>1</m:t>
                        </m:r>
                      </m:sub>
                    </m:sSub>
                  </m:oMath>
                </a14:m>
                <a:endParaRPr kumimoji="1" lang="en-US" altLang="zh-CN" dirty="0"/>
              </a:p>
              <a:p>
                <a:r>
                  <a:rPr kumimoji="1" lang="zh-CN" altLang="en-US" sz="2200" dirty="0"/>
                  <a:t>负载追踪</a:t>
                </a:r>
                <a:r>
                  <a:rPr kumimoji="1" lang="en-US" altLang="zh-CN" sz="2200" dirty="0"/>
                  <a:t>PELT</a:t>
                </a:r>
                <a:r>
                  <a:rPr kumimoji="1" lang="zh-CN" altLang="en-US" sz="2200" dirty="0"/>
                  <a:t>的</a:t>
                </a:r>
                <a14:m>
                  <m:oMath xmlns:m="http://schemas.openxmlformats.org/officeDocument/2006/math">
                    <m:r>
                      <a:rPr kumimoji="1" lang="en-US" altLang="zh-CN" sz="2200" b="1" i="1">
                        <a:latin typeface="Cambria Math" panose="02040503050406030204" pitchFamily="18" charset="0"/>
                      </a:rPr>
                      <m:t>𝑪𝒑𝒖𝑺𝒄𝒂𝒍𝒆𝑭𝒂𝒄𝒕𝒐𝒓</m:t>
                    </m:r>
                  </m:oMath>
                </a14:m>
                <a:r>
                  <a:rPr kumimoji="1" lang="zh-CN" altLang="en-US" sz="2200" dirty="0"/>
                  <a:t>与</a:t>
                </a:r>
                <a:r>
                  <a:rPr kumimoji="1" lang="en-US" altLang="zh-CN" sz="2200" dirty="0"/>
                  <a:t>Capacity</a:t>
                </a:r>
                <a:r>
                  <a:rPr kumimoji="1" lang="zh-CN" altLang="en-US" sz="2200" dirty="0"/>
                  <a:t>有关</a:t>
                </a:r>
                <a:endParaRPr kumimoji="1" lang="en-US" altLang="zh-CN" sz="2000" dirty="0"/>
              </a:p>
              <a:p>
                <a:pPr lvl="1"/>
                <a:r>
                  <a:rPr kumimoji="1" lang="en-US" altLang="zh-CN" sz="2000" dirty="0"/>
                  <a:t>Load=1024</a:t>
                </a:r>
                <a:r>
                  <a:rPr kumimoji="1" lang="zh-CN" altLang="en-US" sz="2000" dirty="0"/>
                  <a:t>的任务需要</a:t>
                </a:r>
                <a:r>
                  <a:rPr kumimoji="1" lang="en-US" altLang="zh-CN" sz="2000" dirty="0"/>
                  <a:t>Capacity=1024</a:t>
                </a:r>
                <a:r>
                  <a:rPr kumimoji="1" lang="zh-CN" altLang="en-US" sz="2000" dirty="0"/>
                  <a:t>的</a:t>
                </a:r>
                <a:r>
                  <a:rPr kumimoji="1" lang="en-US" altLang="zh-CN" sz="2000" dirty="0"/>
                  <a:t>CPU</a:t>
                </a:r>
                <a:r>
                  <a:rPr kumimoji="1" lang="zh-CN" altLang="en-US" sz="2000" dirty="0"/>
                  <a:t>一个单位时间处理</a:t>
                </a:r>
                <a:endParaRPr kumimoji="1" lang="en-US" altLang="zh-CN" sz="2000" dirty="0"/>
              </a:p>
              <a:p>
                <a:pPr lvl="2"/>
                <a:endParaRPr kumimoji="1" lang="zh-CN" altLang="en-US" sz="1800" dirty="0"/>
              </a:p>
            </p:txBody>
          </p:sp>
        </mc:Choice>
        <mc:Fallback xmlns="">
          <p:sp>
            <p:nvSpPr>
              <p:cNvPr id="3" name="内容占位符 2">
                <a:extLst>
                  <a:ext uri="{FF2B5EF4-FFF2-40B4-BE49-F238E27FC236}">
                    <a16:creationId xmlns:a16="http://schemas.microsoft.com/office/drawing/2014/main" id="{401135C7-ACA6-6A4E-A566-711227CC7030}"/>
                  </a:ext>
                </a:extLst>
              </p:cNvPr>
              <p:cNvSpPr>
                <a:spLocks noGrp="1" noRot="1" noChangeAspect="1" noMove="1" noResize="1" noEditPoints="1" noAdjustHandles="1" noChangeArrowheads="1" noChangeShapeType="1" noTextEdit="1"/>
              </p:cNvSpPr>
              <p:nvPr>
                <p:ph idx="1"/>
              </p:nvPr>
            </p:nvSpPr>
            <p:spPr>
              <a:xfrm>
                <a:off x="158981" y="1345332"/>
                <a:ext cx="8686800" cy="3771636"/>
              </a:xfrm>
              <a:blipFill>
                <a:blip r:embed="rId3"/>
                <a:stretch>
                  <a:fillRect l="-730" t="-337"/>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ADF8D7E1-42B2-9846-9E94-F69A2374634C}"/>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116</a:t>
            </a:fld>
            <a:endParaRPr lang="zh-CN" altLang="en-US"/>
          </a:p>
        </p:txBody>
      </p:sp>
      <p:sp>
        <p:nvSpPr>
          <p:cNvPr id="5" name="页脚占位符 4">
            <a:extLst>
              <a:ext uri="{FF2B5EF4-FFF2-40B4-BE49-F238E27FC236}">
                <a16:creationId xmlns:a16="http://schemas.microsoft.com/office/drawing/2014/main" id="{B63059F4-27E6-CC41-A911-62A9FC9ED50A}"/>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Tree>
    <p:extLst>
      <p:ext uri="{BB962C8B-B14F-4D97-AF65-F5344CB8AC3E}">
        <p14:creationId xmlns:p14="http://schemas.microsoft.com/office/powerpoint/2010/main" val="224337622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FD3750-4EC4-8441-9FCE-78B89AEF802A}"/>
              </a:ext>
            </a:extLst>
          </p:cNvPr>
          <p:cNvSpPr>
            <a:spLocks noGrp="1"/>
          </p:cNvSpPr>
          <p:nvPr>
            <p:ph type="title"/>
          </p:nvPr>
        </p:nvSpPr>
        <p:spPr>
          <a:xfrm>
            <a:off x="457200" y="228866"/>
            <a:ext cx="8229600" cy="900442"/>
          </a:xfrm>
        </p:spPr>
        <p:txBody>
          <a:bodyPr/>
          <a:lstStyle/>
          <a:p>
            <a:pPr lvl="1"/>
            <a:r>
              <a:rPr kumimoji="1" lang="zh-CN" altLang="en-US" sz="3600" b="1" kern="1200" dirty="0">
                <a:solidFill>
                  <a:schemeClr val="accent1"/>
                </a:solidFill>
                <a:latin typeface="+mj-lt"/>
                <a:ea typeface="+mj-ea"/>
              </a:rPr>
              <a:t>能耗模型（</a:t>
            </a:r>
            <a:r>
              <a:rPr kumimoji="1" lang="en-US" altLang="zh-CN" sz="3600" b="1" kern="1200" dirty="0">
                <a:solidFill>
                  <a:schemeClr val="accent1"/>
                </a:solidFill>
                <a:latin typeface="+mj-lt"/>
                <a:ea typeface="+mj-ea"/>
              </a:rPr>
              <a:t>Energy</a:t>
            </a:r>
            <a:r>
              <a:rPr kumimoji="1" lang="zh-CN" altLang="en-US" sz="3600" b="1" kern="1200" dirty="0">
                <a:solidFill>
                  <a:schemeClr val="accent1"/>
                </a:solidFill>
                <a:latin typeface="+mj-lt"/>
                <a:ea typeface="+mj-ea"/>
              </a:rPr>
              <a:t> </a:t>
            </a:r>
            <a:r>
              <a:rPr kumimoji="1" lang="en-US" altLang="zh-CN" sz="3600" b="1" kern="1200" dirty="0">
                <a:solidFill>
                  <a:schemeClr val="accent1"/>
                </a:solidFill>
                <a:latin typeface="+mj-lt"/>
                <a:ea typeface="+mj-ea"/>
              </a:rPr>
              <a:t>Model</a:t>
            </a:r>
            <a:r>
              <a:rPr kumimoji="1" lang="zh-CN" altLang="en-US" sz="3600" b="1" kern="1200" dirty="0">
                <a:solidFill>
                  <a:schemeClr val="accent1"/>
                </a:solidFill>
                <a:latin typeface="+mj-lt"/>
                <a:ea typeface="+mj-ea"/>
              </a:rPr>
              <a:t>）</a:t>
            </a:r>
            <a:endParaRPr kumimoji="1" lang="en-US" altLang="zh-CN" sz="3600" b="1" kern="1200" dirty="0">
              <a:solidFill>
                <a:schemeClr val="accent1"/>
              </a:solidFill>
              <a:latin typeface="+mj-lt"/>
              <a:ea typeface="+mj-ea"/>
            </a:endParaRPr>
          </a:p>
        </p:txBody>
      </p:sp>
      <p:sp>
        <p:nvSpPr>
          <p:cNvPr id="3" name="内容占位符 2">
            <a:extLst>
              <a:ext uri="{FF2B5EF4-FFF2-40B4-BE49-F238E27FC236}">
                <a16:creationId xmlns:a16="http://schemas.microsoft.com/office/drawing/2014/main" id="{401135C7-ACA6-6A4E-A566-711227CC7030}"/>
              </a:ext>
            </a:extLst>
          </p:cNvPr>
          <p:cNvSpPr>
            <a:spLocks noGrp="1"/>
          </p:cNvSpPr>
          <p:nvPr>
            <p:ph idx="1"/>
          </p:nvPr>
        </p:nvSpPr>
        <p:spPr>
          <a:xfrm>
            <a:off x="158981" y="1345332"/>
            <a:ext cx="8686800" cy="3771636"/>
          </a:xfrm>
        </p:spPr>
        <p:txBody>
          <a:bodyPr>
            <a:noAutofit/>
          </a:bodyPr>
          <a:lstStyle/>
          <a:p>
            <a:r>
              <a:rPr kumimoji="1" lang="zh-CN" altLang="en-US" sz="2200" dirty="0"/>
              <a:t>记录</a:t>
            </a:r>
            <a:r>
              <a:rPr kumimoji="1" lang="en-US" altLang="zh-CN" sz="2200" dirty="0"/>
              <a:t>CPU</a:t>
            </a:r>
            <a:r>
              <a:rPr kumimoji="1" lang="zh-CN" altLang="en-US" sz="2200" dirty="0"/>
              <a:t>的处理能力与单位能耗的对应量化关系</a:t>
            </a:r>
            <a:endParaRPr kumimoji="1" lang="en-US" altLang="zh-CN" sz="2200" dirty="0"/>
          </a:p>
          <a:p>
            <a:r>
              <a:rPr kumimoji="1" lang="zh-CN" altLang="en-US" sz="2200" dirty="0"/>
              <a:t>划分若干个性能域（</a:t>
            </a:r>
            <a:r>
              <a:rPr kumimoji="1" lang="en-US" altLang="zh-CN" sz="2200" dirty="0"/>
              <a:t>Performance</a:t>
            </a:r>
            <a:r>
              <a:rPr kumimoji="1" lang="zh-CN" altLang="en-US" sz="2200" dirty="0"/>
              <a:t> </a:t>
            </a:r>
            <a:r>
              <a:rPr kumimoji="1" lang="en-US" altLang="zh-CN" sz="2200" dirty="0"/>
              <a:t>Domain</a:t>
            </a:r>
            <a:r>
              <a:rPr kumimoji="1" lang="zh-CN" altLang="en-US" sz="2200" dirty="0"/>
              <a:t>，</a:t>
            </a:r>
            <a:r>
              <a:rPr kumimoji="1" lang="en-US" altLang="zh-CN" sz="2200" dirty="0"/>
              <a:t>PD</a:t>
            </a:r>
            <a:r>
              <a:rPr kumimoji="1" lang="zh-CN" altLang="en-US" sz="2200" dirty="0"/>
              <a:t>）</a:t>
            </a:r>
            <a:endParaRPr kumimoji="1" lang="en-US" altLang="zh-CN" sz="2200" dirty="0"/>
          </a:p>
          <a:p>
            <a:pPr lvl="1"/>
            <a:r>
              <a:rPr kumimoji="1" lang="zh-CN" altLang="en-US" sz="2000" dirty="0"/>
              <a:t>性能域内的</a:t>
            </a:r>
            <a:r>
              <a:rPr kumimoji="1" lang="en-US" altLang="zh-CN" sz="2000" dirty="0"/>
              <a:t>CPU</a:t>
            </a:r>
            <a:r>
              <a:rPr kumimoji="1" lang="zh-CN" altLang="en-US" sz="2000" dirty="0"/>
              <a:t>应是同质的</a:t>
            </a:r>
            <a:endParaRPr kumimoji="1" lang="en-US" altLang="zh-CN" sz="2000" dirty="0"/>
          </a:p>
          <a:p>
            <a:pPr lvl="1"/>
            <a:r>
              <a:rPr kumimoji="1" lang="zh-CN" altLang="en-US" sz="2000" dirty="0"/>
              <a:t>性能域有不同</a:t>
            </a:r>
            <a:r>
              <a:rPr kumimoji="1" lang="en-US" altLang="zh-CN" sz="2000" dirty="0"/>
              <a:t>Operation</a:t>
            </a:r>
            <a:r>
              <a:rPr kumimoji="1" lang="zh-CN" altLang="en-US" sz="2000" dirty="0"/>
              <a:t> </a:t>
            </a:r>
            <a:r>
              <a:rPr kumimoji="1" lang="en-US" altLang="zh-CN" sz="2000" dirty="0"/>
              <a:t>Performance</a:t>
            </a:r>
            <a:r>
              <a:rPr kumimoji="1" lang="zh-CN" altLang="en-US" sz="2000" dirty="0"/>
              <a:t> </a:t>
            </a:r>
            <a:r>
              <a:rPr kumimoji="1" lang="en-US" altLang="zh-CN" sz="2000" dirty="0"/>
              <a:t>Points</a:t>
            </a:r>
            <a:r>
              <a:rPr kumimoji="1" lang="zh-CN" altLang="en-US" sz="2000" dirty="0"/>
              <a:t>（</a:t>
            </a:r>
            <a:r>
              <a:rPr kumimoji="1" lang="en-US" altLang="zh-CN" sz="2000" dirty="0"/>
              <a:t>OPP</a:t>
            </a:r>
            <a:r>
              <a:rPr kumimoji="1" lang="zh-CN" altLang="en-US" sz="2000" dirty="0"/>
              <a:t>）</a:t>
            </a:r>
            <a:endParaRPr kumimoji="1" lang="en-US" altLang="zh-CN" sz="2000" dirty="0"/>
          </a:p>
          <a:p>
            <a:pPr lvl="2"/>
            <a:r>
              <a:rPr kumimoji="1" lang="zh-CN" altLang="en-US" sz="1400" dirty="0"/>
              <a:t>代表该模式下最高处理能力以及对应的单位能耗</a:t>
            </a:r>
            <a:endParaRPr kumimoji="1" lang="en-US" altLang="zh-CN" sz="1400" dirty="0"/>
          </a:p>
          <a:p>
            <a:pPr lvl="2"/>
            <a:r>
              <a:rPr kumimoji="1" lang="zh-CN" altLang="en-US" sz="1400" dirty="0"/>
              <a:t>同一性能域的</a:t>
            </a:r>
            <a:r>
              <a:rPr kumimoji="1" lang="en-US" altLang="zh-CN" sz="1400" dirty="0"/>
              <a:t>CPU</a:t>
            </a:r>
            <a:r>
              <a:rPr kumimoji="1" lang="zh-CN" altLang="en-US" sz="1400" dirty="0"/>
              <a:t>必须处于同一操作性能点</a:t>
            </a:r>
            <a:endParaRPr kumimoji="1" lang="en-US" altLang="zh-CN" sz="2400" dirty="0"/>
          </a:p>
          <a:p>
            <a:pPr lvl="2"/>
            <a:endParaRPr kumimoji="1" lang="en-US" altLang="zh-CN" sz="1600" dirty="0"/>
          </a:p>
          <a:p>
            <a:pPr lvl="2"/>
            <a:endParaRPr kumimoji="1" lang="zh-CN" altLang="en-US" sz="1800" dirty="0"/>
          </a:p>
        </p:txBody>
      </p:sp>
      <p:sp>
        <p:nvSpPr>
          <p:cNvPr id="4" name="灯片编号占位符 3">
            <a:extLst>
              <a:ext uri="{FF2B5EF4-FFF2-40B4-BE49-F238E27FC236}">
                <a16:creationId xmlns:a16="http://schemas.microsoft.com/office/drawing/2014/main" id="{ADF8D7E1-42B2-9846-9E94-F69A2374634C}"/>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117</a:t>
            </a:fld>
            <a:endParaRPr lang="zh-CN" altLang="en-US"/>
          </a:p>
        </p:txBody>
      </p:sp>
      <p:graphicFrame>
        <p:nvGraphicFramePr>
          <p:cNvPr id="8" name="表格 7">
            <a:extLst>
              <a:ext uri="{FF2B5EF4-FFF2-40B4-BE49-F238E27FC236}">
                <a16:creationId xmlns:a16="http://schemas.microsoft.com/office/drawing/2014/main" id="{22A04CDC-861A-B24C-98A8-0D3321A3E593}"/>
              </a:ext>
            </a:extLst>
          </p:cNvPr>
          <p:cNvGraphicFramePr>
            <a:graphicFrameLocks noGrp="1"/>
          </p:cNvGraphicFramePr>
          <p:nvPr>
            <p:extLst>
              <p:ext uri="{D42A27DB-BD31-4B8C-83A1-F6EECF244321}">
                <p14:modId xmlns:p14="http://schemas.microsoft.com/office/powerpoint/2010/main" val="2108701141"/>
              </p:ext>
            </p:extLst>
          </p:nvPr>
        </p:nvGraphicFramePr>
        <p:xfrm>
          <a:off x="5281113" y="3367360"/>
          <a:ext cx="3405687" cy="1839605"/>
        </p:xfrm>
        <a:graphic>
          <a:graphicData uri="http://schemas.openxmlformats.org/drawingml/2006/table">
            <a:tbl>
              <a:tblPr firstRow="1" bandRow="1">
                <a:tableStyleId>{5C22544A-7EE6-4342-B048-85BDC9FD1C3A}</a:tableStyleId>
              </a:tblPr>
              <a:tblGrid>
                <a:gridCol w="808392">
                  <a:extLst>
                    <a:ext uri="{9D8B030D-6E8A-4147-A177-3AD203B41FA5}">
                      <a16:colId xmlns:a16="http://schemas.microsoft.com/office/drawing/2014/main" val="1562078872"/>
                    </a:ext>
                  </a:extLst>
                </a:gridCol>
                <a:gridCol w="892614">
                  <a:extLst>
                    <a:ext uri="{9D8B030D-6E8A-4147-A177-3AD203B41FA5}">
                      <a16:colId xmlns:a16="http://schemas.microsoft.com/office/drawing/2014/main" val="2190493061"/>
                    </a:ext>
                  </a:extLst>
                </a:gridCol>
                <a:gridCol w="849900">
                  <a:extLst>
                    <a:ext uri="{9D8B030D-6E8A-4147-A177-3AD203B41FA5}">
                      <a16:colId xmlns:a16="http://schemas.microsoft.com/office/drawing/2014/main" val="3786274263"/>
                    </a:ext>
                  </a:extLst>
                </a:gridCol>
                <a:gridCol w="854781">
                  <a:extLst>
                    <a:ext uri="{9D8B030D-6E8A-4147-A177-3AD203B41FA5}">
                      <a16:colId xmlns:a16="http://schemas.microsoft.com/office/drawing/2014/main" val="484698229"/>
                    </a:ext>
                  </a:extLst>
                </a:gridCol>
              </a:tblGrid>
              <a:tr h="276481">
                <a:tc gridSpan="4">
                  <a:txBody>
                    <a:bodyPr/>
                    <a:lstStyle/>
                    <a:p>
                      <a:pPr algn="ctr"/>
                      <a:r>
                        <a:rPr lang="zh-CN" altLang="en-US" sz="1200" dirty="0"/>
                        <a:t>例：某大小核架构能耗模型（假设情况）</a:t>
                      </a:r>
                    </a:p>
                  </a:txBody>
                  <a:tcPr/>
                </a:tc>
                <a:tc hMerge="1">
                  <a:txBody>
                    <a:bodyPr/>
                    <a:lstStyle/>
                    <a:p>
                      <a:endParaRPr lang="zh-CN" altLang="en-US"/>
                    </a:p>
                  </a:txBody>
                  <a:tcPr/>
                </a:tc>
                <a:tc hMerge="1">
                  <a:txBody>
                    <a:bodyPr/>
                    <a:lstStyle/>
                    <a:p>
                      <a:pPr algn="ctr"/>
                      <a:endParaRPr lang="zh-CN" altLang="en-US" dirty="0"/>
                    </a:p>
                  </a:txBody>
                  <a:tcPr/>
                </a:tc>
                <a:tc hMerge="1">
                  <a:txBody>
                    <a:bodyPr/>
                    <a:lstStyle/>
                    <a:p>
                      <a:endParaRPr lang="zh-CN" altLang="en-US"/>
                    </a:p>
                  </a:txBody>
                  <a:tcPr/>
                </a:tc>
                <a:extLst>
                  <a:ext uri="{0D108BD9-81ED-4DB2-BD59-A6C34878D82A}">
                    <a16:rowId xmlns:a16="http://schemas.microsoft.com/office/drawing/2014/main" val="2143773839"/>
                  </a:ext>
                </a:extLst>
              </a:tr>
              <a:tr h="276481">
                <a:tc gridSpan="2">
                  <a:txBody>
                    <a:bodyPr/>
                    <a:lstStyle/>
                    <a:p>
                      <a:pPr algn="ctr"/>
                      <a:r>
                        <a:rPr lang="zh-CN" altLang="en-US" sz="1200" dirty="0"/>
                        <a:t>大核（</a:t>
                      </a:r>
                      <a:r>
                        <a:rPr lang="en-US" altLang="zh-CN" sz="1200" dirty="0"/>
                        <a:t>PD0</a:t>
                      </a:r>
                      <a:r>
                        <a:rPr lang="zh-CN" altLang="en-US" sz="1200" dirty="0"/>
                        <a:t>）</a:t>
                      </a:r>
                    </a:p>
                  </a:txBody>
                  <a:tcPr/>
                </a:tc>
                <a:tc hMerge="1">
                  <a:txBody>
                    <a:bodyPr/>
                    <a:lstStyle/>
                    <a:p>
                      <a:endParaRPr lang="zh-CN" altLang="en-US" dirty="0"/>
                    </a:p>
                  </a:txBody>
                  <a:tcPr/>
                </a:tc>
                <a:tc gridSpan="2">
                  <a:txBody>
                    <a:bodyPr/>
                    <a:lstStyle/>
                    <a:p>
                      <a:pPr algn="ctr"/>
                      <a:r>
                        <a:rPr lang="zh-CN" altLang="en-US" sz="1200" dirty="0"/>
                        <a:t>小核（</a:t>
                      </a:r>
                      <a:r>
                        <a:rPr lang="en-US" altLang="zh-CN" sz="1200" dirty="0"/>
                        <a:t>PD1</a:t>
                      </a:r>
                      <a:r>
                        <a:rPr lang="zh-CN" altLang="en-US" sz="1200" dirty="0"/>
                        <a:t>）</a:t>
                      </a:r>
                    </a:p>
                  </a:txBody>
                  <a:tcPr/>
                </a:tc>
                <a:tc hMerge="1">
                  <a:txBody>
                    <a:bodyPr/>
                    <a:lstStyle/>
                    <a:p>
                      <a:endParaRPr lang="zh-CN" altLang="en-US" dirty="0"/>
                    </a:p>
                  </a:txBody>
                  <a:tcPr/>
                </a:tc>
                <a:extLst>
                  <a:ext uri="{0D108BD9-81ED-4DB2-BD59-A6C34878D82A}">
                    <a16:rowId xmlns:a16="http://schemas.microsoft.com/office/drawing/2014/main" val="4009788874"/>
                  </a:ext>
                </a:extLst>
              </a:tr>
              <a:tr h="276481">
                <a:tc>
                  <a:txBody>
                    <a:bodyPr/>
                    <a:lstStyle/>
                    <a:p>
                      <a:pPr algn="ctr"/>
                      <a:r>
                        <a:rPr lang="zh-CN" altLang="en-US" sz="1200" dirty="0">
                          <a:solidFill>
                            <a:schemeClr val="bg1"/>
                          </a:solidFill>
                        </a:rPr>
                        <a:t>最高处理能力</a:t>
                      </a:r>
                    </a:p>
                  </a:txBody>
                  <a:tcPr>
                    <a:solidFill>
                      <a:schemeClr val="accent1"/>
                    </a:solidFill>
                  </a:tcPr>
                </a:tc>
                <a:tc>
                  <a:txBody>
                    <a:bodyPr/>
                    <a:lstStyle/>
                    <a:p>
                      <a:pPr algn="ctr"/>
                      <a:r>
                        <a:rPr kumimoji="1" lang="zh-CN" altLang="en-US" sz="1200" dirty="0">
                          <a:solidFill>
                            <a:schemeClr val="bg1"/>
                          </a:solidFill>
                        </a:rPr>
                        <a:t>单位</a:t>
                      </a:r>
                      <a:r>
                        <a:rPr lang="zh-CN" altLang="en-US" sz="1200" dirty="0">
                          <a:solidFill>
                            <a:schemeClr val="bg1"/>
                          </a:solidFill>
                        </a:rPr>
                        <a:t>能耗</a:t>
                      </a:r>
                    </a:p>
                  </a:txBody>
                  <a:tcPr>
                    <a:solidFill>
                      <a:schemeClr val="accent1"/>
                    </a:solidFill>
                  </a:tcPr>
                </a:tc>
                <a:tc>
                  <a:txBody>
                    <a:bodyPr/>
                    <a:lstStyle/>
                    <a:p>
                      <a:pPr algn="ctr"/>
                      <a:r>
                        <a:rPr lang="zh-CN" altLang="en-US" sz="1200" dirty="0">
                          <a:solidFill>
                            <a:schemeClr val="bg1"/>
                          </a:solidFill>
                        </a:rPr>
                        <a:t>最高处理能力</a:t>
                      </a:r>
                    </a:p>
                  </a:txBody>
                  <a:tcPr>
                    <a:solidFill>
                      <a:schemeClr val="accent1"/>
                    </a:solidFill>
                  </a:tcPr>
                </a:tc>
                <a:tc>
                  <a:txBody>
                    <a:bodyPr/>
                    <a:lstStyle/>
                    <a:p>
                      <a:pPr algn="ctr"/>
                      <a:r>
                        <a:rPr kumimoji="1" lang="zh-CN" altLang="en-US" sz="1200" dirty="0">
                          <a:solidFill>
                            <a:schemeClr val="bg1"/>
                          </a:solidFill>
                        </a:rPr>
                        <a:t>单位</a:t>
                      </a:r>
                      <a:r>
                        <a:rPr lang="zh-CN" altLang="en-US" sz="1200" dirty="0">
                          <a:solidFill>
                            <a:schemeClr val="bg1"/>
                          </a:solidFill>
                        </a:rPr>
                        <a:t>能耗</a:t>
                      </a:r>
                    </a:p>
                  </a:txBody>
                  <a:tcPr>
                    <a:solidFill>
                      <a:schemeClr val="accent1"/>
                    </a:solidFill>
                  </a:tcPr>
                </a:tc>
                <a:extLst>
                  <a:ext uri="{0D108BD9-81ED-4DB2-BD59-A6C34878D82A}">
                    <a16:rowId xmlns:a16="http://schemas.microsoft.com/office/drawing/2014/main" val="534652467"/>
                  </a:ext>
                </a:extLst>
              </a:tr>
              <a:tr h="276481">
                <a:tc>
                  <a:txBody>
                    <a:bodyPr/>
                    <a:lstStyle/>
                    <a:p>
                      <a:pPr algn="ctr"/>
                      <a:r>
                        <a:rPr lang="en-US" altLang="zh-CN" sz="1200" dirty="0"/>
                        <a:t>384</a:t>
                      </a:r>
                      <a:endParaRPr lang="zh-CN" altLang="en-US" sz="1200" dirty="0"/>
                    </a:p>
                  </a:txBody>
                  <a:tcPr/>
                </a:tc>
                <a:tc>
                  <a:txBody>
                    <a:bodyPr/>
                    <a:lstStyle/>
                    <a:p>
                      <a:pPr algn="ctr"/>
                      <a:r>
                        <a:rPr lang="en-US" altLang="zh-CN" sz="1200" dirty="0"/>
                        <a:t>300</a:t>
                      </a:r>
                      <a:endParaRPr lang="zh-CN" altLang="en-US" sz="1200" dirty="0"/>
                    </a:p>
                  </a:txBody>
                  <a:tcPr/>
                </a:tc>
                <a:tc>
                  <a:txBody>
                    <a:bodyPr/>
                    <a:lstStyle/>
                    <a:p>
                      <a:pPr algn="ctr"/>
                      <a:r>
                        <a:rPr lang="en-US" altLang="zh-CN" sz="1200" dirty="0"/>
                        <a:t>128</a:t>
                      </a:r>
                      <a:endParaRPr lang="zh-CN" altLang="en-US" sz="1200" dirty="0"/>
                    </a:p>
                  </a:txBody>
                  <a:tcPr/>
                </a:tc>
                <a:tc>
                  <a:txBody>
                    <a:bodyPr/>
                    <a:lstStyle/>
                    <a:p>
                      <a:pPr algn="ctr"/>
                      <a:r>
                        <a:rPr lang="en-US" altLang="zh-CN" sz="1200" dirty="0"/>
                        <a:t>80</a:t>
                      </a:r>
                      <a:endParaRPr lang="zh-CN" altLang="en-US" sz="1200" dirty="0"/>
                    </a:p>
                  </a:txBody>
                  <a:tcPr/>
                </a:tc>
                <a:extLst>
                  <a:ext uri="{0D108BD9-81ED-4DB2-BD59-A6C34878D82A}">
                    <a16:rowId xmlns:a16="http://schemas.microsoft.com/office/drawing/2014/main" val="836005310"/>
                  </a:ext>
                </a:extLst>
              </a:tr>
              <a:tr h="276481">
                <a:tc>
                  <a:txBody>
                    <a:bodyPr/>
                    <a:lstStyle/>
                    <a:p>
                      <a:pPr algn="ctr"/>
                      <a:r>
                        <a:rPr lang="en-US" altLang="zh-CN" sz="1200" dirty="0"/>
                        <a:t>768</a:t>
                      </a:r>
                      <a:endParaRPr lang="zh-CN" altLang="en-US" sz="1200" dirty="0"/>
                    </a:p>
                  </a:txBody>
                  <a:tcPr/>
                </a:tc>
                <a:tc>
                  <a:txBody>
                    <a:bodyPr/>
                    <a:lstStyle/>
                    <a:p>
                      <a:pPr algn="ctr"/>
                      <a:r>
                        <a:rPr lang="en-US" altLang="zh-CN" sz="1200" dirty="0"/>
                        <a:t>900</a:t>
                      </a:r>
                      <a:endParaRPr lang="zh-CN" altLang="en-US" sz="1200" dirty="0"/>
                    </a:p>
                  </a:txBody>
                  <a:tcPr/>
                </a:tc>
                <a:tc>
                  <a:txBody>
                    <a:bodyPr/>
                    <a:lstStyle/>
                    <a:p>
                      <a:pPr algn="ctr"/>
                      <a:r>
                        <a:rPr lang="en-US" altLang="zh-CN" sz="1200" dirty="0"/>
                        <a:t>256</a:t>
                      </a:r>
                      <a:endParaRPr lang="zh-CN" altLang="en-US" sz="1200" dirty="0"/>
                    </a:p>
                  </a:txBody>
                  <a:tcPr/>
                </a:tc>
                <a:tc>
                  <a:txBody>
                    <a:bodyPr/>
                    <a:lstStyle/>
                    <a:p>
                      <a:pPr algn="ctr"/>
                      <a:r>
                        <a:rPr lang="en-US" altLang="zh-CN" sz="1200" dirty="0"/>
                        <a:t>180</a:t>
                      </a:r>
                      <a:endParaRPr lang="zh-CN" altLang="en-US" sz="1200" dirty="0"/>
                    </a:p>
                  </a:txBody>
                  <a:tcPr/>
                </a:tc>
                <a:extLst>
                  <a:ext uri="{0D108BD9-81ED-4DB2-BD59-A6C34878D82A}">
                    <a16:rowId xmlns:a16="http://schemas.microsoft.com/office/drawing/2014/main" val="2327887798"/>
                  </a:ext>
                </a:extLst>
              </a:tr>
              <a:tr h="276481">
                <a:tc>
                  <a:txBody>
                    <a:bodyPr/>
                    <a:lstStyle/>
                    <a:p>
                      <a:pPr algn="ctr"/>
                      <a:r>
                        <a:rPr lang="en-US" altLang="zh-CN" sz="1200" dirty="0"/>
                        <a:t>1024</a:t>
                      </a:r>
                      <a:endParaRPr lang="zh-CN" altLang="en-US" sz="1200" dirty="0"/>
                    </a:p>
                  </a:txBody>
                  <a:tcPr/>
                </a:tc>
                <a:tc>
                  <a:txBody>
                    <a:bodyPr/>
                    <a:lstStyle/>
                    <a:p>
                      <a:pPr algn="ctr"/>
                      <a:r>
                        <a:rPr lang="en-US" altLang="zh-CN" sz="1200" dirty="0"/>
                        <a:t>1800</a:t>
                      </a:r>
                      <a:endParaRPr lang="zh-CN" altLang="en-US" sz="1200" dirty="0"/>
                    </a:p>
                  </a:txBody>
                  <a:tcPr/>
                </a:tc>
                <a:tc>
                  <a:txBody>
                    <a:bodyPr/>
                    <a:lstStyle/>
                    <a:p>
                      <a:pPr algn="ctr"/>
                      <a:r>
                        <a:rPr lang="en-US" altLang="zh-CN" sz="1200" dirty="0"/>
                        <a:t>512</a:t>
                      </a:r>
                      <a:endParaRPr lang="zh-CN" altLang="en-US" sz="1200" dirty="0"/>
                    </a:p>
                  </a:txBody>
                  <a:tcPr/>
                </a:tc>
                <a:tc>
                  <a:txBody>
                    <a:bodyPr/>
                    <a:lstStyle/>
                    <a:p>
                      <a:pPr algn="ctr"/>
                      <a:r>
                        <a:rPr lang="en-US" altLang="zh-CN" sz="1200" dirty="0"/>
                        <a:t>380</a:t>
                      </a:r>
                      <a:endParaRPr lang="zh-CN" altLang="en-US" sz="1200" dirty="0"/>
                    </a:p>
                  </a:txBody>
                  <a:tcPr/>
                </a:tc>
                <a:extLst>
                  <a:ext uri="{0D108BD9-81ED-4DB2-BD59-A6C34878D82A}">
                    <a16:rowId xmlns:a16="http://schemas.microsoft.com/office/drawing/2014/main" val="4135075834"/>
                  </a:ext>
                </a:extLst>
              </a:tr>
            </a:tbl>
          </a:graphicData>
        </a:graphic>
      </p:graphicFrame>
      <p:sp>
        <p:nvSpPr>
          <p:cNvPr id="6" name="页脚占位符 4">
            <a:extLst>
              <a:ext uri="{FF2B5EF4-FFF2-40B4-BE49-F238E27FC236}">
                <a16:creationId xmlns:a16="http://schemas.microsoft.com/office/drawing/2014/main" id="{BC0D99D9-36DB-AE47-951C-553A05B597D4}"/>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Tree>
    <p:extLst>
      <p:ext uri="{BB962C8B-B14F-4D97-AF65-F5344CB8AC3E}">
        <p14:creationId xmlns:p14="http://schemas.microsoft.com/office/powerpoint/2010/main" val="278991319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EB665-6A10-A640-BC5D-9C14E0EB7027}"/>
              </a:ext>
            </a:extLst>
          </p:cNvPr>
          <p:cNvSpPr>
            <a:spLocks noGrp="1"/>
          </p:cNvSpPr>
          <p:nvPr>
            <p:ph type="title"/>
          </p:nvPr>
        </p:nvSpPr>
        <p:spPr>
          <a:xfrm>
            <a:off x="457200" y="228866"/>
            <a:ext cx="8229600" cy="900442"/>
          </a:xfrm>
        </p:spPr>
        <p:txBody>
          <a:bodyPr/>
          <a:lstStyle/>
          <a:p>
            <a:r>
              <a:rPr kumimoji="1" lang="zh-CN" altLang="en-US" dirty="0"/>
              <a:t>能耗模型</a:t>
            </a:r>
          </a:p>
        </p:txBody>
      </p:sp>
      <p:sp>
        <p:nvSpPr>
          <p:cNvPr id="4" name="灯片编号占位符 3">
            <a:extLst>
              <a:ext uri="{FF2B5EF4-FFF2-40B4-BE49-F238E27FC236}">
                <a16:creationId xmlns:a16="http://schemas.microsoft.com/office/drawing/2014/main" id="{4EB05FF9-727A-674A-BD73-CD771B149A2D}"/>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118</a:t>
            </a:fld>
            <a:endParaRPr lang="zh-CN" altLang="en-US"/>
          </a:p>
        </p:txBody>
      </p:sp>
      <p:cxnSp>
        <p:nvCxnSpPr>
          <p:cNvPr id="6" name="直线箭头连接符 5">
            <a:extLst>
              <a:ext uri="{FF2B5EF4-FFF2-40B4-BE49-F238E27FC236}">
                <a16:creationId xmlns:a16="http://schemas.microsoft.com/office/drawing/2014/main" id="{86DDA44D-6066-4049-B94C-1F4C465CDFCA}"/>
              </a:ext>
            </a:extLst>
          </p:cNvPr>
          <p:cNvCxnSpPr>
            <a:cxnSpLocks/>
          </p:cNvCxnSpPr>
          <p:nvPr/>
        </p:nvCxnSpPr>
        <p:spPr>
          <a:xfrm flipV="1">
            <a:off x="1187624" y="1849388"/>
            <a:ext cx="0" cy="309634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 name="直线箭头连接符 7">
            <a:extLst>
              <a:ext uri="{FF2B5EF4-FFF2-40B4-BE49-F238E27FC236}">
                <a16:creationId xmlns:a16="http://schemas.microsoft.com/office/drawing/2014/main" id="{5D1BC2EA-53C9-4D44-9632-193BC722AB6F}"/>
              </a:ext>
            </a:extLst>
          </p:cNvPr>
          <p:cNvCxnSpPr>
            <a:cxnSpLocks/>
          </p:cNvCxnSpPr>
          <p:nvPr/>
        </p:nvCxnSpPr>
        <p:spPr>
          <a:xfrm>
            <a:off x="1187624" y="4945732"/>
            <a:ext cx="662473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B88965DC-382A-2340-9892-15570891FA56}"/>
              </a:ext>
            </a:extLst>
          </p:cNvPr>
          <p:cNvSpPr txBox="1"/>
          <p:nvPr/>
        </p:nvSpPr>
        <p:spPr>
          <a:xfrm>
            <a:off x="0" y="1222472"/>
            <a:ext cx="1224127" cy="369332"/>
          </a:xfrm>
          <a:prstGeom prst="rect">
            <a:avLst/>
          </a:prstGeom>
          <a:noFill/>
        </p:spPr>
        <p:txBody>
          <a:bodyPr wrap="square" rtlCol="0">
            <a:spAutoFit/>
          </a:bodyPr>
          <a:lstStyle/>
          <a:p>
            <a:r>
              <a:rPr kumimoji="1" lang="zh-CN" altLang="en-US" dirty="0"/>
              <a:t>单位能耗</a:t>
            </a:r>
          </a:p>
        </p:txBody>
      </p:sp>
      <p:sp>
        <p:nvSpPr>
          <p:cNvPr id="13" name="文本框 12">
            <a:extLst>
              <a:ext uri="{FF2B5EF4-FFF2-40B4-BE49-F238E27FC236}">
                <a16:creationId xmlns:a16="http://schemas.microsoft.com/office/drawing/2014/main" id="{8F1DD473-AC7F-064E-9C46-E3D33D88369B}"/>
              </a:ext>
            </a:extLst>
          </p:cNvPr>
          <p:cNvSpPr txBox="1"/>
          <p:nvPr/>
        </p:nvSpPr>
        <p:spPr>
          <a:xfrm>
            <a:off x="7180784" y="5273241"/>
            <a:ext cx="1224127" cy="369332"/>
          </a:xfrm>
          <a:prstGeom prst="rect">
            <a:avLst/>
          </a:prstGeom>
          <a:noFill/>
        </p:spPr>
        <p:txBody>
          <a:bodyPr wrap="square" rtlCol="0">
            <a:spAutoFit/>
          </a:bodyPr>
          <a:lstStyle/>
          <a:p>
            <a:r>
              <a:rPr kumimoji="1" lang="zh-CN" altLang="en-US" dirty="0"/>
              <a:t>处理能力</a:t>
            </a:r>
          </a:p>
        </p:txBody>
      </p:sp>
      <p:graphicFrame>
        <p:nvGraphicFramePr>
          <p:cNvPr id="14" name="表格 13">
            <a:extLst>
              <a:ext uri="{FF2B5EF4-FFF2-40B4-BE49-F238E27FC236}">
                <a16:creationId xmlns:a16="http://schemas.microsoft.com/office/drawing/2014/main" id="{AD422875-C7D5-1148-91B1-0EEA5837BE2C}"/>
              </a:ext>
            </a:extLst>
          </p:cNvPr>
          <p:cNvGraphicFramePr>
            <a:graphicFrameLocks noGrp="1"/>
          </p:cNvGraphicFramePr>
          <p:nvPr>
            <p:extLst>
              <p:ext uri="{D42A27DB-BD31-4B8C-83A1-F6EECF244321}">
                <p14:modId xmlns:p14="http://schemas.microsoft.com/office/powerpoint/2010/main" val="872263299"/>
              </p:ext>
            </p:extLst>
          </p:nvPr>
        </p:nvGraphicFramePr>
        <p:xfrm>
          <a:off x="5652120" y="81791"/>
          <a:ext cx="3405687" cy="1839605"/>
        </p:xfrm>
        <a:graphic>
          <a:graphicData uri="http://schemas.openxmlformats.org/drawingml/2006/table">
            <a:tbl>
              <a:tblPr firstRow="1" bandRow="1">
                <a:tableStyleId>{5C22544A-7EE6-4342-B048-85BDC9FD1C3A}</a:tableStyleId>
              </a:tblPr>
              <a:tblGrid>
                <a:gridCol w="808392">
                  <a:extLst>
                    <a:ext uri="{9D8B030D-6E8A-4147-A177-3AD203B41FA5}">
                      <a16:colId xmlns:a16="http://schemas.microsoft.com/office/drawing/2014/main" val="1562078872"/>
                    </a:ext>
                  </a:extLst>
                </a:gridCol>
                <a:gridCol w="892614">
                  <a:extLst>
                    <a:ext uri="{9D8B030D-6E8A-4147-A177-3AD203B41FA5}">
                      <a16:colId xmlns:a16="http://schemas.microsoft.com/office/drawing/2014/main" val="2190493061"/>
                    </a:ext>
                  </a:extLst>
                </a:gridCol>
                <a:gridCol w="849900">
                  <a:extLst>
                    <a:ext uri="{9D8B030D-6E8A-4147-A177-3AD203B41FA5}">
                      <a16:colId xmlns:a16="http://schemas.microsoft.com/office/drawing/2014/main" val="3786274263"/>
                    </a:ext>
                  </a:extLst>
                </a:gridCol>
                <a:gridCol w="854781">
                  <a:extLst>
                    <a:ext uri="{9D8B030D-6E8A-4147-A177-3AD203B41FA5}">
                      <a16:colId xmlns:a16="http://schemas.microsoft.com/office/drawing/2014/main" val="484698229"/>
                    </a:ext>
                  </a:extLst>
                </a:gridCol>
              </a:tblGrid>
              <a:tr h="276481">
                <a:tc gridSpan="4">
                  <a:txBody>
                    <a:bodyPr/>
                    <a:lstStyle/>
                    <a:p>
                      <a:pPr algn="ctr"/>
                      <a:r>
                        <a:rPr lang="zh-CN" altLang="en-US" sz="1200" dirty="0"/>
                        <a:t>例：某大小核架构能耗模型（假设情况）</a:t>
                      </a:r>
                    </a:p>
                  </a:txBody>
                  <a:tcPr/>
                </a:tc>
                <a:tc hMerge="1">
                  <a:txBody>
                    <a:bodyPr/>
                    <a:lstStyle/>
                    <a:p>
                      <a:endParaRPr lang="zh-CN" altLang="en-US"/>
                    </a:p>
                  </a:txBody>
                  <a:tcPr/>
                </a:tc>
                <a:tc hMerge="1">
                  <a:txBody>
                    <a:bodyPr/>
                    <a:lstStyle/>
                    <a:p>
                      <a:pPr algn="ctr"/>
                      <a:endParaRPr lang="zh-CN" altLang="en-US" dirty="0"/>
                    </a:p>
                  </a:txBody>
                  <a:tcPr/>
                </a:tc>
                <a:tc hMerge="1">
                  <a:txBody>
                    <a:bodyPr/>
                    <a:lstStyle/>
                    <a:p>
                      <a:endParaRPr lang="zh-CN" altLang="en-US"/>
                    </a:p>
                  </a:txBody>
                  <a:tcPr/>
                </a:tc>
                <a:extLst>
                  <a:ext uri="{0D108BD9-81ED-4DB2-BD59-A6C34878D82A}">
                    <a16:rowId xmlns:a16="http://schemas.microsoft.com/office/drawing/2014/main" val="2143773839"/>
                  </a:ext>
                </a:extLst>
              </a:tr>
              <a:tr h="276481">
                <a:tc gridSpan="2">
                  <a:txBody>
                    <a:bodyPr/>
                    <a:lstStyle/>
                    <a:p>
                      <a:pPr algn="ctr"/>
                      <a:r>
                        <a:rPr lang="zh-CN" altLang="en-US" sz="1200" dirty="0"/>
                        <a:t>大核（</a:t>
                      </a:r>
                      <a:r>
                        <a:rPr lang="en-US" altLang="zh-CN" sz="1200" dirty="0"/>
                        <a:t>PD0</a:t>
                      </a:r>
                      <a:r>
                        <a:rPr lang="zh-CN" altLang="en-US" sz="1200" dirty="0"/>
                        <a:t>）</a:t>
                      </a:r>
                    </a:p>
                  </a:txBody>
                  <a:tcPr/>
                </a:tc>
                <a:tc hMerge="1">
                  <a:txBody>
                    <a:bodyPr/>
                    <a:lstStyle/>
                    <a:p>
                      <a:endParaRPr lang="zh-CN" altLang="en-US" dirty="0"/>
                    </a:p>
                  </a:txBody>
                  <a:tcPr/>
                </a:tc>
                <a:tc gridSpan="2">
                  <a:txBody>
                    <a:bodyPr/>
                    <a:lstStyle/>
                    <a:p>
                      <a:pPr algn="ctr"/>
                      <a:r>
                        <a:rPr lang="zh-CN" altLang="en-US" sz="1200" dirty="0"/>
                        <a:t>小核（</a:t>
                      </a:r>
                      <a:r>
                        <a:rPr lang="en-US" altLang="zh-CN" sz="1200" dirty="0"/>
                        <a:t>PD1</a:t>
                      </a:r>
                      <a:r>
                        <a:rPr lang="zh-CN" altLang="en-US" sz="1200" dirty="0"/>
                        <a:t>）</a:t>
                      </a:r>
                    </a:p>
                  </a:txBody>
                  <a:tcPr/>
                </a:tc>
                <a:tc hMerge="1">
                  <a:txBody>
                    <a:bodyPr/>
                    <a:lstStyle/>
                    <a:p>
                      <a:endParaRPr lang="zh-CN" altLang="en-US" dirty="0"/>
                    </a:p>
                  </a:txBody>
                  <a:tcPr/>
                </a:tc>
                <a:extLst>
                  <a:ext uri="{0D108BD9-81ED-4DB2-BD59-A6C34878D82A}">
                    <a16:rowId xmlns:a16="http://schemas.microsoft.com/office/drawing/2014/main" val="4009788874"/>
                  </a:ext>
                </a:extLst>
              </a:tr>
              <a:tr h="276481">
                <a:tc>
                  <a:txBody>
                    <a:bodyPr/>
                    <a:lstStyle/>
                    <a:p>
                      <a:pPr algn="ctr"/>
                      <a:r>
                        <a:rPr lang="zh-CN" altLang="en-US" sz="1200" dirty="0">
                          <a:solidFill>
                            <a:schemeClr val="bg1"/>
                          </a:solidFill>
                        </a:rPr>
                        <a:t>最高处理能力</a:t>
                      </a:r>
                    </a:p>
                  </a:txBody>
                  <a:tcPr>
                    <a:solidFill>
                      <a:schemeClr val="accent1"/>
                    </a:solidFill>
                  </a:tcPr>
                </a:tc>
                <a:tc>
                  <a:txBody>
                    <a:bodyPr/>
                    <a:lstStyle/>
                    <a:p>
                      <a:pPr algn="ctr"/>
                      <a:r>
                        <a:rPr kumimoji="1" lang="zh-CN" altLang="en-US" sz="1200" dirty="0">
                          <a:solidFill>
                            <a:schemeClr val="bg1"/>
                          </a:solidFill>
                        </a:rPr>
                        <a:t>单位</a:t>
                      </a:r>
                      <a:r>
                        <a:rPr lang="zh-CN" altLang="en-US" sz="1200" dirty="0">
                          <a:solidFill>
                            <a:schemeClr val="bg1"/>
                          </a:solidFill>
                        </a:rPr>
                        <a:t>能耗</a:t>
                      </a:r>
                    </a:p>
                  </a:txBody>
                  <a:tcPr>
                    <a:solidFill>
                      <a:schemeClr val="accent1"/>
                    </a:solidFill>
                  </a:tcPr>
                </a:tc>
                <a:tc>
                  <a:txBody>
                    <a:bodyPr/>
                    <a:lstStyle/>
                    <a:p>
                      <a:pPr algn="ctr"/>
                      <a:r>
                        <a:rPr lang="zh-CN" altLang="en-US" sz="1200" dirty="0">
                          <a:solidFill>
                            <a:schemeClr val="bg1"/>
                          </a:solidFill>
                        </a:rPr>
                        <a:t>最高处理能力</a:t>
                      </a:r>
                    </a:p>
                  </a:txBody>
                  <a:tcPr>
                    <a:solidFill>
                      <a:schemeClr val="accent1"/>
                    </a:solidFill>
                  </a:tcPr>
                </a:tc>
                <a:tc>
                  <a:txBody>
                    <a:bodyPr/>
                    <a:lstStyle/>
                    <a:p>
                      <a:pPr algn="ctr"/>
                      <a:r>
                        <a:rPr kumimoji="1" lang="zh-CN" altLang="en-US" sz="1200" dirty="0">
                          <a:solidFill>
                            <a:schemeClr val="bg1"/>
                          </a:solidFill>
                        </a:rPr>
                        <a:t>单位</a:t>
                      </a:r>
                      <a:r>
                        <a:rPr lang="zh-CN" altLang="en-US" sz="1200" dirty="0">
                          <a:solidFill>
                            <a:schemeClr val="bg1"/>
                          </a:solidFill>
                        </a:rPr>
                        <a:t>能耗</a:t>
                      </a:r>
                    </a:p>
                  </a:txBody>
                  <a:tcPr>
                    <a:solidFill>
                      <a:schemeClr val="accent1"/>
                    </a:solidFill>
                  </a:tcPr>
                </a:tc>
                <a:extLst>
                  <a:ext uri="{0D108BD9-81ED-4DB2-BD59-A6C34878D82A}">
                    <a16:rowId xmlns:a16="http://schemas.microsoft.com/office/drawing/2014/main" val="534652467"/>
                  </a:ext>
                </a:extLst>
              </a:tr>
              <a:tr h="276481">
                <a:tc>
                  <a:txBody>
                    <a:bodyPr/>
                    <a:lstStyle/>
                    <a:p>
                      <a:pPr algn="ctr"/>
                      <a:r>
                        <a:rPr lang="en-US" altLang="zh-CN" sz="1200" dirty="0"/>
                        <a:t>384</a:t>
                      </a:r>
                      <a:endParaRPr lang="zh-CN" altLang="en-US" sz="1200" dirty="0"/>
                    </a:p>
                  </a:txBody>
                  <a:tcPr/>
                </a:tc>
                <a:tc>
                  <a:txBody>
                    <a:bodyPr/>
                    <a:lstStyle/>
                    <a:p>
                      <a:pPr algn="ctr"/>
                      <a:r>
                        <a:rPr lang="en-US" altLang="zh-CN" sz="1200" dirty="0"/>
                        <a:t>300</a:t>
                      </a:r>
                      <a:endParaRPr lang="zh-CN" altLang="en-US" sz="1200" dirty="0"/>
                    </a:p>
                  </a:txBody>
                  <a:tcPr/>
                </a:tc>
                <a:tc>
                  <a:txBody>
                    <a:bodyPr/>
                    <a:lstStyle/>
                    <a:p>
                      <a:pPr algn="ctr"/>
                      <a:r>
                        <a:rPr lang="en-US" altLang="zh-CN" sz="1200" dirty="0"/>
                        <a:t>128</a:t>
                      </a:r>
                      <a:endParaRPr lang="zh-CN" altLang="en-US" sz="1200" dirty="0"/>
                    </a:p>
                  </a:txBody>
                  <a:tcPr/>
                </a:tc>
                <a:tc>
                  <a:txBody>
                    <a:bodyPr/>
                    <a:lstStyle/>
                    <a:p>
                      <a:pPr algn="ctr"/>
                      <a:r>
                        <a:rPr lang="en-US" altLang="zh-CN" sz="1200" dirty="0"/>
                        <a:t>80</a:t>
                      </a:r>
                      <a:endParaRPr lang="zh-CN" altLang="en-US" sz="1200" dirty="0"/>
                    </a:p>
                  </a:txBody>
                  <a:tcPr/>
                </a:tc>
                <a:extLst>
                  <a:ext uri="{0D108BD9-81ED-4DB2-BD59-A6C34878D82A}">
                    <a16:rowId xmlns:a16="http://schemas.microsoft.com/office/drawing/2014/main" val="836005310"/>
                  </a:ext>
                </a:extLst>
              </a:tr>
              <a:tr h="276481">
                <a:tc>
                  <a:txBody>
                    <a:bodyPr/>
                    <a:lstStyle/>
                    <a:p>
                      <a:pPr algn="ctr"/>
                      <a:r>
                        <a:rPr lang="en-US" altLang="zh-CN" sz="1200" dirty="0"/>
                        <a:t>768</a:t>
                      </a:r>
                      <a:endParaRPr lang="zh-CN" altLang="en-US" sz="1200" dirty="0"/>
                    </a:p>
                  </a:txBody>
                  <a:tcPr/>
                </a:tc>
                <a:tc>
                  <a:txBody>
                    <a:bodyPr/>
                    <a:lstStyle/>
                    <a:p>
                      <a:pPr algn="ctr"/>
                      <a:r>
                        <a:rPr lang="en-US" altLang="zh-CN" sz="1200" dirty="0"/>
                        <a:t>900</a:t>
                      </a:r>
                      <a:endParaRPr lang="zh-CN" altLang="en-US" sz="1200" dirty="0"/>
                    </a:p>
                  </a:txBody>
                  <a:tcPr/>
                </a:tc>
                <a:tc>
                  <a:txBody>
                    <a:bodyPr/>
                    <a:lstStyle/>
                    <a:p>
                      <a:pPr algn="ctr"/>
                      <a:r>
                        <a:rPr lang="en-US" altLang="zh-CN" sz="1200" dirty="0"/>
                        <a:t>256</a:t>
                      </a:r>
                      <a:endParaRPr lang="zh-CN" altLang="en-US" sz="1200" dirty="0"/>
                    </a:p>
                  </a:txBody>
                  <a:tcPr/>
                </a:tc>
                <a:tc>
                  <a:txBody>
                    <a:bodyPr/>
                    <a:lstStyle/>
                    <a:p>
                      <a:pPr algn="ctr"/>
                      <a:r>
                        <a:rPr lang="en-US" altLang="zh-CN" sz="1200" dirty="0"/>
                        <a:t>180</a:t>
                      </a:r>
                      <a:endParaRPr lang="zh-CN" altLang="en-US" sz="1200" dirty="0"/>
                    </a:p>
                  </a:txBody>
                  <a:tcPr/>
                </a:tc>
                <a:extLst>
                  <a:ext uri="{0D108BD9-81ED-4DB2-BD59-A6C34878D82A}">
                    <a16:rowId xmlns:a16="http://schemas.microsoft.com/office/drawing/2014/main" val="2327887798"/>
                  </a:ext>
                </a:extLst>
              </a:tr>
              <a:tr h="276481">
                <a:tc>
                  <a:txBody>
                    <a:bodyPr/>
                    <a:lstStyle/>
                    <a:p>
                      <a:pPr algn="ctr"/>
                      <a:r>
                        <a:rPr lang="en-US" altLang="zh-CN" sz="1200" dirty="0"/>
                        <a:t>1024</a:t>
                      </a:r>
                      <a:endParaRPr lang="zh-CN" altLang="en-US" sz="1200" dirty="0"/>
                    </a:p>
                  </a:txBody>
                  <a:tcPr/>
                </a:tc>
                <a:tc>
                  <a:txBody>
                    <a:bodyPr/>
                    <a:lstStyle/>
                    <a:p>
                      <a:pPr algn="ctr"/>
                      <a:r>
                        <a:rPr lang="en-US" altLang="zh-CN" sz="1200" dirty="0"/>
                        <a:t>1800</a:t>
                      </a:r>
                      <a:endParaRPr lang="zh-CN" altLang="en-US" sz="1200" dirty="0"/>
                    </a:p>
                  </a:txBody>
                  <a:tcPr/>
                </a:tc>
                <a:tc>
                  <a:txBody>
                    <a:bodyPr/>
                    <a:lstStyle/>
                    <a:p>
                      <a:pPr algn="ctr"/>
                      <a:r>
                        <a:rPr lang="en-US" altLang="zh-CN" sz="1200" dirty="0"/>
                        <a:t>512</a:t>
                      </a:r>
                      <a:endParaRPr lang="zh-CN" altLang="en-US" sz="1200" dirty="0"/>
                    </a:p>
                  </a:txBody>
                  <a:tcPr/>
                </a:tc>
                <a:tc>
                  <a:txBody>
                    <a:bodyPr/>
                    <a:lstStyle/>
                    <a:p>
                      <a:pPr algn="ctr"/>
                      <a:r>
                        <a:rPr lang="en-US" altLang="zh-CN" sz="1200" dirty="0"/>
                        <a:t>380</a:t>
                      </a:r>
                      <a:endParaRPr lang="zh-CN" altLang="en-US" sz="1200" dirty="0"/>
                    </a:p>
                  </a:txBody>
                  <a:tcPr/>
                </a:tc>
                <a:extLst>
                  <a:ext uri="{0D108BD9-81ED-4DB2-BD59-A6C34878D82A}">
                    <a16:rowId xmlns:a16="http://schemas.microsoft.com/office/drawing/2014/main" val="4135075834"/>
                  </a:ext>
                </a:extLst>
              </a:tr>
            </a:tbl>
          </a:graphicData>
        </a:graphic>
      </p:graphicFrame>
      <p:sp>
        <p:nvSpPr>
          <p:cNvPr id="15" name="椭圆 14">
            <a:extLst>
              <a:ext uri="{FF2B5EF4-FFF2-40B4-BE49-F238E27FC236}">
                <a16:creationId xmlns:a16="http://schemas.microsoft.com/office/drawing/2014/main" id="{4AE874F8-D210-804A-9C72-AB3018C48446}"/>
              </a:ext>
            </a:extLst>
          </p:cNvPr>
          <p:cNvSpPr/>
          <p:nvPr/>
        </p:nvSpPr>
        <p:spPr>
          <a:xfrm>
            <a:off x="1767069" y="4756309"/>
            <a:ext cx="45719" cy="45719"/>
          </a:xfrm>
          <a:prstGeom prst="ellipse">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81A0B8F8-7FB7-7D42-AA1D-7E9A35DA1EC2}"/>
              </a:ext>
            </a:extLst>
          </p:cNvPr>
          <p:cNvSpPr txBox="1"/>
          <p:nvPr/>
        </p:nvSpPr>
        <p:spPr>
          <a:xfrm>
            <a:off x="1413841" y="4989491"/>
            <a:ext cx="726739" cy="307777"/>
          </a:xfrm>
          <a:prstGeom prst="rect">
            <a:avLst/>
          </a:prstGeom>
          <a:noFill/>
        </p:spPr>
        <p:txBody>
          <a:bodyPr wrap="square" rtlCol="0">
            <a:spAutoFit/>
          </a:bodyPr>
          <a:lstStyle/>
          <a:p>
            <a:pPr algn="ctr"/>
            <a:r>
              <a:rPr kumimoji="1" lang="en-US" altLang="zh-CN" sz="1400" dirty="0"/>
              <a:t>128</a:t>
            </a:r>
            <a:endParaRPr kumimoji="1" lang="zh-CN" altLang="en-US" sz="1400" dirty="0"/>
          </a:p>
        </p:txBody>
      </p:sp>
      <p:sp>
        <p:nvSpPr>
          <p:cNvPr id="17" name="文本框 16">
            <a:extLst>
              <a:ext uri="{FF2B5EF4-FFF2-40B4-BE49-F238E27FC236}">
                <a16:creationId xmlns:a16="http://schemas.microsoft.com/office/drawing/2014/main" id="{3D12B090-A2AC-3745-904C-B3823A7925AD}"/>
              </a:ext>
            </a:extLst>
          </p:cNvPr>
          <p:cNvSpPr txBox="1"/>
          <p:nvPr/>
        </p:nvSpPr>
        <p:spPr>
          <a:xfrm>
            <a:off x="6550705" y="5000536"/>
            <a:ext cx="726739" cy="307777"/>
          </a:xfrm>
          <a:prstGeom prst="rect">
            <a:avLst/>
          </a:prstGeom>
          <a:noFill/>
        </p:spPr>
        <p:txBody>
          <a:bodyPr wrap="square" rtlCol="0">
            <a:spAutoFit/>
          </a:bodyPr>
          <a:lstStyle/>
          <a:p>
            <a:pPr algn="ctr"/>
            <a:r>
              <a:rPr kumimoji="1" lang="en-US" altLang="zh-CN" sz="1400" dirty="0"/>
              <a:t>1024</a:t>
            </a:r>
            <a:endParaRPr kumimoji="1" lang="zh-CN" altLang="en-US" sz="1400" dirty="0"/>
          </a:p>
        </p:txBody>
      </p:sp>
      <p:sp>
        <p:nvSpPr>
          <p:cNvPr id="18" name="文本框 17">
            <a:extLst>
              <a:ext uri="{FF2B5EF4-FFF2-40B4-BE49-F238E27FC236}">
                <a16:creationId xmlns:a16="http://schemas.microsoft.com/office/drawing/2014/main" id="{6F96894F-06B6-654C-B345-C76F85897ABD}"/>
              </a:ext>
            </a:extLst>
          </p:cNvPr>
          <p:cNvSpPr txBox="1"/>
          <p:nvPr/>
        </p:nvSpPr>
        <p:spPr>
          <a:xfrm>
            <a:off x="3635896" y="5000535"/>
            <a:ext cx="726739" cy="307777"/>
          </a:xfrm>
          <a:prstGeom prst="rect">
            <a:avLst/>
          </a:prstGeom>
          <a:noFill/>
        </p:spPr>
        <p:txBody>
          <a:bodyPr wrap="square" rtlCol="0">
            <a:spAutoFit/>
          </a:bodyPr>
          <a:lstStyle/>
          <a:p>
            <a:pPr algn="ctr"/>
            <a:r>
              <a:rPr kumimoji="1" lang="en-US" altLang="zh-CN" sz="1400" dirty="0"/>
              <a:t>512</a:t>
            </a:r>
            <a:endParaRPr kumimoji="1" lang="zh-CN" altLang="en-US" sz="1400" dirty="0"/>
          </a:p>
        </p:txBody>
      </p:sp>
      <p:sp>
        <p:nvSpPr>
          <p:cNvPr id="19" name="文本框 18">
            <a:extLst>
              <a:ext uri="{FF2B5EF4-FFF2-40B4-BE49-F238E27FC236}">
                <a16:creationId xmlns:a16="http://schemas.microsoft.com/office/drawing/2014/main" id="{0470030D-1AEB-1349-9853-19F5EA30A121}"/>
              </a:ext>
            </a:extLst>
          </p:cNvPr>
          <p:cNvSpPr txBox="1"/>
          <p:nvPr/>
        </p:nvSpPr>
        <p:spPr>
          <a:xfrm>
            <a:off x="5082800" y="4988007"/>
            <a:ext cx="726739" cy="307777"/>
          </a:xfrm>
          <a:prstGeom prst="rect">
            <a:avLst/>
          </a:prstGeom>
          <a:noFill/>
        </p:spPr>
        <p:txBody>
          <a:bodyPr wrap="square" rtlCol="0">
            <a:spAutoFit/>
          </a:bodyPr>
          <a:lstStyle/>
          <a:p>
            <a:pPr algn="ctr"/>
            <a:r>
              <a:rPr kumimoji="1" lang="en-US" altLang="zh-CN" sz="1400" dirty="0"/>
              <a:t>768</a:t>
            </a:r>
            <a:endParaRPr kumimoji="1" lang="zh-CN" altLang="en-US" sz="1400" dirty="0"/>
          </a:p>
        </p:txBody>
      </p:sp>
      <p:sp>
        <p:nvSpPr>
          <p:cNvPr id="20" name="文本框 19">
            <a:extLst>
              <a:ext uri="{FF2B5EF4-FFF2-40B4-BE49-F238E27FC236}">
                <a16:creationId xmlns:a16="http://schemas.microsoft.com/office/drawing/2014/main" id="{8CA4A82E-3F47-5248-B70E-69988A4DE586}"/>
              </a:ext>
            </a:extLst>
          </p:cNvPr>
          <p:cNvSpPr txBox="1"/>
          <p:nvPr/>
        </p:nvSpPr>
        <p:spPr>
          <a:xfrm>
            <a:off x="2263438" y="4989185"/>
            <a:ext cx="726739" cy="307777"/>
          </a:xfrm>
          <a:prstGeom prst="rect">
            <a:avLst/>
          </a:prstGeom>
          <a:noFill/>
        </p:spPr>
        <p:txBody>
          <a:bodyPr wrap="square" rtlCol="0">
            <a:spAutoFit/>
          </a:bodyPr>
          <a:lstStyle/>
          <a:p>
            <a:pPr algn="ctr"/>
            <a:r>
              <a:rPr kumimoji="1" lang="en-US" altLang="zh-CN" sz="1400" dirty="0"/>
              <a:t>256</a:t>
            </a:r>
            <a:endParaRPr kumimoji="1" lang="zh-CN" altLang="en-US" sz="1400" dirty="0"/>
          </a:p>
        </p:txBody>
      </p:sp>
      <p:sp>
        <p:nvSpPr>
          <p:cNvPr id="21" name="文本框 20">
            <a:extLst>
              <a:ext uri="{FF2B5EF4-FFF2-40B4-BE49-F238E27FC236}">
                <a16:creationId xmlns:a16="http://schemas.microsoft.com/office/drawing/2014/main" id="{64F2860D-9204-BD47-BE89-D557C23F26CE}"/>
              </a:ext>
            </a:extLst>
          </p:cNvPr>
          <p:cNvSpPr txBox="1"/>
          <p:nvPr/>
        </p:nvSpPr>
        <p:spPr>
          <a:xfrm>
            <a:off x="333202" y="1892357"/>
            <a:ext cx="726739" cy="307777"/>
          </a:xfrm>
          <a:prstGeom prst="rect">
            <a:avLst/>
          </a:prstGeom>
          <a:noFill/>
        </p:spPr>
        <p:txBody>
          <a:bodyPr wrap="square" rtlCol="0">
            <a:spAutoFit/>
          </a:bodyPr>
          <a:lstStyle/>
          <a:p>
            <a:pPr algn="ctr"/>
            <a:r>
              <a:rPr kumimoji="1" lang="en-US" altLang="zh-CN" sz="1400" dirty="0"/>
              <a:t>1800</a:t>
            </a:r>
            <a:endParaRPr kumimoji="1" lang="zh-CN" altLang="en-US" sz="1400" dirty="0"/>
          </a:p>
        </p:txBody>
      </p:sp>
      <p:sp>
        <p:nvSpPr>
          <p:cNvPr id="22" name="文本框 21">
            <a:extLst>
              <a:ext uri="{FF2B5EF4-FFF2-40B4-BE49-F238E27FC236}">
                <a16:creationId xmlns:a16="http://schemas.microsoft.com/office/drawing/2014/main" id="{D9A2977D-DADF-FE4E-B8FC-BD2F95BE850D}"/>
              </a:ext>
            </a:extLst>
          </p:cNvPr>
          <p:cNvSpPr txBox="1"/>
          <p:nvPr/>
        </p:nvSpPr>
        <p:spPr>
          <a:xfrm>
            <a:off x="376575" y="2953809"/>
            <a:ext cx="726739" cy="307777"/>
          </a:xfrm>
          <a:prstGeom prst="rect">
            <a:avLst/>
          </a:prstGeom>
          <a:noFill/>
        </p:spPr>
        <p:txBody>
          <a:bodyPr wrap="square" rtlCol="0">
            <a:spAutoFit/>
          </a:bodyPr>
          <a:lstStyle/>
          <a:p>
            <a:pPr algn="ctr"/>
            <a:r>
              <a:rPr kumimoji="1" lang="en-US" altLang="zh-CN" sz="1400" dirty="0"/>
              <a:t>900</a:t>
            </a:r>
            <a:endParaRPr kumimoji="1" lang="zh-CN" altLang="en-US" sz="1400" dirty="0"/>
          </a:p>
        </p:txBody>
      </p:sp>
      <p:sp>
        <p:nvSpPr>
          <p:cNvPr id="23" name="文本框 22">
            <a:extLst>
              <a:ext uri="{FF2B5EF4-FFF2-40B4-BE49-F238E27FC236}">
                <a16:creationId xmlns:a16="http://schemas.microsoft.com/office/drawing/2014/main" id="{B064760B-23A1-6C42-8719-8E38C80FF6A0}"/>
              </a:ext>
            </a:extLst>
          </p:cNvPr>
          <p:cNvSpPr txBox="1"/>
          <p:nvPr/>
        </p:nvSpPr>
        <p:spPr>
          <a:xfrm>
            <a:off x="409708" y="3804594"/>
            <a:ext cx="726739" cy="307777"/>
          </a:xfrm>
          <a:prstGeom prst="rect">
            <a:avLst/>
          </a:prstGeom>
          <a:noFill/>
        </p:spPr>
        <p:txBody>
          <a:bodyPr wrap="square" rtlCol="0">
            <a:spAutoFit/>
          </a:bodyPr>
          <a:lstStyle/>
          <a:p>
            <a:pPr algn="ctr"/>
            <a:r>
              <a:rPr kumimoji="1" lang="en-US" altLang="zh-CN" sz="1400" dirty="0"/>
              <a:t>380</a:t>
            </a:r>
            <a:endParaRPr kumimoji="1" lang="zh-CN" altLang="en-US" sz="1400" dirty="0"/>
          </a:p>
        </p:txBody>
      </p:sp>
      <p:sp>
        <p:nvSpPr>
          <p:cNvPr id="24" name="文本框 23">
            <a:extLst>
              <a:ext uri="{FF2B5EF4-FFF2-40B4-BE49-F238E27FC236}">
                <a16:creationId xmlns:a16="http://schemas.microsoft.com/office/drawing/2014/main" id="{D5E50D38-715A-DC45-964E-C3A864DB49D9}"/>
              </a:ext>
            </a:extLst>
          </p:cNvPr>
          <p:cNvSpPr txBox="1"/>
          <p:nvPr/>
        </p:nvSpPr>
        <p:spPr>
          <a:xfrm>
            <a:off x="409708" y="4070351"/>
            <a:ext cx="726739" cy="307777"/>
          </a:xfrm>
          <a:prstGeom prst="rect">
            <a:avLst/>
          </a:prstGeom>
          <a:noFill/>
        </p:spPr>
        <p:txBody>
          <a:bodyPr wrap="square" rtlCol="0">
            <a:spAutoFit/>
          </a:bodyPr>
          <a:lstStyle/>
          <a:p>
            <a:pPr algn="ctr"/>
            <a:r>
              <a:rPr kumimoji="1" lang="en-US" altLang="zh-CN" sz="1400" dirty="0"/>
              <a:t>300</a:t>
            </a:r>
            <a:endParaRPr kumimoji="1" lang="zh-CN" altLang="en-US" sz="1400" dirty="0"/>
          </a:p>
        </p:txBody>
      </p:sp>
      <p:sp>
        <p:nvSpPr>
          <p:cNvPr id="25" name="文本框 24">
            <a:extLst>
              <a:ext uri="{FF2B5EF4-FFF2-40B4-BE49-F238E27FC236}">
                <a16:creationId xmlns:a16="http://schemas.microsoft.com/office/drawing/2014/main" id="{A811EBEC-C57D-5443-90AD-8F81CB4E6308}"/>
              </a:ext>
            </a:extLst>
          </p:cNvPr>
          <p:cNvSpPr txBox="1"/>
          <p:nvPr/>
        </p:nvSpPr>
        <p:spPr>
          <a:xfrm>
            <a:off x="400322" y="4409394"/>
            <a:ext cx="726739" cy="307777"/>
          </a:xfrm>
          <a:prstGeom prst="rect">
            <a:avLst/>
          </a:prstGeom>
          <a:noFill/>
        </p:spPr>
        <p:txBody>
          <a:bodyPr wrap="square" rtlCol="0">
            <a:spAutoFit/>
          </a:bodyPr>
          <a:lstStyle/>
          <a:p>
            <a:pPr algn="ctr"/>
            <a:r>
              <a:rPr kumimoji="1" lang="en-US" altLang="zh-CN" sz="1400" dirty="0"/>
              <a:t>180</a:t>
            </a:r>
            <a:endParaRPr kumimoji="1" lang="zh-CN" altLang="en-US" sz="1400" dirty="0"/>
          </a:p>
        </p:txBody>
      </p:sp>
      <p:sp>
        <p:nvSpPr>
          <p:cNvPr id="26" name="文本框 25">
            <a:extLst>
              <a:ext uri="{FF2B5EF4-FFF2-40B4-BE49-F238E27FC236}">
                <a16:creationId xmlns:a16="http://schemas.microsoft.com/office/drawing/2014/main" id="{4AB70D82-450D-1948-AFEE-73FD1F7AF29F}"/>
              </a:ext>
            </a:extLst>
          </p:cNvPr>
          <p:cNvSpPr txBox="1"/>
          <p:nvPr/>
        </p:nvSpPr>
        <p:spPr>
          <a:xfrm>
            <a:off x="418730" y="4643886"/>
            <a:ext cx="726739" cy="307777"/>
          </a:xfrm>
          <a:prstGeom prst="rect">
            <a:avLst/>
          </a:prstGeom>
          <a:noFill/>
        </p:spPr>
        <p:txBody>
          <a:bodyPr wrap="square" rtlCol="0">
            <a:spAutoFit/>
          </a:bodyPr>
          <a:lstStyle/>
          <a:p>
            <a:pPr algn="ctr"/>
            <a:r>
              <a:rPr kumimoji="1" lang="en-US" altLang="zh-CN" sz="1400" dirty="0"/>
              <a:t>80</a:t>
            </a:r>
            <a:endParaRPr kumimoji="1" lang="zh-CN" altLang="en-US" sz="1400" dirty="0"/>
          </a:p>
        </p:txBody>
      </p:sp>
      <p:sp>
        <p:nvSpPr>
          <p:cNvPr id="27" name="椭圆 26">
            <a:extLst>
              <a:ext uri="{FF2B5EF4-FFF2-40B4-BE49-F238E27FC236}">
                <a16:creationId xmlns:a16="http://schemas.microsoft.com/office/drawing/2014/main" id="{470A07DA-816E-C449-A2DE-790D97B197D2}"/>
              </a:ext>
            </a:extLst>
          </p:cNvPr>
          <p:cNvSpPr/>
          <p:nvPr/>
        </p:nvSpPr>
        <p:spPr>
          <a:xfrm>
            <a:off x="2581088" y="4539805"/>
            <a:ext cx="45719" cy="45719"/>
          </a:xfrm>
          <a:prstGeom prst="ellipse">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椭圆 27">
            <a:extLst>
              <a:ext uri="{FF2B5EF4-FFF2-40B4-BE49-F238E27FC236}">
                <a16:creationId xmlns:a16="http://schemas.microsoft.com/office/drawing/2014/main" id="{63D26237-2F23-A246-ACF1-E304FBC93D39}"/>
              </a:ext>
            </a:extLst>
          </p:cNvPr>
          <p:cNvSpPr/>
          <p:nvPr/>
        </p:nvSpPr>
        <p:spPr>
          <a:xfrm>
            <a:off x="4016560" y="3950882"/>
            <a:ext cx="45719" cy="45719"/>
          </a:xfrm>
          <a:prstGeom prst="ellipse">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椭圆 28">
            <a:extLst>
              <a:ext uri="{FF2B5EF4-FFF2-40B4-BE49-F238E27FC236}">
                <a16:creationId xmlns:a16="http://schemas.microsoft.com/office/drawing/2014/main" id="{A72C4E40-29FB-8E43-A3EA-A28CD30880B2}"/>
              </a:ext>
            </a:extLst>
          </p:cNvPr>
          <p:cNvSpPr/>
          <p:nvPr/>
        </p:nvSpPr>
        <p:spPr>
          <a:xfrm>
            <a:off x="3272802" y="417852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椭圆 29">
            <a:extLst>
              <a:ext uri="{FF2B5EF4-FFF2-40B4-BE49-F238E27FC236}">
                <a16:creationId xmlns:a16="http://schemas.microsoft.com/office/drawing/2014/main" id="{67E55E29-D436-3345-81C8-8B62BB802559}"/>
              </a:ext>
            </a:extLst>
          </p:cNvPr>
          <p:cNvSpPr/>
          <p:nvPr/>
        </p:nvSpPr>
        <p:spPr>
          <a:xfrm>
            <a:off x="5495137" y="3142159"/>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椭圆 30">
            <a:extLst>
              <a:ext uri="{FF2B5EF4-FFF2-40B4-BE49-F238E27FC236}">
                <a16:creationId xmlns:a16="http://schemas.microsoft.com/office/drawing/2014/main" id="{30F984E5-67DF-0C47-BA59-2342A56A1509}"/>
              </a:ext>
            </a:extLst>
          </p:cNvPr>
          <p:cNvSpPr/>
          <p:nvPr/>
        </p:nvSpPr>
        <p:spPr>
          <a:xfrm>
            <a:off x="6891214" y="2095884"/>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3" name="直线连接符 32">
            <a:extLst>
              <a:ext uri="{FF2B5EF4-FFF2-40B4-BE49-F238E27FC236}">
                <a16:creationId xmlns:a16="http://schemas.microsoft.com/office/drawing/2014/main" id="{6AA2F055-2DCD-A34C-9DDC-91FEA6462CC7}"/>
              </a:ext>
            </a:extLst>
          </p:cNvPr>
          <p:cNvCxnSpPr>
            <a:cxnSpLocks/>
            <a:endCxn id="27" idx="1"/>
          </p:cNvCxnSpPr>
          <p:nvPr/>
        </p:nvCxnSpPr>
        <p:spPr>
          <a:xfrm flipV="1">
            <a:off x="1798316" y="4546500"/>
            <a:ext cx="789467" cy="16164"/>
          </a:xfrm>
          <a:prstGeom prst="line">
            <a:avLst/>
          </a:prstGeom>
          <a:ln>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34" name="直线连接符 33">
            <a:extLst>
              <a:ext uri="{FF2B5EF4-FFF2-40B4-BE49-F238E27FC236}">
                <a16:creationId xmlns:a16="http://schemas.microsoft.com/office/drawing/2014/main" id="{BA53AAFF-800E-554C-BDC3-E53A7F889573}"/>
              </a:ext>
            </a:extLst>
          </p:cNvPr>
          <p:cNvCxnSpPr>
            <a:cxnSpLocks/>
            <a:stCxn id="28" idx="2"/>
          </p:cNvCxnSpPr>
          <p:nvPr/>
        </p:nvCxnSpPr>
        <p:spPr>
          <a:xfrm flipH="1">
            <a:off x="2662669" y="3973742"/>
            <a:ext cx="1353891" cy="26275"/>
          </a:xfrm>
          <a:prstGeom prst="line">
            <a:avLst/>
          </a:prstGeom>
          <a:ln>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38" name="直线连接符 37">
            <a:extLst>
              <a:ext uri="{FF2B5EF4-FFF2-40B4-BE49-F238E27FC236}">
                <a16:creationId xmlns:a16="http://schemas.microsoft.com/office/drawing/2014/main" id="{009193FF-37AF-CE4B-9112-6A20526DDAE1}"/>
              </a:ext>
            </a:extLst>
          </p:cNvPr>
          <p:cNvCxnSpPr>
            <a:cxnSpLocks/>
            <a:stCxn id="30" idx="3"/>
          </p:cNvCxnSpPr>
          <p:nvPr/>
        </p:nvCxnSpPr>
        <p:spPr>
          <a:xfrm flipH="1">
            <a:off x="3289960" y="3181183"/>
            <a:ext cx="2211872" cy="2178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线连接符 40">
            <a:extLst>
              <a:ext uri="{FF2B5EF4-FFF2-40B4-BE49-F238E27FC236}">
                <a16:creationId xmlns:a16="http://schemas.microsoft.com/office/drawing/2014/main" id="{0D439317-097D-0F4D-80B1-B9C5DFBB2CD0}"/>
              </a:ext>
            </a:extLst>
          </p:cNvPr>
          <p:cNvCxnSpPr>
            <a:cxnSpLocks/>
            <a:stCxn id="31" idx="2"/>
          </p:cNvCxnSpPr>
          <p:nvPr/>
        </p:nvCxnSpPr>
        <p:spPr>
          <a:xfrm flipH="1" flipV="1">
            <a:off x="5540856" y="2118743"/>
            <a:ext cx="1350358" cy="1"/>
          </a:xfrm>
          <a:prstGeom prst="line">
            <a:avLst/>
          </a:prstGeom>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0B6DB428-7177-2342-8159-BA8A0D63F0F8}"/>
              </a:ext>
            </a:extLst>
          </p:cNvPr>
          <p:cNvSpPr txBox="1"/>
          <p:nvPr/>
        </p:nvSpPr>
        <p:spPr>
          <a:xfrm>
            <a:off x="2926591" y="4997119"/>
            <a:ext cx="726739" cy="307777"/>
          </a:xfrm>
          <a:prstGeom prst="rect">
            <a:avLst/>
          </a:prstGeom>
          <a:noFill/>
        </p:spPr>
        <p:txBody>
          <a:bodyPr wrap="square" rtlCol="0">
            <a:spAutoFit/>
          </a:bodyPr>
          <a:lstStyle/>
          <a:p>
            <a:pPr algn="ctr"/>
            <a:r>
              <a:rPr kumimoji="1" lang="en-US" altLang="zh-CN" sz="1400" dirty="0"/>
              <a:t>384</a:t>
            </a:r>
            <a:endParaRPr kumimoji="1" lang="zh-CN" altLang="en-US" sz="1400" dirty="0"/>
          </a:p>
        </p:txBody>
      </p:sp>
      <p:sp>
        <p:nvSpPr>
          <p:cNvPr id="49" name="文本框 48">
            <a:extLst>
              <a:ext uri="{FF2B5EF4-FFF2-40B4-BE49-F238E27FC236}">
                <a16:creationId xmlns:a16="http://schemas.microsoft.com/office/drawing/2014/main" id="{4C13D1AC-1EBC-9C43-9794-4617C9DBC0AE}"/>
              </a:ext>
            </a:extLst>
          </p:cNvPr>
          <p:cNvSpPr txBox="1"/>
          <p:nvPr/>
        </p:nvSpPr>
        <p:spPr>
          <a:xfrm>
            <a:off x="2923653" y="4521597"/>
            <a:ext cx="789735" cy="369332"/>
          </a:xfrm>
          <a:prstGeom prst="rect">
            <a:avLst/>
          </a:prstGeom>
          <a:noFill/>
        </p:spPr>
        <p:txBody>
          <a:bodyPr wrap="square" rtlCol="0">
            <a:spAutoFit/>
          </a:bodyPr>
          <a:lstStyle/>
          <a:p>
            <a:r>
              <a:rPr kumimoji="1" lang="zh-CN" altLang="en-US" dirty="0"/>
              <a:t>小核</a:t>
            </a:r>
          </a:p>
        </p:txBody>
      </p:sp>
      <p:sp>
        <p:nvSpPr>
          <p:cNvPr id="50" name="文本框 49">
            <a:extLst>
              <a:ext uri="{FF2B5EF4-FFF2-40B4-BE49-F238E27FC236}">
                <a16:creationId xmlns:a16="http://schemas.microsoft.com/office/drawing/2014/main" id="{13EE14CF-9F91-9741-BB1C-5D742BBC5961}"/>
              </a:ext>
            </a:extLst>
          </p:cNvPr>
          <p:cNvSpPr txBox="1"/>
          <p:nvPr/>
        </p:nvSpPr>
        <p:spPr>
          <a:xfrm>
            <a:off x="6496442" y="2678138"/>
            <a:ext cx="789735" cy="369332"/>
          </a:xfrm>
          <a:prstGeom prst="rect">
            <a:avLst/>
          </a:prstGeom>
          <a:noFill/>
        </p:spPr>
        <p:txBody>
          <a:bodyPr wrap="square" rtlCol="0">
            <a:spAutoFit/>
          </a:bodyPr>
          <a:lstStyle/>
          <a:p>
            <a:r>
              <a:rPr kumimoji="1" lang="zh-CN" altLang="en-US" dirty="0"/>
              <a:t>大核</a:t>
            </a:r>
          </a:p>
        </p:txBody>
      </p:sp>
      <p:sp>
        <p:nvSpPr>
          <p:cNvPr id="5" name="文本框 4">
            <a:extLst>
              <a:ext uri="{FF2B5EF4-FFF2-40B4-BE49-F238E27FC236}">
                <a16:creationId xmlns:a16="http://schemas.microsoft.com/office/drawing/2014/main" id="{1D4A55AB-E55A-D14E-A734-298F1D22E3DB}"/>
              </a:ext>
            </a:extLst>
          </p:cNvPr>
          <p:cNvSpPr txBox="1"/>
          <p:nvPr/>
        </p:nvSpPr>
        <p:spPr>
          <a:xfrm>
            <a:off x="1410575" y="1301595"/>
            <a:ext cx="3453000" cy="369332"/>
          </a:xfrm>
          <a:prstGeom prst="rect">
            <a:avLst/>
          </a:prstGeom>
          <a:noFill/>
        </p:spPr>
        <p:txBody>
          <a:bodyPr wrap="square" rtlCol="0">
            <a:spAutoFit/>
          </a:bodyPr>
          <a:lstStyle/>
          <a:p>
            <a:r>
              <a:rPr kumimoji="1" lang="zh-CN" altLang="en-US" dirty="0"/>
              <a:t>蓝线、红线的交叉点意味着什么？</a:t>
            </a:r>
          </a:p>
        </p:txBody>
      </p:sp>
      <p:sp>
        <p:nvSpPr>
          <p:cNvPr id="35" name="页脚占位符 4">
            <a:extLst>
              <a:ext uri="{FF2B5EF4-FFF2-40B4-BE49-F238E27FC236}">
                <a16:creationId xmlns:a16="http://schemas.microsoft.com/office/drawing/2014/main" id="{37BD31CE-E8AC-8840-A8FC-985E60698462}"/>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cxnSp>
        <p:nvCxnSpPr>
          <p:cNvPr id="37" name="直线连接符 36">
            <a:extLst>
              <a:ext uri="{FF2B5EF4-FFF2-40B4-BE49-F238E27FC236}">
                <a16:creationId xmlns:a16="http://schemas.microsoft.com/office/drawing/2014/main" id="{169CC540-12BE-9647-94B9-B5A187334CBD}"/>
              </a:ext>
            </a:extLst>
          </p:cNvPr>
          <p:cNvCxnSpPr>
            <a:cxnSpLocks/>
            <a:stCxn id="26" idx="3"/>
            <a:endCxn id="15" idx="2"/>
          </p:cNvCxnSpPr>
          <p:nvPr/>
        </p:nvCxnSpPr>
        <p:spPr>
          <a:xfrm flipV="1">
            <a:off x="1145469" y="4779169"/>
            <a:ext cx="621600" cy="18606"/>
          </a:xfrm>
          <a:prstGeom prst="line">
            <a:avLst/>
          </a:prstGeom>
          <a:ln>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45" name="直线连接符 44">
            <a:extLst>
              <a:ext uri="{FF2B5EF4-FFF2-40B4-BE49-F238E27FC236}">
                <a16:creationId xmlns:a16="http://schemas.microsoft.com/office/drawing/2014/main" id="{6C09F890-CEDA-CE49-B311-FAC1FBFC74F3}"/>
              </a:ext>
            </a:extLst>
          </p:cNvPr>
          <p:cNvCxnSpPr>
            <a:cxnSpLocks/>
            <a:stCxn id="29" idx="4"/>
            <a:endCxn id="24" idx="3"/>
          </p:cNvCxnSpPr>
          <p:nvPr/>
        </p:nvCxnSpPr>
        <p:spPr>
          <a:xfrm flipH="1">
            <a:off x="1136447" y="4224239"/>
            <a:ext cx="2159215" cy="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03653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CCEE76-B79D-9047-9F53-A71FBC74F788}"/>
              </a:ext>
            </a:extLst>
          </p:cNvPr>
          <p:cNvSpPr>
            <a:spLocks noGrp="1"/>
          </p:cNvSpPr>
          <p:nvPr>
            <p:ph type="title"/>
          </p:nvPr>
        </p:nvSpPr>
        <p:spPr>
          <a:xfrm>
            <a:off x="457200" y="228866"/>
            <a:ext cx="8229600" cy="900442"/>
          </a:xfrm>
        </p:spPr>
        <p:txBody>
          <a:bodyPr/>
          <a:lstStyle/>
          <a:p>
            <a:r>
              <a:rPr kumimoji="1" lang="zh-CN" altLang="en-US" dirty="0"/>
              <a:t>例：</a:t>
            </a:r>
            <a:r>
              <a:rPr kumimoji="1" lang="en-US" altLang="zh-CN" dirty="0"/>
              <a:t>EAS</a:t>
            </a:r>
            <a:r>
              <a:rPr kumimoji="1" lang="zh-CN" altLang="en-US" dirty="0"/>
              <a:t>调度</a:t>
            </a:r>
          </a:p>
        </p:txBody>
      </p:sp>
      <p:sp>
        <p:nvSpPr>
          <p:cNvPr id="4" name="灯片编号占位符 3">
            <a:extLst>
              <a:ext uri="{FF2B5EF4-FFF2-40B4-BE49-F238E27FC236}">
                <a16:creationId xmlns:a16="http://schemas.microsoft.com/office/drawing/2014/main" id="{3FBC1F0C-C25B-5B4B-9DE6-11C3480BE192}"/>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119</a:t>
            </a:fld>
            <a:endParaRPr lang="zh-CN" altLang="en-US"/>
          </a:p>
        </p:txBody>
      </p:sp>
      <p:sp>
        <p:nvSpPr>
          <p:cNvPr id="5" name="矩形 4">
            <a:extLst>
              <a:ext uri="{FF2B5EF4-FFF2-40B4-BE49-F238E27FC236}">
                <a16:creationId xmlns:a16="http://schemas.microsoft.com/office/drawing/2014/main" id="{5BDBBDE1-1A1A-144D-82DF-86AA214C8462}"/>
              </a:ext>
            </a:extLst>
          </p:cNvPr>
          <p:cNvSpPr/>
          <p:nvPr/>
        </p:nvSpPr>
        <p:spPr>
          <a:xfrm>
            <a:off x="5138679" y="4324839"/>
            <a:ext cx="955198" cy="412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t>CPU3</a:t>
            </a:r>
            <a:endParaRPr kumimoji="1" lang="zh-CN" altLang="en-US" b="1" dirty="0"/>
          </a:p>
        </p:txBody>
      </p:sp>
      <p:sp>
        <p:nvSpPr>
          <p:cNvPr id="6" name="矩形 5">
            <a:extLst>
              <a:ext uri="{FF2B5EF4-FFF2-40B4-BE49-F238E27FC236}">
                <a16:creationId xmlns:a16="http://schemas.microsoft.com/office/drawing/2014/main" id="{55C3186B-2299-DB47-AB36-C6F0BC7C75D1}"/>
              </a:ext>
            </a:extLst>
          </p:cNvPr>
          <p:cNvSpPr/>
          <p:nvPr/>
        </p:nvSpPr>
        <p:spPr>
          <a:xfrm>
            <a:off x="3789596" y="4324839"/>
            <a:ext cx="955198" cy="412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t>CPU2</a:t>
            </a:r>
            <a:endParaRPr kumimoji="1" lang="zh-CN" altLang="en-US" b="1" dirty="0"/>
          </a:p>
        </p:txBody>
      </p:sp>
      <p:sp>
        <p:nvSpPr>
          <p:cNvPr id="7" name="矩形 6">
            <a:extLst>
              <a:ext uri="{FF2B5EF4-FFF2-40B4-BE49-F238E27FC236}">
                <a16:creationId xmlns:a16="http://schemas.microsoft.com/office/drawing/2014/main" id="{76FA1673-7313-8C48-AD04-1BA94F701982}"/>
              </a:ext>
            </a:extLst>
          </p:cNvPr>
          <p:cNvSpPr/>
          <p:nvPr/>
        </p:nvSpPr>
        <p:spPr>
          <a:xfrm>
            <a:off x="2429472" y="4353865"/>
            <a:ext cx="966239" cy="765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t>CPU1</a:t>
            </a:r>
            <a:endParaRPr kumimoji="1" lang="zh-CN" altLang="en-US" b="1" dirty="0"/>
          </a:p>
        </p:txBody>
      </p:sp>
      <p:sp>
        <p:nvSpPr>
          <p:cNvPr id="8" name="矩形 7">
            <a:extLst>
              <a:ext uri="{FF2B5EF4-FFF2-40B4-BE49-F238E27FC236}">
                <a16:creationId xmlns:a16="http://schemas.microsoft.com/office/drawing/2014/main" id="{61DB62A3-0DCE-B844-A64A-327F04D7C339}"/>
              </a:ext>
            </a:extLst>
          </p:cNvPr>
          <p:cNvSpPr/>
          <p:nvPr/>
        </p:nvSpPr>
        <p:spPr>
          <a:xfrm>
            <a:off x="1069348" y="4353865"/>
            <a:ext cx="966239" cy="765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t>CPU0</a:t>
            </a:r>
            <a:endParaRPr kumimoji="1" lang="zh-CN" altLang="en-US" b="1" dirty="0"/>
          </a:p>
        </p:txBody>
      </p:sp>
      <p:sp>
        <p:nvSpPr>
          <p:cNvPr id="9" name="矩形 8">
            <a:extLst>
              <a:ext uri="{FF2B5EF4-FFF2-40B4-BE49-F238E27FC236}">
                <a16:creationId xmlns:a16="http://schemas.microsoft.com/office/drawing/2014/main" id="{E28FED45-6BDA-0E41-8C76-C0D96EE5D5F6}"/>
              </a:ext>
            </a:extLst>
          </p:cNvPr>
          <p:cNvSpPr/>
          <p:nvPr/>
        </p:nvSpPr>
        <p:spPr>
          <a:xfrm>
            <a:off x="1069347" y="4030620"/>
            <a:ext cx="966239" cy="216024"/>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CE8AD870-FF7E-3E4D-8E80-D0AFD90812BA}"/>
              </a:ext>
            </a:extLst>
          </p:cNvPr>
          <p:cNvSpPr/>
          <p:nvPr/>
        </p:nvSpPr>
        <p:spPr>
          <a:xfrm>
            <a:off x="1069347" y="3810743"/>
            <a:ext cx="966239" cy="216024"/>
          </a:xfrm>
          <a:prstGeom prst="rect">
            <a:avLst/>
          </a:prstGeom>
          <a:solidFill>
            <a:schemeClr val="accent1">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0477C61C-3D00-B649-AB6B-E5EEDE5F542F}"/>
              </a:ext>
            </a:extLst>
          </p:cNvPr>
          <p:cNvSpPr/>
          <p:nvPr/>
        </p:nvSpPr>
        <p:spPr>
          <a:xfrm>
            <a:off x="0" y="4486896"/>
            <a:ext cx="1133644" cy="369332"/>
          </a:xfrm>
          <a:prstGeom prst="rect">
            <a:avLst/>
          </a:prstGeom>
        </p:spPr>
        <p:txBody>
          <a:bodyPr wrap="none">
            <a:spAutoFit/>
          </a:bodyPr>
          <a:lstStyle/>
          <a:p>
            <a:r>
              <a:rPr lang="en-US" altLang="zh-CN" dirty="0"/>
              <a:t>CPU</a:t>
            </a:r>
            <a:r>
              <a:rPr lang="zh-CN" altLang="en-US" dirty="0"/>
              <a:t>容量</a:t>
            </a:r>
          </a:p>
        </p:txBody>
      </p:sp>
      <p:sp>
        <p:nvSpPr>
          <p:cNvPr id="13" name="文本框 12">
            <a:extLst>
              <a:ext uri="{FF2B5EF4-FFF2-40B4-BE49-F238E27FC236}">
                <a16:creationId xmlns:a16="http://schemas.microsoft.com/office/drawing/2014/main" id="{5A74CEC2-3B7D-E84E-9574-09436A553BD2}"/>
              </a:ext>
            </a:extLst>
          </p:cNvPr>
          <p:cNvSpPr txBox="1"/>
          <p:nvPr/>
        </p:nvSpPr>
        <p:spPr>
          <a:xfrm>
            <a:off x="321333" y="3892121"/>
            <a:ext cx="504056" cy="276999"/>
          </a:xfrm>
          <a:prstGeom prst="rect">
            <a:avLst/>
          </a:prstGeom>
          <a:noFill/>
        </p:spPr>
        <p:txBody>
          <a:bodyPr wrap="square" rtlCol="0">
            <a:spAutoFit/>
          </a:bodyPr>
          <a:lstStyle/>
          <a:p>
            <a:pPr algn="ctr"/>
            <a:r>
              <a:rPr kumimoji="1" lang="en-US" altLang="zh-CN" sz="1200" dirty="0"/>
              <a:t>128</a:t>
            </a:r>
            <a:endParaRPr kumimoji="1" lang="zh-CN" altLang="en-US" sz="1200" dirty="0"/>
          </a:p>
        </p:txBody>
      </p:sp>
      <p:sp>
        <p:nvSpPr>
          <p:cNvPr id="14" name="文本框 13">
            <a:extLst>
              <a:ext uri="{FF2B5EF4-FFF2-40B4-BE49-F238E27FC236}">
                <a16:creationId xmlns:a16="http://schemas.microsoft.com/office/drawing/2014/main" id="{947D252A-0EF6-E644-BE83-26FE9AE90916}"/>
              </a:ext>
            </a:extLst>
          </p:cNvPr>
          <p:cNvSpPr txBox="1"/>
          <p:nvPr/>
        </p:nvSpPr>
        <p:spPr>
          <a:xfrm>
            <a:off x="321333" y="3533744"/>
            <a:ext cx="504056" cy="276999"/>
          </a:xfrm>
          <a:prstGeom prst="rect">
            <a:avLst/>
          </a:prstGeom>
          <a:noFill/>
        </p:spPr>
        <p:txBody>
          <a:bodyPr wrap="square" rtlCol="0">
            <a:spAutoFit/>
          </a:bodyPr>
          <a:lstStyle/>
          <a:p>
            <a:pPr algn="ctr"/>
            <a:r>
              <a:rPr kumimoji="1" lang="en-US" altLang="zh-CN" sz="1200" dirty="0"/>
              <a:t>256</a:t>
            </a:r>
            <a:endParaRPr kumimoji="1" lang="zh-CN" altLang="en-US" sz="1200" dirty="0"/>
          </a:p>
        </p:txBody>
      </p:sp>
      <p:sp>
        <p:nvSpPr>
          <p:cNvPr id="15" name="文本框 14">
            <a:extLst>
              <a:ext uri="{FF2B5EF4-FFF2-40B4-BE49-F238E27FC236}">
                <a16:creationId xmlns:a16="http://schemas.microsoft.com/office/drawing/2014/main" id="{A8841EB1-0089-6C43-AD60-9DCCB57864E8}"/>
              </a:ext>
            </a:extLst>
          </p:cNvPr>
          <p:cNvSpPr txBox="1"/>
          <p:nvPr/>
        </p:nvSpPr>
        <p:spPr>
          <a:xfrm>
            <a:off x="321333" y="2986094"/>
            <a:ext cx="504056" cy="276999"/>
          </a:xfrm>
          <a:prstGeom prst="rect">
            <a:avLst/>
          </a:prstGeom>
          <a:noFill/>
        </p:spPr>
        <p:txBody>
          <a:bodyPr wrap="square" rtlCol="0">
            <a:spAutoFit/>
          </a:bodyPr>
          <a:lstStyle/>
          <a:p>
            <a:pPr algn="ctr"/>
            <a:r>
              <a:rPr kumimoji="1" lang="en-US" altLang="zh-CN" sz="1200" dirty="0"/>
              <a:t>512</a:t>
            </a:r>
            <a:endParaRPr kumimoji="1" lang="zh-CN" altLang="en-US" sz="1200" dirty="0"/>
          </a:p>
        </p:txBody>
      </p:sp>
      <p:sp>
        <p:nvSpPr>
          <p:cNvPr id="16" name="文本框 15">
            <a:extLst>
              <a:ext uri="{FF2B5EF4-FFF2-40B4-BE49-F238E27FC236}">
                <a16:creationId xmlns:a16="http://schemas.microsoft.com/office/drawing/2014/main" id="{2C492DD2-C034-3944-8BD9-0DF554555BBB}"/>
              </a:ext>
            </a:extLst>
          </p:cNvPr>
          <p:cNvSpPr txBox="1"/>
          <p:nvPr/>
        </p:nvSpPr>
        <p:spPr>
          <a:xfrm>
            <a:off x="304254" y="2493816"/>
            <a:ext cx="504056" cy="276999"/>
          </a:xfrm>
          <a:prstGeom prst="rect">
            <a:avLst/>
          </a:prstGeom>
          <a:noFill/>
        </p:spPr>
        <p:txBody>
          <a:bodyPr wrap="square" rtlCol="0">
            <a:spAutoFit/>
          </a:bodyPr>
          <a:lstStyle/>
          <a:p>
            <a:pPr algn="ctr"/>
            <a:r>
              <a:rPr kumimoji="1" lang="en-US" altLang="zh-CN" sz="1200" dirty="0"/>
              <a:t>768</a:t>
            </a:r>
            <a:endParaRPr kumimoji="1" lang="zh-CN" altLang="en-US" sz="1200" dirty="0"/>
          </a:p>
        </p:txBody>
      </p:sp>
      <p:sp>
        <p:nvSpPr>
          <p:cNvPr id="17" name="文本框 16">
            <a:extLst>
              <a:ext uri="{FF2B5EF4-FFF2-40B4-BE49-F238E27FC236}">
                <a16:creationId xmlns:a16="http://schemas.microsoft.com/office/drawing/2014/main" id="{F4F1B078-479D-6743-9121-27E8D4FD3642}"/>
              </a:ext>
            </a:extLst>
          </p:cNvPr>
          <p:cNvSpPr txBox="1"/>
          <p:nvPr/>
        </p:nvSpPr>
        <p:spPr>
          <a:xfrm>
            <a:off x="263263" y="1901510"/>
            <a:ext cx="620196" cy="276999"/>
          </a:xfrm>
          <a:prstGeom prst="rect">
            <a:avLst/>
          </a:prstGeom>
          <a:noFill/>
        </p:spPr>
        <p:txBody>
          <a:bodyPr wrap="square" rtlCol="0">
            <a:spAutoFit/>
          </a:bodyPr>
          <a:lstStyle/>
          <a:p>
            <a:pPr algn="ctr"/>
            <a:r>
              <a:rPr kumimoji="1" lang="en-US" altLang="zh-CN" sz="1200" dirty="0"/>
              <a:t>1024</a:t>
            </a:r>
            <a:endParaRPr kumimoji="1" lang="zh-CN" altLang="en-US" sz="1200" dirty="0"/>
          </a:p>
        </p:txBody>
      </p:sp>
      <p:sp>
        <p:nvSpPr>
          <p:cNvPr id="18" name="矩形 17">
            <a:extLst>
              <a:ext uri="{FF2B5EF4-FFF2-40B4-BE49-F238E27FC236}">
                <a16:creationId xmlns:a16="http://schemas.microsoft.com/office/drawing/2014/main" id="{84B30AE5-27BF-6D49-A6BB-4957AB6AC9E6}"/>
              </a:ext>
            </a:extLst>
          </p:cNvPr>
          <p:cNvSpPr/>
          <p:nvPr/>
        </p:nvSpPr>
        <p:spPr>
          <a:xfrm>
            <a:off x="2440643" y="4026767"/>
            <a:ext cx="966239" cy="216024"/>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E25B0339-3E50-C647-A1AA-6139CC42E500}"/>
              </a:ext>
            </a:extLst>
          </p:cNvPr>
          <p:cNvSpPr/>
          <p:nvPr/>
        </p:nvSpPr>
        <p:spPr>
          <a:xfrm>
            <a:off x="2440643" y="3806890"/>
            <a:ext cx="966239" cy="216024"/>
          </a:xfrm>
          <a:prstGeom prst="rect">
            <a:avLst/>
          </a:prstGeom>
          <a:solidFill>
            <a:schemeClr val="accent1">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0DC1C37B-1EC6-014C-92E9-F22B3F47E072}"/>
              </a:ext>
            </a:extLst>
          </p:cNvPr>
          <p:cNvSpPr/>
          <p:nvPr/>
        </p:nvSpPr>
        <p:spPr>
          <a:xfrm>
            <a:off x="3789596" y="4022914"/>
            <a:ext cx="966239" cy="216024"/>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A39E7A69-E0E6-8945-AEFA-6AB882FEB300}"/>
              </a:ext>
            </a:extLst>
          </p:cNvPr>
          <p:cNvSpPr/>
          <p:nvPr/>
        </p:nvSpPr>
        <p:spPr>
          <a:xfrm>
            <a:off x="3789596" y="3803037"/>
            <a:ext cx="966239" cy="216024"/>
          </a:xfrm>
          <a:prstGeom prst="rect">
            <a:avLst/>
          </a:prstGeom>
          <a:solidFill>
            <a:schemeClr val="accent1">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a:extLst>
              <a:ext uri="{FF2B5EF4-FFF2-40B4-BE49-F238E27FC236}">
                <a16:creationId xmlns:a16="http://schemas.microsoft.com/office/drawing/2014/main" id="{3DA5CD64-B630-084C-82E6-FBAD86103A8A}"/>
              </a:ext>
            </a:extLst>
          </p:cNvPr>
          <p:cNvSpPr/>
          <p:nvPr/>
        </p:nvSpPr>
        <p:spPr>
          <a:xfrm>
            <a:off x="5113893" y="4030620"/>
            <a:ext cx="966239" cy="216024"/>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100</a:t>
            </a:r>
            <a:endParaRPr kumimoji="1" lang="zh-CN" altLang="en-US" dirty="0">
              <a:solidFill>
                <a:schemeClr val="tx1"/>
              </a:solidFill>
            </a:endParaRPr>
          </a:p>
        </p:txBody>
      </p:sp>
      <p:sp>
        <p:nvSpPr>
          <p:cNvPr id="24" name="矩形 23">
            <a:extLst>
              <a:ext uri="{FF2B5EF4-FFF2-40B4-BE49-F238E27FC236}">
                <a16:creationId xmlns:a16="http://schemas.microsoft.com/office/drawing/2014/main" id="{F4184C51-E7B6-3A48-A2C7-FB532854410E}"/>
              </a:ext>
            </a:extLst>
          </p:cNvPr>
          <p:cNvSpPr/>
          <p:nvPr/>
        </p:nvSpPr>
        <p:spPr>
          <a:xfrm>
            <a:off x="1079762" y="3584833"/>
            <a:ext cx="966239" cy="216024"/>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E71F1C6C-320F-0A48-9A2D-6E56E849D200}"/>
              </a:ext>
            </a:extLst>
          </p:cNvPr>
          <p:cNvSpPr/>
          <p:nvPr/>
        </p:nvSpPr>
        <p:spPr>
          <a:xfrm>
            <a:off x="1079762" y="3364956"/>
            <a:ext cx="966239" cy="216024"/>
          </a:xfrm>
          <a:prstGeom prst="rect">
            <a:avLst/>
          </a:prstGeom>
          <a:solidFill>
            <a:schemeClr val="accent1">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a:extLst>
              <a:ext uri="{FF2B5EF4-FFF2-40B4-BE49-F238E27FC236}">
                <a16:creationId xmlns:a16="http://schemas.microsoft.com/office/drawing/2014/main" id="{2B14AFE1-CA02-7D41-933A-B7B145FFE482}"/>
              </a:ext>
            </a:extLst>
          </p:cNvPr>
          <p:cNvSpPr/>
          <p:nvPr/>
        </p:nvSpPr>
        <p:spPr>
          <a:xfrm>
            <a:off x="1079762" y="3159549"/>
            <a:ext cx="966239" cy="216024"/>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a:extLst>
              <a:ext uri="{FF2B5EF4-FFF2-40B4-BE49-F238E27FC236}">
                <a16:creationId xmlns:a16="http://schemas.microsoft.com/office/drawing/2014/main" id="{F5D262B3-83C5-0649-9FDF-4755C5026E22}"/>
              </a:ext>
            </a:extLst>
          </p:cNvPr>
          <p:cNvSpPr/>
          <p:nvPr/>
        </p:nvSpPr>
        <p:spPr>
          <a:xfrm>
            <a:off x="1079762" y="2939672"/>
            <a:ext cx="966239" cy="216024"/>
          </a:xfrm>
          <a:prstGeom prst="rect">
            <a:avLst/>
          </a:prstGeom>
          <a:solidFill>
            <a:schemeClr val="accent1">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a:extLst>
              <a:ext uri="{FF2B5EF4-FFF2-40B4-BE49-F238E27FC236}">
                <a16:creationId xmlns:a16="http://schemas.microsoft.com/office/drawing/2014/main" id="{F65BB768-04E1-4745-9685-1C41AF48A40C}"/>
              </a:ext>
            </a:extLst>
          </p:cNvPr>
          <p:cNvSpPr/>
          <p:nvPr/>
        </p:nvSpPr>
        <p:spPr>
          <a:xfrm>
            <a:off x="1069347" y="2724014"/>
            <a:ext cx="966239" cy="216024"/>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700</a:t>
            </a:r>
            <a:endParaRPr kumimoji="1" lang="zh-CN" altLang="en-US" dirty="0">
              <a:solidFill>
                <a:schemeClr val="tx1"/>
              </a:solidFill>
            </a:endParaRPr>
          </a:p>
        </p:txBody>
      </p:sp>
      <p:sp>
        <p:nvSpPr>
          <p:cNvPr id="30" name="矩形 29">
            <a:extLst>
              <a:ext uri="{FF2B5EF4-FFF2-40B4-BE49-F238E27FC236}">
                <a16:creationId xmlns:a16="http://schemas.microsoft.com/office/drawing/2014/main" id="{8993E307-C402-874D-AAA6-4014AF207478}"/>
              </a:ext>
            </a:extLst>
          </p:cNvPr>
          <p:cNvSpPr/>
          <p:nvPr/>
        </p:nvSpPr>
        <p:spPr>
          <a:xfrm>
            <a:off x="2429472" y="3583420"/>
            <a:ext cx="966239" cy="216024"/>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id="{26D97118-C932-B442-A6FF-7F09524CE38D}"/>
              </a:ext>
            </a:extLst>
          </p:cNvPr>
          <p:cNvSpPr/>
          <p:nvPr/>
        </p:nvSpPr>
        <p:spPr>
          <a:xfrm>
            <a:off x="2429472" y="3363543"/>
            <a:ext cx="966239" cy="216024"/>
          </a:xfrm>
          <a:prstGeom prst="rect">
            <a:avLst/>
          </a:prstGeom>
          <a:solidFill>
            <a:schemeClr val="accent1">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id="{D9874C81-97B6-004C-83C5-4C525288ABA5}"/>
              </a:ext>
            </a:extLst>
          </p:cNvPr>
          <p:cNvSpPr/>
          <p:nvPr/>
        </p:nvSpPr>
        <p:spPr>
          <a:xfrm>
            <a:off x="2440643" y="3147519"/>
            <a:ext cx="966239" cy="216024"/>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500</a:t>
            </a:r>
            <a:endParaRPr kumimoji="1" lang="zh-CN" altLang="en-US" dirty="0">
              <a:solidFill>
                <a:schemeClr val="tx1"/>
              </a:solidFill>
            </a:endParaRPr>
          </a:p>
        </p:txBody>
      </p:sp>
      <p:cxnSp>
        <p:nvCxnSpPr>
          <p:cNvPr id="35" name="直线连接符 34">
            <a:extLst>
              <a:ext uri="{FF2B5EF4-FFF2-40B4-BE49-F238E27FC236}">
                <a16:creationId xmlns:a16="http://schemas.microsoft.com/office/drawing/2014/main" id="{7D9C7102-CFCF-C443-A6A1-A6E3F01223F9}"/>
              </a:ext>
            </a:extLst>
          </p:cNvPr>
          <p:cNvCxnSpPr>
            <a:stCxn id="16" idx="3"/>
          </p:cNvCxnSpPr>
          <p:nvPr/>
        </p:nvCxnSpPr>
        <p:spPr>
          <a:xfrm flipV="1">
            <a:off x="808310" y="2632315"/>
            <a:ext cx="2981286" cy="1"/>
          </a:xfrm>
          <a:prstGeom prst="line">
            <a:avLst/>
          </a:prstGeom>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DA15CDF8-815A-EC4B-B5A1-E5AB3F89D2DF}"/>
              </a:ext>
            </a:extLst>
          </p:cNvPr>
          <p:cNvSpPr txBox="1"/>
          <p:nvPr/>
        </p:nvSpPr>
        <p:spPr>
          <a:xfrm>
            <a:off x="3784075" y="4848810"/>
            <a:ext cx="2805994" cy="307777"/>
          </a:xfrm>
          <a:prstGeom prst="rect">
            <a:avLst/>
          </a:prstGeom>
          <a:noFill/>
        </p:spPr>
        <p:txBody>
          <a:bodyPr wrap="square" rtlCol="0">
            <a:spAutoFit/>
          </a:bodyPr>
          <a:lstStyle/>
          <a:p>
            <a:r>
              <a:rPr kumimoji="1" lang="zh-CN" altLang="en-US" sz="1400" dirty="0"/>
              <a:t>每个方框代表</a:t>
            </a:r>
            <a:r>
              <a:rPr kumimoji="1" lang="en-US" altLang="zh-CN" sz="1400" dirty="0"/>
              <a:t>100</a:t>
            </a:r>
            <a:r>
              <a:rPr kumimoji="1" lang="zh-CN" altLang="en-US" sz="1400" dirty="0"/>
              <a:t>点负载</a:t>
            </a:r>
          </a:p>
        </p:txBody>
      </p:sp>
      <p:sp>
        <p:nvSpPr>
          <p:cNvPr id="38" name="矩形 37">
            <a:extLst>
              <a:ext uri="{FF2B5EF4-FFF2-40B4-BE49-F238E27FC236}">
                <a16:creationId xmlns:a16="http://schemas.microsoft.com/office/drawing/2014/main" id="{357F6BBC-86D7-2C46-A82D-EA56CB2120B0}"/>
              </a:ext>
            </a:extLst>
          </p:cNvPr>
          <p:cNvSpPr/>
          <p:nvPr/>
        </p:nvSpPr>
        <p:spPr>
          <a:xfrm>
            <a:off x="3784075" y="3596568"/>
            <a:ext cx="966239" cy="216024"/>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300</a:t>
            </a:r>
            <a:endParaRPr kumimoji="1" lang="zh-CN" altLang="en-US" dirty="0">
              <a:solidFill>
                <a:schemeClr val="tx1"/>
              </a:solidFill>
            </a:endParaRPr>
          </a:p>
        </p:txBody>
      </p:sp>
      <p:cxnSp>
        <p:nvCxnSpPr>
          <p:cNvPr id="39" name="直线连接符 38">
            <a:extLst>
              <a:ext uri="{FF2B5EF4-FFF2-40B4-BE49-F238E27FC236}">
                <a16:creationId xmlns:a16="http://schemas.microsoft.com/office/drawing/2014/main" id="{F6E3B1F7-57BB-7B4F-A372-930724EDEF44}"/>
              </a:ext>
            </a:extLst>
          </p:cNvPr>
          <p:cNvCxnSpPr/>
          <p:nvPr/>
        </p:nvCxnSpPr>
        <p:spPr>
          <a:xfrm flipV="1">
            <a:off x="3784075" y="3104797"/>
            <a:ext cx="2981286" cy="1"/>
          </a:xfrm>
          <a:prstGeom prst="line">
            <a:avLst/>
          </a:prstGeom>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BD98664F-5903-DE46-BAD9-AB92852AE4BC}"/>
              </a:ext>
            </a:extLst>
          </p:cNvPr>
          <p:cNvSpPr txBox="1"/>
          <p:nvPr/>
        </p:nvSpPr>
        <p:spPr>
          <a:xfrm>
            <a:off x="2344726" y="2311244"/>
            <a:ext cx="2101970" cy="307777"/>
          </a:xfrm>
          <a:prstGeom prst="rect">
            <a:avLst/>
          </a:prstGeom>
          <a:noFill/>
        </p:spPr>
        <p:txBody>
          <a:bodyPr wrap="square" rtlCol="0">
            <a:spAutoFit/>
          </a:bodyPr>
          <a:lstStyle/>
          <a:p>
            <a:pPr algn="ctr"/>
            <a:r>
              <a:rPr kumimoji="1" lang="zh-CN" altLang="en-US" sz="1400" dirty="0"/>
              <a:t>大核</a:t>
            </a:r>
            <a:r>
              <a:rPr kumimoji="1" lang="en-US" altLang="zh-CN" sz="1400" dirty="0"/>
              <a:t>OPP</a:t>
            </a:r>
            <a:endParaRPr kumimoji="1" lang="zh-CN" altLang="en-US" sz="1400" dirty="0"/>
          </a:p>
        </p:txBody>
      </p:sp>
      <p:sp>
        <p:nvSpPr>
          <p:cNvPr id="41" name="文本框 40">
            <a:extLst>
              <a:ext uri="{FF2B5EF4-FFF2-40B4-BE49-F238E27FC236}">
                <a16:creationId xmlns:a16="http://schemas.microsoft.com/office/drawing/2014/main" id="{7949AC22-2DAF-C247-A85A-F146CFE66083}"/>
              </a:ext>
            </a:extLst>
          </p:cNvPr>
          <p:cNvSpPr txBox="1"/>
          <p:nvPr/>
        </p:nvSpPr>
        <p:spPr>
          <a:xfrm>
            <a:off x="3167258" y="2765036"/>
            <a:ext cx="2101970" cy="307777"/>
          </a:xfrm>
          <a:prstGeom prst="rect">
            <a:avLst/>
          </a:prstGeom>
          <a:noFill/>
        </p:spPr>
        <p:txBody>
          <a:bodyPr wrap="square" rtlCol="0">
            <a:spAutoFit/>
          </a:bodyPr>
          <a:lstStyle/>
          <a:p>
            <a:pPr algn="ctr"/>
            <a:r>
              <a:rPr kumimoji="1" lang="zh-CN" altLang="en-US" sz="1400" dirty="0"/>
              <a:t>小核</a:t>
            </a:r>
            <a:r>
              <a:rPr kumimoji="1" lang="en-US" altLang="zh-CN" sz="1400" dirty="0"/>
              <a:t>OPP</a:t>
            </a:r>
            <a:endParaRPr kumimoji="1" lang="zh-CN" altLang="en-US" sz="1400" dirty="0"/>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A75E367F-86EF-C441-8B22-59618C085065}"/>
                  </a:ext>
                </a:extLst>
              </p:cNvPr>
              <p:cNvSpPr txBox="1"/>
              <p:nvPr/>
            </p:nvSpPr>
            <p:spPr>
              <a:xfrm>
                <a:off x="6317362" y="2594055"/>
                <a:ext cx="2415282" cy="28500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400" i="1" dirty="0" smtClean="0">
                          <a:latin typeface="Cambria Math" panose="02040503050406030204" pitchFamily="18" charset="0"/>
                        </a:rPr>
                        <m:t>𝐸𝑛𝑒𝑟𝑔</m:t>
                      </m:r>
                      <m:sSub>
                        <m:sSubPr>
                          <m:ctrlPr>
                            <a:rPr kumimoji="1" lang="en-US" altLang="zh-CN" sz="1400" b="0" i="1" dirty="0" smtClean="0">
                              <a:latin typeface="Cambria Math" panose="02040503050406030204" pitchFamily="18" charset="0"/>
                            </a:rPr>
                          </m:ctrlPr>
                        </m:sSubPr>
                        <m:e>
                          <m:r>
                            <a:rPr kumimoji="1" lang="en-US" altLang="zh-CN" sz="1400" i="1" dirty="0" smtClean="0">
                              <a:latin typeface="Cambria Math" panose="02040503050406030204" pitchFamily="18" charset="0"/>
                            </a:rPr>
                            <m:t>𝑦</m:t>
                          </m:r>
                        </m:e>
                        <m:sub>
                          <m:r>
                            <a:rPr kumimoji="1" lang="en-US" altLang="zh-CN" sz="1400" b="0" i="1" dirty="0" smtClean="0">
                              <a:latin typeface="Cambria Math" panose="02040503050406030204" pitchFamily="18" charset="0"/>
                            </a:rPr>
                            <m:t>0</m:t>
                          </m:r>
                        </m:sub>
                      </m:sSub>
                      <m:r>
                        <a:rPr kumimoji="1" lang="en-US" altLang="zh-CN" sz="1400" b="0" i="1" dirty="0" smtClean="0">
                          <a:latin typeface="Cambria Math" panose="02040503050406030204" pitchFamily="18" charset="0"/>
                        </a:rPr>
                        <m:t>=</m:t>
                      </m:r>
                      <m:f>
                        <m:fPr>
                          <m:ctrlPr>
                            <a:rPr kumimoji="1" lang="en-US" altLang="zh-CN" sz="1400" b="0" i="1" dirty="0" smtClean="0">
                              <a:latin typeface="Cambria Math" panose="02040503050406030204" pitchFamily="18" charset="0"/>
                            </a:rPr>
                          </m:ctrlPr>
                        </m:fPr>
                        <m:num>
                          <m:r>
                            <a:rPr kumimoji="1" lang="en-US" altLang="zh-CN" sz="1400" b="0" i="1" dirty="0" smtClean="0">
                              <a:latin typeface="Cambria Math" panose="02040503050406030204" pitchFamily="18" charset="0"/>
                            </a:rPr>
                            <m:t>700</m:t>
                          </m:r>
                        </m:num>
                        <m:den>
                          <m:r>
                            <a:rPr kumimoji="1" lang="en-US" altLang="zh-CN" sz="1400" b="0" i="1" dirty="0" smtClean="0">
                              <a:latin typeface="Cambria Math" panose="02040503050406030204" pitchFamily="18" charset="0"/>
                            </a:rPr>
                            <m:t>768</m:t>
                          </m:r>
                        </m:den>
                      </m:f>
                      <m:r>
                        <a:rPr kumimoji="1" lang="zh-CN" altLang="en-US" sz="1400" b="0" i="1" dirty="0" smtClean="0">
                          <a:latin typeface="Cambria Math" panose="02040503050406030204" pitchFamily="18" charset="0"/>
                        </a:rPr>
                        <m:t>∗</m:t>
                      </m:r>
                      <m:r>
                        <a:rPr kumimoji="1" lang="en-US" altLang="zh-CN" sz="1400" b="0" i="1" dirty="0" smtClean="0">
                          <a:latin typeface="Cambria Math" panose="02040503050406030204" pitchFamily="18" charset="0"/>
                        </a:rPr>
                        <m:t>900=820</m:t>
                      </m:r>
                    </m:oMath>
                  </m:oMathPara>
                </a14:m>
                <a:endParaRPr kumimoji="1" lang="en-US" altLang="zh-CN" sz="1400" dirty="0"/>
              </a:p>
              <a:p>
                <a:endParaRPr kumimoji="1" lang="en-US" altLang="zh-CN" sz="1400" dirty="0"/>
              </a:p>
              <a:p>
                <a:pPr/>
                <a14:m>
                  <m:oMathPara xmlns:m="http://schemas.openxmlformats.org/officeDocument/2006/math">
                    <m:oMathParaPr>
                      <m:jc m:val="centerGroup"/>
                    </m:oMathParaPr>
                    <m:oMath xmlns:m="http://schemas.openxmlformats.org/officeDocument/2006/math">
                      <m:r>
                        <a:rPr kumimoji="1" lang="en-US" altLang="zh-CN" sz="1400" i="1" dirty="0">
                          <a:latin typeface="Cambria Math" panose="02040503050406030204" pitchFamily="18" charset="0"/>
                        </a:rPr>
                        <m:t>𝐸𝑛𝑒𝑟𝑔</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𝑦</m:t>
                          </m:r>
                        </m:e>
                        <m:sub>
                          <m:r>
                            <a:rPr kumimoji="1" lang="en-US" altLang="zh-CN" sz="1400" b="0" i="1" dirty="0" smtClean="0">
                              <a:latin typeface="Cambria Math" panose="02040503050406030204" pitchFamily="18" charset="0"/>
                            </a:rPr>
                            <m:t>1</m:t>
                          </m:r>
                        </m:sub>
                      </m:sSub>
                      <m:r>
                        <a:rPr kumimoji="1" lang="en-US" altLang="zh-CN" sz="1400" i="1" dirty="0">
                          <a:latin typeface="Cambria Math" panose="02040503050406030204" pitchFamily="18" charset="0"/>
                        </a:rPr>
                        <m:t>=</m:t>
                      </m:r>
                      <m:f>
                        <m:fPr>
                          <m:ctrlPr>
                            <a:rPr kumimoji="1" lang="en-US" altLang="zh-CN" sz="1400" i="1" dirty="0">
                              <a:latin typeface="Cambria Math" panose="02040503050406030204" pitchFamily="18" charset="0"/>
                            </a:rPr>
                          </m:ctrlPr>
                        </m:fPr>
                        <m:num>
                          <m:r>
                            <a:rPr kumimoji="1" lang="en-US" altLang="zh-CN" sz="1400" b="0" i="1" dirty="0" smtClean="0">
                              <a:latin typeface="Cambria Math" panose="02040503050406030204" pitchFamily="18" charset="0"/>
                            </a:rPr>
                            <m:t>5</m:t>
                          </m:r>
                          <m:r>
                            <a:rPr kumimoji="1" lang="en-US" altLang="zh-CN" sz="1400" i="1" dirty="0">
                              <a:latin typeface="Cambria Math" panose="02040503050406030204" pitchFamily="18" charset="0"/>
                            </a:rPr>
                            <m:t>00</m:t>
                          </m:r>
                        </m:num>
                        <m:den>
                          <m:r>
                            <a:rPr kumimoji="1" lang="en-US" altLang="zh-CN" sz="1400" i="1" dirty="0">
                              <a:latin typeface="Cambria Math" panose="02040503050406030204" pitchFamily="18" charset="0"/>
                            </a:rPr>
                            <m:t>768</m:t>
                          </m:r>
                        </m:den>
                      </m:f>
                      <m:r>
                        <a:rPr kumimoji="1" lang="zh-CN" altLang="en-US" sz="1400" i="1" dirty="0">
                          <a:latin typeface="Cambria Math" panose="02040503050406030204" pitchFamily="18" charset="0"/>
                        </a:rPr>
                        <m:t>∗</m:t>
                      </m:r>
                      <m:r>
                        <a:rPr kumimoji="1" lang="en-US" altLang="zh-CN" sz="1400" i="1" dirty="0">
                          <a:latin typeface="Cambria Math" panose="02040503050406030204" pitchFamily="18" charset="0"/>
                        </a:rPr>
                        <m:t>900=</m:t>
                      </m:r>
                      <m:r>
                        <a:rPr kumimoji="1" lang="en-US" altLang="zh-CN" sz="1400" b="0" i="1" dirty="0" smtClean="0">
                          <a:latin typeface="Cambria Math" panose="02040503050406030204" pitchFamily="18" charset="0"/>
                        </a:rPr>
                        <m:t>586</m:t>
                      </m:r>
                    </m:oMath>
                  </m:oMathPara>
                </a14:m>
                <a:endParaRPr kumimoji="1" lang="en-US" altLang="zh-CN" sz="1400" dirty="0"/>
              </a:p>
              <a:p>
                <a:endParaRPr kumimoji="1" lang="en-US" altLang="zh-CN" sz="1400" dirty="0"/>
              </a:p>
              <a:p>
                <a:pPr/>
                <a14:m>
                  <m:oMathPara xmlns:m="http://schemas.openxmlformats.org/officeDocument/2006/math">
                    <m:oMathParaPr>
                      <m:jc m:val="centerGroup"/>
                    </m:oMathParaPr>
                    <m:oMath xmlns:m="http://schemas.openxmlformats.org/officeDocument/2006/math">
                      <m:r>
                        <a:rPr kumimoji="1" lang="en-US" altLang="zh-CN" sz="1400" i="1" dirty="0">
                          <a:latin typeface="Cambria Math" panose="02040503050406030204" pitchFamily="18" charset="0"/>
                        </a:rPr>
                        <m:t>𝐸𝑛𝑒𝑟𝑔</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𝑦</m:t>
                          </m:r>
                        </m:e>
                        <m:sub>
                          <m:r>
                            <a:rPr kumimoji="1" lang="en-US" altLang="zh-CN" sz="1400" b="0" i="1" dirty="0" smtClean="0">
                              <a:latin typeface="Cambria Math" panose="02040503050406030204" pitchFamily="18" charset="0"/>
                            </a:rPr>
                            <m:t>2</m:t>
                          </m:r>
                        </m:sub>
                      </m:sSub>
                      <m:r>
                        <a:rPr kumimoji="1" lang="en-US" altLang="zh-CN" sz="1400" i="1" dirty="0">
                          <a:latin typeface="Cambria Math" panose="02040503050406030204" pitchFamily="18" charset="0"/>
                        </a:rPr>
                        <m:t>=</m:t>
                      </m:r>
                      <m:f>
                        <m:fPr>
                          <m:ctrlPr>
                            <a:rPr kumimoji="1" lang="en-US" altLang="zh-CN" sz="1400" i="1" dirty="0">
                              <a:latin typeface="Cambria Math" panose="02040503050406030204" pitchFamily="18" charset="0"/>
                            </a:rPr>
                          </m:ctrlPr>
                        </m:fPr>
                        <m:num>
                          <m:r>
                            <a:rPr kumimoji="1" lang="en-US" altLang="zh-CN" sz="1400" b="0" i="1" dirty="0" smtClean="0">
                              <a:latin typeface="Cambria Math" panose="02040503050406030204" pitchFamily="18" charset="0"/>
                            </a:rPr>
                            <m:t>300</m:t>
                          </m:r>
                        </m:num>
                        <m:den>
                          <m:r>
                            <a:rPr kumimoji="1" lang="en-US" altLang="zh-CN" sz="1400" b="0" i="1" dirty="0" smtClean="0">
                              <a:latin typeface="Cambria Math" panose="02040503050406030204" pitchFamily="18" charset="0"/>
                            </a:rPr>
                            <m:t>512</m:t>
                          </m:r>
                        </m:den>
                      </m:f>
                      <m:r>
                        <a:rPr kumimoji="1" lang="zh-CN" altLang="en-US" sz="1400" i="1" dirty="0">
                          <a:latin typeface="Cambria Math" panose="02040503050406030204" pitchFamily="18" charset="0"/>
                        </a:rPr>
                        <m:t>∗</m:t>
                      </m:r>
                      <m:r>
                        <a:rPr kumimoji="1" lang="en-US" altLang="zh-CN" sz="1400" b="0" i="1" dirty="0" smtClean="0">
                          <a:latin typeface="Cambria Math" panose="02040503050406030204" pitchFamily="18" charset="0"/>
                        </a:rPr>
                        <m:t>38</m:t>
                      </m:r>
                      <m:r>
                        <a:rPr kumimoji="1" lang="en-US" altLang="zh-CN" sz="1400" i="1" dirty="0">
                          <a:latin typeface="Cambria Math" panose="02040503050406030204" pitchFamily="18" charset="0"/>
                        </a:rPr>
                        <m:t>0=</m:t>
                      </m:r>
                      <m:r>
                        <a:rPr kumimoji="1" lang="en-US" altLang="zh-CN" sz="1400" b="0" i="1" dirty="0" smtClean="0">
                          <a:latin typeface="Cambria Math" panose="02040503050406030204" pitchFamily="18" charset="0"/>
                        </a:rPr>
                        <m:t>223</m:t>
                      </m:r>
                    </m:oMath>
                  </m:oMathPara>
                </a14:m>
                <a:endParaRPr kumimoji="1" lang="en-US" altLang="zh-CN" sz="1400" dirty="0"/>
              </a:p>
              <a:p>
                <a:endParaRPr kumimoji="1" lang="en-US" altLang="zh-CN" sz="1400" dirty="0"/>
              </a:p>
              <a:p>
                <a:pPr/>
                <a14:m>
                  <m:oMathPara xmlns:m="http://schemas.openxmlformats.org/officeDocument/2006/math">
                    <m:oMathParaPr>
                      <m:jc m:val="centerGroup"/>
                    </m:oMathParaPr>
                    <m:oMath xmlns:m="http://schemas.openxmlformats.org/officeDocument/2006/math">
                      <m:r>
                        <a:rPr kumimoji="1" lang="en-US" altLang="zh-CN" sz="1400" i="1" dirty="0">
                          <a:latin typeface="Cambria Math" panose="02040503050406030204" pitchFamily="18" charset="0"/>
                        </a:rPr>
                        <m:t>𝐸𝑛𝑒𝑟𝑔</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𝑦</m:t>
                          </m:r>
                        </m:e>
                        <m:sub>
                          <m:r>
                            <a:rPr kumimoji="1" lang="en-US" altLang="zh-CN" sz="1400" b="0" i="1" dirty="0" smtClean="0">
                              <a:latin typeface="Cambria Math" panose="02040503050406030204" pitchFamily="18" charset="0"/>
                            </a:rPr>
                            <m:t>3</m:t>
                          </m:r>
                        </m:sub>
                      </m:sSub>
                      <m:r>
                        <a:rPr kumimoji="1" lang="en-US" altLang="zh-CN" sz="1400" i="1" dirty="0">
                          <a:latin typeface="Cambria Math" panose="02040503050406030204" pitchFamily="18" charset="0"/>
                        </a:rPr>
                        <m:t>=</m:t>
                      </m:r>
                      <m:f>
                        <m:fPr>
                          <m:ctrlPr>
                            <a:rPr kumimoji="1" lang="en-US" altLang="zh-CN" sz="1400" i="1" dirty="0">
                              <a:latin typeface="Cambria Math" panose="02040503050406030204" pitchFamily="18" charset="0"/>
                            </a:rPr>
                          </m:ctrlPr>
                        </m:fPr>
                        <m:num>
                          <m:r>
                            <a:rPr kumimoji="1" lang="en-US" altLang="zh-CN" sz="1400" b="0" i="1" dirty="0" smtClean="0">
                              <a:latin typeface="Cambria Math" panose="02040503050406030204" pitchFamily="18" charset="0"/>
                            </a:rPr>
                            <m:t>100</m:t>
                          </m:r>
                        </m:num>
                        <m:den>
                          <m:r>
                            <a:rPr kumimoji="1" lang="en-US" altLang="zh-CN" sz="1400" b="0" i="1" dirty="0" smtClean="0">
                              <a:latin typeface="Cambria Math" panose="02040503050406030204" pitchFamily="18" charset="0"/>
                            </a:rPr>
                            <m:t>512</m:t>
                          </m:r>
                        </m:den>
                      </m:f>
                      <m:r>
                        <a:rPr kumimoji="1" lang="zh-CN" altLang="en-US" sz="1400" i="1" dirty="0">
                          <a:latin typeface="Cambria Math" panose="02040503050406030204" pitchFamily="18" charset="0"/>
                        </a:rPr>
                        <m:t>∗</m:t>
                      </m:r>
                      <m:r>
                        <a:rPr kumimoji="1" lang="en-US" altLang="zh-CN" sz="1400" b="0" i="1" dirty="0" smtClean="0">
                          <a:latin typeface="Cambria Math" panose="02040503050406030204" pitchFamily="18" charset="0"/>
                        </a:rPr>
                        <m:t>38</m:t>
                      </m:r>
                      <m:r>
                        <a:rPr kumimoji="1" lang="en-US" altLang="zh-CN" sz="1400" i="1" dirty="0">
                          <a:latin typeface="Cambria Math" panose="02040503050406030204" pitchFamily="18" charset="0"/>
                        </a:rPr>
                        <m:t>0=</m:t>
                      </m:r>
                      <m:r>
                        <a:rPr kumimoji="1" lang="en-US" altLang="zh-CN" sz="1400" b="0" i="1" dirty="0" smtClean="0">
                          <a:latin typeface="Cambria Math" panose="02040503050406030204" pitchFamily="18" charset="0"/>
                        </a:rPr>
                        <m:t>74</m:t>
                      </m:r>
                    </m:oMath>
                  </m:oMathPara>
                </a14:m>
                <a:endParaRPr kumimoji="1" lang="en-US" altLang="zh-CN" sz="1400" dirty="0"/>
              </a:p>
              <a:p>
                <a:endParaRPr kumimoji="1" lang="en-US" altLang="zh-CN" sz="1400" dirty="0"/>
              </a:p>
              <a:p>
                <a:endParaRPr kumimoji="1" lang="zh-CN" altLang="en-US" dirty="0"/>
              </a:p>
            </p:txBody>
          </p:sp>
        </mc:Choice>
        <mc:Fallback xmlns="">
          <p:sp>
            <p:nvSpPr>
              <p:cNvPr id="43" name="文本框 42">
                <a:extLst>
                  <a:ext uri="{FF2B5EF4-FFF2-40B4-BE49-F238E27FC236}">
                    <a16:creationId xmlns:a16="http://schemas.microsoft.com/office/drawing/2014/main" id="{A75E367F-86EF-C441-8B22-59618C085065}"/>
                  </a:ext>
                </a:extLst>
              </p:cNvPr>
              <p:cNvSpPr txBox="1">
                <a:spLocks noRot="1" noChangeAspect="1" noMove="1" noResize="1" noEditPoints="1" noAdjustHandles="1" noChangeArrowheads="1" noChangeShapeType="1" noTextEdit="1"/>
              </p:cNvSpPr>
              <p:nvPr/>
            </p:nvSpPr>
            <p:spPr>
              <a:xfrm>
                <a:off x="6317362" y="2594055"/>
                <a:ext cx="2415282" cy="2850011"/>
              </a:xfrm>
              <a:prstGeom prst="rect">
                <a:avLst/>
              </a:prstGeom>
              <a:blipFill>
                <a:blip r:embed="rId2"/>
                <a:stretch>
                  <a:fillRect/>
                </a:stretch>
              </a:blipFill>
            </p:spPr>
            <p:txBody>
              <a:bodyPr/>
              <a:lstStyle/>
              <a:p>
                <a:r>
                  <a:rPr lang="zh-CN" altLang="en-US">
                    <a:noFill/>
                  </a:rPr>
                  <a:t> </a:t>
                </a:r>
              </a:p>
            </p:txBody>
          </p:sp>
        </mc:Fallback>
      </mc:AlternateContent>
      <p:graphicFrame>
        <p:nvGraphicFramePr>
          <p:cNvPr id="42" name="表格 41">
            <a:extLst>
              <a:ext uri="{FF2B5EF4-FFF2-40B4-BE49-F238E27FC236}">
                <a16:creationId xmlns:a16="http://schemas.microsoft.com/office/drawing/2014/main" id="{DF4F8D07-BBE6-D740-97DC-1F6D74DE4C5C}"/>
              </a:ext>
            </a:extLst>
          </p:cNvPr>
          <p:cNvGraphicFramePr>
            <a:graphicFrameLocks noGrp="1"/>
          </p:cNvGraphicFramePr>
          <p:nvPr>
            <p:extLst>
              <p:ext uri="{D42A27DB-BD31-4B8C-83A1-F6EECF244321}">
                <p14:modId xmlns:p14="http://schemas.microsoft.com/office/powerpoint/2010/main" val="677768812"/>
              </p:ext>
            </p:extLst>
          </p:nvPr>
        </p:nvGraphicFramePr>
        <p:xfrm>
          <a:off x="5710374" y="40454"/>
          <a:ext cx="3405687" cy="1839605"/>
        </p:xfrm>
        <a:graphic>
          <a:graphicData uri="http://schemas.openxmlformats.org/drawingml/2006/table">
            <a:tbl>
              <a:tblPr firstRow="1" bandRow="1">
                <a:tableStyleId>{5C22544A-7EE6-4342-B048-85BDC9FD1C3A}</a:tableStyleId>
              </a:tblPr>
              <a:tblGrid>
                <a:gridCol w="808392">
                  <a:extLst>
                    <a:ext uri="{9D8B030D-6E8A-4147-A177-3AD203B41FA5}">
                      <a16:colId xmlns:a16="http://schemas.microsoft.com/office/drawing/2014/main" val="1562078872"/>
                    </a:ext>
                  </a:extLst>
                </a:gridCol>
                <a:gridCol w="892614">
                  <a:extLst>
                    <a:ext uri="{9D8B030D-6E8A-4147-A177-3AD203B41FA5}">
                      <a16:colId xmlns:a16="http://schemas.microsoft.com/office/drawing/2014/main" val="2190493061"/>
                    </a:ext>
                  </a:extLst>
                </a:gridCol>
                <a:gridCol w="849900">
                  <a:extLst>
                    <a:ext uri="{9D8B030D-6E8A-4147-A177-3AD203B41FA5}">
                      <a16:colId xmlns:a16="http://schemas.microsoft.com/office/drawing/2014/main" val="3786274263"/>
                    </a:ext>
                  </a:extLst>
                </a:gridCol>
                <a:gridCol w="854781">
                  <a:extLst>
                    <a:ext uri="{9D8B030D-6E8A-4147-A177-3AD203B41FA5}">
                      <a16:colId xmlns:a16="http://schemas.microsoft.com/office/drawing/2014/main" val="484698229"/>
                    </a:ext>
                  </a:extLst>
                </a:gridCol>
              </a:tblGrid>
              <a:tr h="276481">
                <a:tc gridSpan="4">
                  <a:txBody>
                    <a:bodyPr/>
                    <a:lstStyle/>
                    <a:p>
                      <a:pPr algn="ctr"/>
                      <a:r>
                        <a:rPr lang="zh-CN" altLang="en-US" sz="1200" dirty="0"/>
                        <a:t>例：某大小核架构能耗模型（假设情况）</a:t>
                      </a:r>
                    </a:p>
                  </a:txBody>
                  <a:tcPr/>
                </a:tc>
                <a:tc hMerge="1">
                  <a:txBody>
                    <a:bodyPr/>
                    <a:lstStyle/>
                    <a:p>
                      <a:endParaRPr lang="zh-CN" altLang="en-US"/>
                    </a:p>
                  </a:txBody>
                  <a:tcPr/>
                </a:tc>
                <a:tc hMerge="1">
                  <a:txBody>
                    <a:bodyPr/>
                    <a:lstStyle/>
                    <a:p>
                      <a:pPr algn="ctr"/>
                      <a:endParaRPr lang="zh-CN" altLang="en-US" dirty="0"/>
                    </a:p>
                  </a:txBody>
                  <a:tcPr/>
                </a:tc>
                <a:tc hMerge="1">
                  <a:txBody>
                    <a:bodyPr/>
                    <a:lstStyle/>
                    <a:p>
                      <a:endParaRPr lang="zh-CN" altLang="en-US"/>
                    </a:p>
                  </a:txBody>
                  <a:tcPr/>
                </a:tc>
                <a:extLst>
                  <a:ext uri="{0D108BD9-81ED-4DB2-BD59-A6C34878D82A}">
                    <a16:rowId xmlns:a16="http://schemas.microsoft.com/office/drawing/2014/main" val="2143773839"/>
                  </a:ext>
                </a:extLst>
              </a:tr>
              <a:tr h="276481">
                <a:tc gridSpan="2">
                  <a:txBody>
                    <a:bodyPr/>
                    <a:lstStyle/>
                    <a:p>
                      <a:pPr algn="ctr"/>
                      <a:r>
                        <a:rPr lang="zh-CN" altLang="en-US" sz="1200" dirty="0"/>
                        <a:t>大核（</a:t>
                      </a:r>
                      <a:r>
                        <a:rPr lang="en-US" altLang="zh-CN" sz="1200" dirty="0"/>
                        <a:t>PD0</a:t>
                      </a:r>
                      <a:r>
                        <a:rPr lang="zh-CN" altLang="en-US" sz="1200" dirty="0"/>
                        <a:t>）</a:t>
                      </a:r>
                    </a:p>
                  </a:txBody>
                  <a:tcPr/>
                </a:tc>
                <a:tc hMerge="1">
                  <a:txBody>
                    <a:bodyPr/>
                    <a:lstStyle/>
                    <a:p>
                      <a:endParaRPr lang="zh-CN" altLang="en-US" dirty="0"/>
                    </a:p>
                  </a:txBody>
                  <a:tcPr/>
                </a:tc>
                <a:tc gridSpan="2">
                  <a:txBody>
                    <a:bodyPr/>
                    <a:lstStyle/>
                    <a:p>
                      <a:pPr algn="ctr"/>
                      <a:r>
                        <a:rPr lang="zh-CN" altLang="en-US" sz="1200" dirty="0"/>
                        <a:t>小核（</a:t>
                      </a:r>
                      <a:r>
                        <a:rPr lang="en-US" altLang="zh-CN" sz="1200" dirty="0"/>
                        <a:t>PD1</a:t>
                      </a:r>
                      <a:r>
                        <a:rPr lang="zh-CN" altLang="en-US" sz="1200" dirty="0"/>
                        <a:t>）</a:t>
                      </a:r>
                    </a:p>
                  </a:txBody>
                  <a:tcPr/>
                </a:tc>
                <a:tc hMerge="1">
                  <a:txBody>
                    <a:bodyPr/>
                    <a:lstStyle/>
                    <a:p>
                      <a:endParaRPr lang="zh-CN" altLang="en-US" dirty="0"/>
                    </a:p>
                  </a:txBody>
                  <a:tcPr/>
                </a:tc>
                <a:extLst>
                  <a:ext uri="{0D108BD9-81ED-4DB2-BD59-A6C34878D82A}">
                    <a16:rowId xmlns:a16="http://schemas.microsoft.com/office/drawing/2014/main" val="4009788874"/>
                  </a:ext>
                </a:extLst>
              </a:tr>
              <a:tr h="276481">
                <a:tc>
                  <a:txBody>
                    <a:bodyPr/>
                    <a:lstStyle/>
                    <a:p>
                      <a:pPr algn="ctr"/>
                      <a:r>
                        <a:rPr lang="zh-CN" altLang="en-US" sz="1200" dirty="0">
                          <a:solidFill>
                            <a:schemeClr val="bg1"/>
                          </a:solidFill>
                        </a:rPr>
                        <a:t>最高处理能力</a:t>
                      </a:r>
                    </a:p>
                  </a:txBody>
                  <a:tcPr>
                    <a:solidFill>
                      <a:schemeClr val="accent1"/>
                    </a:solidFill>
                  </a:tcPr>
                </a:tc>
                <a:tc>
                  <a:txBody>
                    <a:bodyPr/>
                    <a:lstStyle/>
                    <a:p>
                      <a:pPr algn="ctr"/>
                      <a:r>
                        <a:rPr kumimoji="1" lang="zh-CN" altLang="en-US" sz="1200" dirty="0">
                          <a:solidFill>
                            <a:schemeClr val="bg1"/>
                          </a:solidFill>
                        </a:rPr>
                        <a:t>单位</a:t>
                      </a:r>
                      <a:r>
                        <a:rPr lang="zh-CN" altLang="en-US" sz="1200" dirty="0">
                          <a:solidFill>
                            <a:schemeClr val="bg1"/>
                          </a:solidFill>
                        </a:rPr>
                        <a:t>能耗</a:t>
                      </a:r>
                    </a:p>
                  </a:txBody>
                  <a:tcPr>
                    <a:solidFill>
                      <a:schemeClr val="accent1"/>
                    </a:solidFill>
                  </a:tcPr>
                </a:tc>
                <a:tc>
                  <a:txBody>
                    <a:bodyPr/>
                    <a:lstStyle/>
                    <a:p>
                      <a:pPr algn="ctr"/>
                      <a:r>
                        <a:rPr lang="zh-CN" altLang="en-US" sz="1200" dirty="0">
                          <a:solidFill>
                            <a:schemeClr val="bg1"/>
                          </a:solidFill>
                        </a:rPr>
                        <a:t>最高处理能力</a:t>
                      </a:r>
                    </a:p>
                  </a:txBody>
                  <a:tcPr>
                    <a:solidFill>
                      <a:schemeClr val="accent1"/>
                    </a:solidFill>
                  </a:tcPr>
                </a:tc>
                <a:tc>
                  <a:txBody>
                    <a:bodyPr/>
                    <a:lstStyle/>
                    <a:p>
                      <a:pPr algn="ctr"/>
                      <a:r>
                        <a:rPr kumimoji="1" lang="zh-CN" altLang="en-US" sz="1200" dirty="0">
                          <a:solidFill>
                            <a:schemeClr val="bg1"/>
                          </a:solidFill>
                        </a:rPr>
                        <a:t>单位</a:t>
                      </a:r>
                      <a:r>
                        <a:rPr lang="zh-CN" altLang="en-US" sz="1200" dirty="0">
                          <a:solidFill>
                            <a:schemeClr val="bg1"/>
                          </a:solidFill>
                        </a:rPr>
                        <a:t>能耗</a:t>
                      </a:r>
                    </a:p>
                  </a:txBody>
                  <a:tcPr>
                    <a:solidFill>
                      <a:schemeClr val="accent1"/>
                    </a:solidFill>
                  </a:tcPr>
                </a:tc>
                <a:extLst>
                  <a:ext uri="{0D108BD9-81ED-4DB2-BD59-A6C34878D82A}">
                    <a16:rowId xmlns:a16="http://schemas.microsoft.com/office/drawing/2014/main" val="534652467"/>
                  </a:ext>
                </a:extLst>
              </a:tr>
              <a:tr h="276481">
                <a:tc>
                  <a:txBody>
                    <a:bodyPr/>
                    <a:lstStyle/>
                    <a:p>
                      <a:pPr algn="ctr"/>
                      <a:r>
                        <a:rPr lang="en-US" altLang="zh-CN" sz="1200" dirty="0"/>
                        <a:t>384</a:t>
                      </a:r>
                      <a:endParaRPr lang="zh-CN" altLang="en-US" sz="1200" dirty="0"/>
                    </a:p>
                  </a:txBody>
                  <a:tcPr/>
                </a:tc>
                <a:tc>
                  <a:txBody>
                    <a:bodyPr/>
                    <a:lstStyle/>
                    <a:p>
                      <a:pPr algn="ctr"/>
                      <a:r>
                        <a:rPr lang="en-US" altLang="zh-CN" sz="1200" dirty="0"/>
                        <a:t>300</a:t>
                      </a:r>
                      <a:endParaRPr lang="zh-CN" altLang="en-US" sz="1200" dirty="0"/>
                    </a:p>
                  </a:txBody>
                  <a:tcPr/>
                </a:tc>
                <a:tc>
                  <a:txBody>
                    <a:bodyPr/>
                    <a:lstStyle/>
                    <a:p>
                      <a:pPr algn="ctr"/>
                      <a:r>
                        <a:rPr lang="en-US" altLang="zh-CN" sz="1200" dirty="0"/>
                        <a:t>128</a:t>
                      </a:r>
                      <a:endParaRPr lang="zh-CN" altLang="en-US" sz="1200" dirty="0"/>
                    </a:p>
                  </a:txBody>
                  <a:tcPr/>
                </a:tc>
                <a:tc>
                  <a:txBody>
                    <a:bodyPr/>
                    <a:lstStyle/>
                    <a:p>
                      <a:pPr algn="ctr"/>
                      <a:r>
                        <a:rPr lang="en-US" altLang="zh-CN" sz="1200" dirty="0"/>
                        <a:t>80</a:t>
                      </a:r>
                      <a:endParaRPr lang="zh-CN" altLang="en-US" sz="1200" dirty="0"/>
                    </a:p>
                  </a:txBody>
                  <a:tcPr/>
                </a:tc>
                <a:extLst>
                  <a:ext uri="{0D108BD9-81ED-4DB2-BD59-A6C34878D82A}">
                    <a16:rowId xmlns:a16="http://schemas.microsoft.com/office/drawing/2014/main" val="836005310"/>
                  </a:ext>
                </a:extLst>
              </a:tr>
              <a:tr h="276481">
                <a:tc>
                  <a:txBody>
                    <a:bodyPr/>
                    <a:lstStyle/>
                    <a:p>
                      <a:pPr algn="ctr"/>
                      <a:r>
                        <a:rPr lang="en-US" altLang="zh-CN" sz="1200" dirty="0"/>
                        <a:t>768</a:t>
                      </a:r>
                      <a:endParaRPr lang="zh-CN" altLang="en-US" sz="1200" dirty="0"/>
                    </a:p>
                  </a:txBody>
                  <a:tcPr/>
                </a:tc>
                <a:tc>
                  <a:txBody>
                    <a:bodyPr/>
                    <a:lstStyle/>
                    <a:p>
                      <a:pPr algn="ctr"/>
                      <a:r>
                        <a:rPr lang="en-US" altLang="zh-CN" sz="1200" dirty="0"/>
                        <a:t>900</a:t>
                      </a:r>
                      <a:endParaRPr lang="zh-CN" altLang="en-US" sz="1200" dirty="0"/>
                    </a:p>
                  </a:txBody>
                  <a:tcPr/>
                </a:tc>
                <a:tc>
                  <a:txBody>
                    <a:bodyPr/>
                    <a:lstStyle/>
                    <a:p>
                      <a:pPr algn="ctr"/>
                      <a:r>
                        <a:rPr lang="en-US" altLang="zh-CN" sz="1200" dirty="0"/>
                        <a:t>256</a:t>
                      </a:r>
                      <a:endParaRPr lang="zh-CN" altLang="en-US" sz="1200" dirty="0"/>
                    </a:p>
                  </a:txBody>
                  <a:tcPr/>
                </a:tc>
                <a:tc>
                  <a:txBody>
                    <a:bodyPr/>
                    <a:lstStyle/>
                    <a:p>
                      <a:pPr algn="ctr"/>
                      <a:r>
                        <a:rPr lang="en-US" altLang="zh-CN" sz="1200" dirty="0"/>
                        <a:t>180</a:t>
                      </a:r>
                      <a:endParaRPr lang="zh-CN" altLang="en-US" sz="1200" dirty="0"/>
                    </a:p>
                  </a:txBody>
                  <a:tcPr/>
                </a:tc>
                <a:extLst>
                  <a:ext uri="{0D108BD9-81ED-4DB2-BD59-A6C34878D82A}">
                    <a16:rowId xmlns:a16="http://schemas.microsoft.com/office/drawing/2014/main" val="2327887798"/>
                  </a:ext>
                </a:extLst>
              </a:tr>
              <a:tr h="276481">
                <a:tc>
                  <a:txBody>
                    <a:bodyPr/>
                    <a:lstStyle/>
                    <a:p>
                      <a:pPr algn="ctr"/>
                      <a:r>
                        <a:rPr lang="en-US" altLang="zh-CN" sz="1200" dirty="0"/>
                        <a:t>1024</a:t>
                      </a:r>
                      <a:endParaRPr lang="zh-CN" altLang="en-US" sz="1200" dirty="0"/>
                    </a:p>
                  </a:txBody>
                  <a:tcPr/>
                </a:tc>
                <a:tc>
                  <a:txBody>
                    <a:bodyPr/>
                    <a:lstStyle/>
                    <a:p>
                      <a:pPr algn="ctr"/>
                      <a:r>
                        <a:rPr lang="en-US" altLang="zh-CN" sz="1200" dirty="0"/>
                        <a:t>1800</a:t>
                      </a:r>
                      <a:endParaRPr lang="zh-CN" altLang="en-US" sz="1200" dirty="0"/>
                    </a:p>
                  </a:txBody>
                  <a:tcPr/>
                </a:tc>
                <a:tc>
                  <a:txBody>
                    <a:bodyPr/>
                    <a:lstStyle/>
                    <a:p>
                      <a:pPr algn="ctr"/>
                      <a:r>
                        <a:rPr lang="en-US" altLang="zh-CN" sz="1200" dirty="0"/>
                        <a:t>512</a:t>
                      </a:r>
                      <a:endParaRPr lang="zh-CN" altLang="en-US" sz="1200" dirty="0"/>
                    </a:p>
                  </a:txBody>
                  <a:tcPr/>
                </a:tc>
                <a:tc>
                  <a:txBody>
                    <a:bodyPr/>
                    <a:lstStyle/>
                    <a:p>
                      <a:pPr algn="ctr"/>
                      <a:r>
                        <a:rPr lang="en-US" altLang="zh-CN" sz="1200" dirty="0"/>
                        <a:t>380</a:t>
                      </a:r>
                      <a:endParaRPr lang="zh-CN" altLang="en-US" sz="1200" dirty="0"/>
                    </a:p>
                  </a:txBody>
                  <a:tcPr/>
                </a:tc>
                <a:extLst>
                  <a:ext uri="{0D108BD9-81ED-4DB2-BD59-A6C34878D82A}">
                    <a16:rowId xmlns:a16="http://schemas.microsoft.com/office/drawing/2014/main" val="4135075834"/>
                  </a:ext>
                </a:extLst>
              </a:tr>
            </a:tbl>
          </a:graphicData>
        </a:graphic>
      </p:graphicFrame>
      <p:sp>
        <p:nvSpPr>
          <p:cNvPr id="45" name="文本框 44">
            <a:extLst>
              <a:ext uri="{FF2B5EF4-FFF2-40B4-BE49-F238E27FC236}">
                <a16:creationId xmlns:a16="http://schemas.microsoft.com/office/drawing/2014/main" id="{7C2CBE5A-E124-9949-8B01-E542A99A368D}"/>
              </a:ext>
            </a:extLst>
          </p:cNvPr>
          <p:cNvSpPr txBox="1"/>
          <p:nvPr/>
        </p:nvSpPr>
        <p:spPr>
          <a:xfrm>
            <a:off x="328000" y="3262218"/>
            <a:ext cx="504056" cy="276999"/>
          </a:xfrm>
          <a:prstGeom prst="rect">
            <a:avLst/>
          </a:prstGeom>
          <a:noFill/>
        </p:spPr>
        <p:txBody>
          <a:bodyPr wrap="square" rtlCol="0">
            <a:spAutoFit/>
          </a:bodyPr>
          <a:lstStyle/>
          <a:p>
            <a:pPr algn="ctr"/>
            <a:r>
              <a:rPr kumimoji="1" lang="en-US" altLang="zh-CN" sz="1200" dirty="0"/>
              <a:t>384</a:t>
            </a:r>
            <a:endParaRPr kumimoji="1" lang="zh-CN" altLang="en-US" sz="1200" dirty="0"/>
          </a:p>
        </p:txBody>
      </p:sp>
      <p:sp>
        <p:nvSpPr>
          <p:cNvPr id="44" name="页脚占位符 4">
            <a:extLst>
              <a:ext uri="{FF2B5EF4-FFF2-40B4-BE49-F238E27FC236}">
                <a16:creationId xmlns:a16="http://schemas.microsoft.com/office/drawing/2014/main" id="{66C34746-16CF-C04E-BB7D-A86F33C3CDB1}"/>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Tree>
    <p:extLst>
      <p:ext uri="{BB962C8B-B14F-4D97-AF65-F5344CB8AC3E}">
        <p14:creationId xmlns:p14="http://schemas.microsoft.com/office/powerpoint/2010/main" val="113636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8F7DDD-613C-E743-ABCC-5E6D20D7D217}"/>
              </a:ext>
            </a:extLst>
          </p:cNvPr>
          <p:cNvSpPr>
            <a:spLocks noGrp="1"/>
          </p:cNvSpPr>
          <p:nvPr>
            <p:ph type="title"/>
          </p:nvPr>
        </p:nvSpPr>
        <p:spPr/>
        <p:txBody>
          <a:bodyPr/>
          <a:lstStyle/>
          <a:p>
            <a:r>
              <a:rPr kumimoji="1" lang="zh-CN" altLang="en-US" dirty="0"/>
              <a:t>对比：进程</a:t>
            </a:r>
            <a:r>
              <a:rPr kumimoji="1" lang="en-US" altLang="zh-CN" dirty="0"/>
              <a:t>vs. </a:t>
            </a:r>
            <a:r>
              <a:rPr kumimoji="1" lang="zh-CN" altLang="en-US" dirty="0"/>
              <a:t>线程</a:t>
            </a:r>
          </a:p>
        </p:txBody>
      </p:sp>
      <p:sp>
        <p:nvSpPr>
          <p:cNvPr id="3" name="内容占位符 2">
            <a:extLst>
              <a:ext uri="{FF2B5EF4-FFF2-40B4-BE49-F238E27FC236}">
                <a16:creationId xmlns:a16="http://schemas.microsoft.com/office/drawing/2014/main" id="{40F1E063-79FC-7E4B-9558-20FAFBCE04E7}"/>
              </a:ext>
            </a:extLst>
          </p:cNvPr>
          <p:cNvSpPr>
            <a:spLocks noGrp="1"/>
          </p:cNvSpPr>
          <p:nvPr>
            <p:ph idx="1"/>
          </p:nvPr>
        </p:nvSpPr>
        <p:spPr/>
        <p:txBody>
          <a:bodyPr>
            <a:normAutofit/>
          </a:bodyPr>
          <a:lstStyle/>
          <a:p>
            <a:r>
              <a:rPr kumimoji="1" lang="zh-CN" altLang="en-US" dirty="0"/>
              <a:t>线程和进程的不同之处：</a:t>
            </a:r>
            <a:endParaRPr kumimoji="1" lang="en-US" altLang="zh-CN" dirty="0"/>
          </a:p>
          <a:p>
            <a:pPr lvl="1"/>
            <a:r>
              <a:rPr kumimoji="1" lang="zh-CN" altLang="en-US" dirty="0"/>
              <a:t>同一进程的不同线程共享代码和部分数据</a:t>
            </a:r>
            <a:endParaRPr kumimoji="1" lang="en-US" altLang="zh-CN" dirty="0"/>
          </a:p>
          <a:p>
            <a:pPr lvl="2"/>
            <a:r>
              <a:rPr kumimoji="1" lang="zh-CN" altLang="en-US" dirty="0"/>
              <a:t>不同进程不共享虚拟地址空间</a:t>
            </a:r>
            <a:endParaRPr kumimoji="1" lang="en-US" altLang="zh-CN" dirty="0"/>
          </a:p>
          <a:p>
            <a:pPr lvl="1"/>
            <a:r>
              <a:rPr kumimoji="1" lang="zh-CN" altLang="en-US" dirty="0"/>
              <a:t>线程与进程相比开销较低</a:t>
            </a:r>
            <a:endParaRPr kumimoji="1" lang="en-US" altLang="zh-CN" dirty="0"/>
          </a:p>
          <a:p>
            <a:pPr lvl="2"/>
            <a:r>
              <a:rPr kumimoji="1" lang="zh-CN" altLang="en-US" dirty="0"/>
              <a:t>进程控制（创建和回收）通常比线程更耗时</a:t>
            </a:r>
            <a:endParaRPr kumimoji="1" lang="en-US" altLang="zh-CN" dirty="0"/>
          </a:p>
          <a:p>
            <a:pPr lvl="2"/>
            <a:r>
              <a:rPr kumimoji="1" lang="en-US" altLang="zh-CN" dirty="0"/>
              <a:t>Linux</a:t>
            </a:r>
            <a:r>
              <a:rPr kumimoji="1" lang="zh-CN" altLang="en-US" dirty="0"/>
              <a:t>的数据：</a:t>
            </a:r>
            <a:endParaRPr kumimoji="1" lang="en-US" altLang="zh-CN" dirty="0"/>
          </a:p>
          <a:p>
            <a:pPr lvl="3"/>
            <a:r>
              <a:rPr kumimoji="1" lang="zh-CN" altLang="en-US" dirty="0"/>
              <a:t>创建和回收进程：～</a:t>
            </a:r>
            <a:r>
              <a:rPr kumimoji="1" lang="en-US" altLang="zh-CN" dirty="0"/>
              <a:t>20K</a:t>
            </a:r>
            <a:r>
              <a:rPr kumimoji="1" lang="zh-CN" altLang="en-US" dirty="0"/>
              <a:t> </a:t>
            </a:r>
            <a:r>
              <a:rPr kumimoji="1" lang="en-US" altLang="zh-CN" dirty="0"/>
              <a:t>cycle</a:t>
            </a:r>
          </a:p>
          <a:p>
            <a:pPr lvl="3"/>
            <a:r>
              <a:rPr kumimoji="1" lang="zh-CN" altLang="en-US" dirty="0"/>
              <a:t>创建和回收线程：～</a:t>
            </a:r>
            <a:r>
              <a:rPr kumimoji="1" lang="en-US" altLang="zh-CN" dirty="0"/>
              <a:t>10K</a:t>
            </a:r>
            <a:r>
              <a:rPr kumimoji="1" lang="zh-CN" altLang="en-US" dirty="0"/>
              <a:t> </a:t>
            </a:r>
            <a:r>
              <a:rPr kumimoji="1" lang="en-US" altLang="zh-CN" dirty="0"/>
              <a:t>cycle</a:t>
            </a:r>
            <a:r>
              <a:rPr kumimoji="1" lang="zh-CN" altLang="en-US" dirty="0"/>
              <a:t>（或更少）</a:t>
            </a:r>
            <a:endParaRPr kumimoji="1" lang="en-US" altLang="zh-CN" dirty="0"/>
          </a:p>
          <a:p>
            <a:pPr marL="457200" lvl="1" indent="0">
              <a:buNone/>
            </a:pPr>
            <a:endParaRPr kumimoji="1" lang="en-US" altLang="zh-CN" dirty="0"/>
          </a:p>
          <a:p>
            <a:pPr lvl="1"/>
            <a:endParaRPr kumimoji="1" lang="zh-CN" altLang="en-US" dirty="0"/>
          </a:p>
        </p:txBody>
      </p:sp>
      <p:sp>
        <p:nvSpPr>
          <p:cNvPr id="4" name="灯片编号占位符 3">
            <a:extLst>
              <a:ext uri="{FF2B5EF4-FFF2-40B4-BE49-F238E27FC236}">
                <a16:creationId xmlns:a16="http://schemas.microsoft.com/office/drawing/2014/main" id="{E353BE4D-4D00-814E-BEE9-6B3323DB52B5}"/>
              </a:ext>
            </a:extLst>
          </p:cNvPr>
          <p:cNvSpPr>
            <a:spLocks noGrp="1"/>
          </p:cNvSpPr>
          <p:nvPr>
            <p:ph type="sldNum" sz="quarter" idx="12"/>
          </p:nvPr>
        </p:nvSpPr>
        <p:spPr/>
        <p:txBody>
          <a:bodyPr/>
          <a:lstStyle/>
          <a:p>
            <a:fld id="{ADE361C3-C043-4A6E-BDCE-8DA1E7D90A3B}" type="slidenum">
              <a:rPr lang="zh-CN" altLang="en-US" smtClean="0"/>
              <a:t>12</a:t>
            </a:fld>
            <a:endParaRPr lang="zh-CN" altLang="en-US"/>
          </a:p>
        </p:txBody>
      </p:sp>
    </p:spTree>
    <p:extLst>
      <p:ext uri="{BB962C8B-B14F-4D97-AF65-F5344CB8AC3E}">
        <p14:creationId xmlns:p14="http://schemas.microsoft.com/office/powerpoint/2010/main" val="138058889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CCEE76-B79D-9047-9F53-A71FBC74F788}"/>
              </a:ext>
            </a:extLst>
          </p:cNvPr>
          <p:cNvSpPr>
            <a:spLocks noGrp="1"/>
          </p:cNvSpPr>
          <p:nvPr>
            <p:ph type="title"/>
          </p:nvPr>
        </p:nvSpPr>
        <p:spPr>
          <a:xfrm>
            <a:off x="457200" y="228866"/>
            <a:ext cx="8229600" cy="900442"/>
          </a:xfrm>
        </p:spPr>
        <p:txBody>
          <a:bodyPr/>
          <a:lstStyle/>
          <a:p>
            <a:r>
              <a:rPr kumimoji="1" lang="zh-CN" altLang="en-US" dirty="0"/>
              <a:t>例：</a:t>
            </a:r>
            <a:r>
              <a:rPr kumimoji="1" lang="en-US" altLang="zh-CN" dirty="0"/>
              <a:t>EAS</a:t>
            </a:r>
            <a:r>
              <a:rPr kumimoji="1" lang="zh-CN" altLang="en-US" dirty="0"/>
              <a:t>调度</a:t>
            </a:r>
          </a:p>
        </p:txBody>
      </p:sp>
      <p:sp>
        <p:nvSpPr>
          <p:cNvPr id="4" name="灯片编号占位符 3">
            <a:extLst>
              <a:ext uri="{FF2B5EF4-FFF2-40B4-BE49-F238E27FC236}">
                <a16:creationId xmlns:a16="http://schemas.microsoft.com/office/drawing/2014/main" id="{3FBC1F0C-C25B-5B4B-9DE6-11C3480BE192}"/>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120</a:t>
            </a:fld>
            <a:endParaRPr lang="zh-CN" altLang="en-US"/>
          </a:p>
        </p:txBody>
      </p:sp>
      <p:sp>
        <p:nvSpPr>
          <p:cNvPr id="5" name="矩形 4">
            <a:extLst>
              <a:ext uri="{FF2B5EF4-FFF2-40B4-BE49-F238E27FC236}">
                <a16:creationId xmlns:a16="http://schemas.microsoft.com/office/drawing/2014/main" id="{5BDBBDE1-1A1A-144D-82DF-86AA214C8462}"/>
              </a:ext>
            </a:extLst>
          </p:cNvPr>
          <p:cNvSpPr/>
          <p:nvPr/>
        </p:nvSpPr>
        <p:spPr>
          <a:xfrm>
            <a:off x="5226820" y="4514354"/>
            <a:ext cx="955198" cy="412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t>CPU3</a:t>
            </a:r>
            <a:endParaRPr kumimoji="1" lang="zh-CN" altLang="en-US" b="1" dirty="0"/>
          </a:p>
        </p:txBody>
      </p:sp>
      <p:sp>
        <p:nvSpPr>
          <p:cNvPr id="6" name="矩形 5">
            <a:extLst>
              <a:ext uri="{FF2B5EF4-FFF2-40B4-BE49-F238E27FC236}">
                <a16:creationId xmlns:a16="http://schemas.microsoft.com/office/drawing/2014/main" id="{55C3186B-2299-DB47-AB36-C6F0BC7C75D1}"/>
              </a:ext>
            </a:extLst>
          </p:cNvPr>
          <p:cNvSpPr/>
          <p:nvPr/>
        </p:nvSpPr>
        <p:spPr>
          <a:xfrm>
            <a:off x="3877737" y="4514354"/>
            <a:ext cx="955198" cy="412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t>CPU2</a:t>
            </a:r>
            <a:endParaRPr kumimoji="1" lang="zh-CN" altLang="en-US" b="1" dirty="0"/>
          </a:p>
        </p:txBody>
      </p:sp>
      <p:sp>
        <p:nvSpPr>
          <p:cNvPr id="7" name="矩形 6">
            <a:extLst>
              <a:ext uri="{FF2B5EF4-FFF2-40B4-BE49-F238E27FC236}">
                <a16:creationId xmlns:a16="http://schemas.microsoft.com/office/drawing/2014/main" id="{76FA1673-7313-8C48-AD04-1BA94F701982}"/>
              </a:ext>
            </a:extLst>
          </p:cNvPr>
          <p:cNvSpPr/>
          <p:nvPr/>
        </p:nvSpPr>
        <p:spPr>
          <a:xfrm>
            <a:off x="2517613" y="4543380"/>
            <a:ext cx="966239" cy="765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t>CPU1</a:t>
            </a:r>
            <a:endParaRPr kumimoji="1" lang="zh-CN" altLang="en-US" b="1" dirty="0"/>
          </a:p>
        </p:txBody>
      </p:sp>
      <p:sp>
        <p:nvSpPr>
          <p:cNvPr id="8" name="矩形 7">
            <a:extLst>
              <a:ext uri="{FF2B5EF4-FFF2-40B4-BE49-F238E27FC236}">
                <a16:creationId xmlns:a16="http://schemas.microsoft.com/office/drawing/2014/main" id="{61DB62A3-0DCE-B844-A64A-327F04D7C339}"/>
              </a:ext>
            </a:extLst>
          </p:cNvPr>
          <p:cNvSpPr/>
          <p:nvPr/>
        </p:nvSpPr>
        <p:spPr>
          <a:xfrm>
            <a:off x="1157489" y="4543380"/>
            <a:ext cx="966239" cy="765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t>CPU0</a:t>
            </a:r>
            <a:endParaRPr kumimoji="1" lang="zh-CN" altLang="en-US" b="1" dirty="0"/>
          </a:p>
        </p:txBody>
      </p:sp>
      <p:sp>
        <p:nvSpPr>
          <p:cNvPr id="9" name="矩形 8">
            <a:extLst>
              <a:ext uri="{FF2B5EF4-FFF2-40B4-BE49-F238E27FC236}">
                <a16:creationId xmlns:a16="http://schemas.microsoft.com/office/drawing/2014/main" id="{E28FED45-6BDA-0E41-8C76-C0D96EE5D5F6}"/>
              </a:ext>
            </a:extLst>
          </p:cNvPr>
          <p:cNvSpPr/>
          <p:nvPr/>
        </p:nvSpPr>
        <p:spPr>
          <a:xfrm>
            <a:off x="1157488" y="4220135"/>
            <a:ext cx="966239" cy="216024"/>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CE8AD870-FF7E-3E4D-8E80-D0AFD90812BA}"/>
              </a:ext>
            </a:extLst>
          </p:cNvPr>
          <p:cNvSpPr/>
          <p:nvPr/>
        </p:nvSpPr>
        <p:spPr>
          <a:xfrm>
            <a:off x="1157488" y="4000258"/>
            <a:ext cx="966239" cy="216024"/>
          </a:xfrm>
          <a:prstGeom prst="rect">
            <a:avLst/>
          </a:prstGeom>
          <a:solidFill>
            <a:schemeClr val="accent1">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0477C61C-3D00-B649-AB6B-E5EEDE5F542F}"/>
              </a:ext>
            </a:extLst>
          </p:cNvPr>
          <p:cNvSpPr/>
          <p:nvPr/>
        </p:nvSpPr>
        <p:spPr>
          <a:xfrm>
            <a:off x="107504" y="1406386"/>
            <a:ext cx="1107996" cy="369332"/>
          </a:xfrm>
          <a:prstGeom prst="rect">
            <a:avLst/>
          </a:prstGeom>
        </p:spPr>
        <p:txBody>
          <a:bodyPr wrap="none">
            <a:spAutoFit/>
          </a:bodyPr>
          <a:lstStyle/>
          <a:p>
            <a:r>
              <a:rPr lang="zh-CN" altLang="en-US" dirty="0"/>
              <a:t>处理能力</a:t>
            </a:r>
          </a:p>
        </p:txBody>
      </p:sp>
      <p:sp>
        <p:nvSpPr>
          <p:cNvPr id="13" name="文本框 12">
            <a:extLst>
              <a:ext uri="{FF2B5EF4-FFF2-40B4-BE49-F238E27FC236}">
                <a16:creationId xmlns:a16="http://schemas.microsoft.com/office/drawing/2014/main" id="{5A74CEC2-3B7D-E84E-9574-09436A553BD2}"/>
              </a:ext>
            </a:extLst>
          </p:cNvPr>
          <p:cNvSpPr txBox="1"/>
          <p:nvPr/>
        </p:nvSpPr>
        <p:spPr>
          <a:xfrm>
            <a:off x="409474" y="4081636"/>
            <a:ext cx="504056" cy="276999"/>
          </a:xfrm>
          <a:prstGeom prst="rect">
            <a:avLst/>
          </a:prstGeom>
          <a:noFill/>
        </p:spPr>
        <p:txBody>
          <a:bodyPr wrap="square" rtlCol="0">
            <a:spAutoFit/>
          </a:bodyPr>
          <a:lstStyle/>
          <a:p>
            <a:pPr algn="ctr"/>
            <a:r>
              <a:rPr kumimoji="1" lang="en-US" altLang="zh-CN" sz="1200" dirty="0"/>
              <a:t>128</a:t>
            </a:r>
            <a:endParaRPr kumimoji="1" lang="zh-CN" altLang="en-US" sz="1200" dirty="0"/>
          </a:p>
        </p:txBody>
      </p:sp>
      <p:sp>
        <p:nvSpPr>
          <p:cNvPr id="14" name="文本框 13">
            <a:extLst>
              <a:ext uri="{FF2B5EF4-FFF2-40B4-BE49-F238E27FC236}">
                <a16:creationId xmlns:a16="http://schemas.microsoft.com/office/drawing/2014/main" id="{947D252A-0EF6-E644-BE83-26FE9AE90916}"/>
              </a:ext>
            </a:extLst>
          </p:cNvPr>
          <p:cNvSpPr txBox="1"/>
          <p:nvPr/>
        </p:nvSpPr>
        <p:spPr>
          <a:xfrm>
            <a:off x="409474" y="3723259"/>
            <a:ext cx="504056" cy="276999"/>
          </a:xfrm>
          <a:prstGeom prst="rect">
            <a:avLst/>
          </a:prstGeom>
          <a:noFill/>
        </p:spPr>
        <p:txBody>
          <a:bodyPr wrap="square" rtlCol="0">
            <a:spAutoFit/>
          </a:bodyPr>
          <a:lstStyle/>
          <a:p>
            <a:pPr algn="ctr"/>
            <a:r>
              <a:rPr kumimoji="1" lang="en-US" altLang="zh-CN" sz="1200" dirty="0"/>
              <a:t>256</a:t>
            </a:r>
            <a:endParaRPr kumimoji="1" lang="zh-CN" altLang="en-US" sz="1200" dirty="0"/>
          </a:p>
        </p:txBody>
      </p:sp>
      <p:sp>
        <p:nvSpPr>
          <p:cNvPr id="15" name="文本框 14">
            <a:extLst>
              <a:ext uri="{FF2B5EF4-FFF2-40B4-BE49-F238E27FC236}">
                <a16:creationId xmlns:a16="http://schemas.microsoft.com/office/drawing/2014/main" id="{A8841EB1-0089-6C43-AD60-9DCCB57864E8}"/>
              </a:ext>
            </a:extLst>
          </p:cNvPr>
          <p:cNvSpPr txBox="1"/>
          <p:nvPr/>
        </p:nvSpPr>
        <p:spPr>
          <a:xfrm>
            <a:off x="409474" y="3175609"/>
            <a:ext cx="504056" cy="276999"/>
          </a:xfrm>
          <a:prstGeom prst="rect">
            <a:avLst/>
          </a:prstGeom>
          <a:noFill/>
        </p:spPr>
        <p:txBody>
          <a:bodyPr wrap="square" rtlCol="0">
            <a:spAutoFit/>
          </a:bodyPr>
          <a:lstStyle/>
          <a:p>
            <a:pPr algn="ctr"/>
            <a:r>
              <a:rPr kumimoji="1" lang="en-US" altLang="zh-CN" sz="1200" dirty="0"/>
              <a:t>512</a:t>
            </a:r>
            <a:endParaRPr kumimoji="1" lang="zh-CN" altLang="en-US" sz="1200" dirty="0"/>
          </a:p>
        </p:txBody>
      </p:sp>
      <p:sp>
        <p:nvSpPr>
          <p:cNvPr id="16" name="文本框 15">
            <a:extLst>
              <a:ext uri="{FF2B5EF4-FFF2-40B4-BE49-F238E27FC236}">
                <a16:creationId xmlns:a16="http://schemas.microsoft.com/office/drawing/2014/main" id="{2C492DD2-C034-3944-8BD9-0DF554555BBB}"/>
              </a:ext>
            </a:extLst>
          </p:cNvPr>
          <p:cNvSpPr txBox="1"/>
          <p:nvPr/>
        </p:nvSpPr>
        <p:spPr>
          <a:xfrm>
            <a:off x="392395" y="2683331"/>
            <a:ext cx="504056" cy="276999"/>
          </a:xfrm>
          <a:prstGeom prst="rect">
            <a:avLst/>
          </a:prstGeom>
          <a:noFill/>
        </p:spPr>
        <p:txBody>
          <a:bodyPr wrap="square" rtlCol="0">
            <a:spAutoFit/>
          </a:bodyPr>
          <a:lstStyle/>
          <a:p>
            <a:pPr algn="ctr"/>
            <a:r>
              <a:rPr kumimoji="1" lang="en-US" altLang="zh-CN" sz="1200" dirty="0"/>
              <a:t>768</a:t>
            </a:r>
            <a:endParaRPr kumimoji="1" lang="zh-CN" altLang="en-US" sz="1200" dirty="0"/>
          </a:p>
        </p:txBody>
      </p:sp>
      <p:sp>
        <p:nvSpPr>
          <p:cNvPr id="17" name="文本框 16">
            <a:extLst>
              <a:ext uri="{FF2B5EF4-FFF2-40B4-BE49-F238E27FC236}">
                <a16:creationId xmlns:a16="http://schemas.microsoft.com/office/drawing/2014/main" id="{F4F1B078-479D-6743-9121-27E8D4FD3642}"/>
              </a:ext>
            </a:extLst>
          </p:cNvPr>
          <p:cNvSpPr txBox="1"/>
          <p:nvPr/>
        </p:nvSpPr>
        <p:spPr>
          <a:xfrm>
            <a:off x="351404" y="2091025"/>
            <a:ext cx="620196" cy="276999"/>
          </a:xfrm>
          <a:prstGeom prst="rect">
            <a:avLst/>
          </a:prstGeom>
          <a:noFill/>
        </p:spPr>
        <p:txBody>
          <a:bodyPr wrap="square" rtlCol="0">
            <a:spAutoFit/>
          </a:bodyPr>
          <a:lstStyle/>
          <a:p>
            <a:pPr algn="ctr"/>
            <a:r>
              <a:rPr kumimoji="1" lang="en-US" altLang="zh-CN" sz="1200" dirty="0"/>
              <a:t>1024</a:t>
            </a:r>
            <a:endParaRPr kumimoji="1" lang="zh-CN" altLang="en-US" sz="1200" dirty="0"/>
          </a:p>
        </p:txBody>
      </p:sp>
      <p:sp>
        <p:nvSpPr>
          <p:cNvPr id="18" name="矩形 17">
            <a:extLst>
              <a:ext uri="{FF2B5EF4-FFF2-40B4-BE49-F238E27FC236}">
                <a16:creationId xmlns:a16="http://schemas.microsoft.com/office/drawing/2014/main" id="{84B30AE5-27BF-6D49-A6BB-4957AB6AC9E6}"/>
              </a:ext>
            </a:extLst>
          </p:cNvPr>
          <p:cNvSpPr/>
          <p:nvPr/>
        </p:nvSpPr>
        <p:spPr>
          <a:xfrm>
            <a:off x="2528784" y="4216282"/>
            <a:ext cx="966239" cy="216024"/>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E25B0339-3E50-C647-A1AA-6139CC42E500}"/>
              </a:ext>
            </a:extLst>
          </p:cNvPr>
          <p:cNvSpPr/>
          <p:nvPr/>
        </p:nvSpPr>
        <p:spPr>
          <a:xfrm>
            <a:off x="2528784" y="3996405"/>
            <a:ext cx="966239" cy="216024"/>
          </a:xfrm>
          <a:prstGeom prst="rect">
            <a:avLst/>
          </a:prstGeom>
          <a:solidFill>
            <a:schemeClr val="accent1">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0DC1C37B-1EC6-014C-92E9-F22B3F47E072}"/>
              </a:ext>
            </a:extLst>
          </p:cNvPr>
          <p:cNvSpPr/>
          <p:nvPr/>
        </p:nvSpPr>
        <p:spPr>
          <a:xfrm>
            <a:off x="3877737" y="4212429"/>
            <a:ext cx="966239" cy="216024"/>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A39E7A69-E0E6-8945-AEFA-6AB882FEB300}"/>
              </a:ext>
            </a:extLst>
          </p:cNvPr>
          <p:cNvSpPr/>
          <p:nvPr/>
        </p:nvSpPr>
        <p:spPr>
          <a:xfrm>
            <a:off x="3877737" y="3992552"/>
            <a:ext cx="966239" cy="216024"/>
          </a:xfrm>
          <a:prstGeom prst="rect">
            <a:avLst/>
          </a:prstGeom>
          <a:solidFill>
            <a:schemeClr val="accent1">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a:extLst>
              <a:ext uri="{FF2B5EF4-FFF2-40B4-BE49-F238E27FC236}">
                <a16:creationId xmlns:a16="http://schemas.microsoft.com/office/drawing/2014/main" id="{3DA5CD64-B630-084C-82E6-FBAD86103A8A}"/>
              </a:ext>
            </a:extLst>
          </p:cNvPr>
          <p:cNvSpPr/>
          <p:nvPr/>
        </p:nvSpPr>
        <p:spPr>
          <a:xfrm>
            <a:off x="5202034" y="4220135"/>
            <a:ext cx="966239" cy="216024"/>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100</a:t>
            </a:r>
            <a:endParaRPr kumimoji="1" lang="zh-CN" altLang="en-US" dirty="0">
              <a:solidFill>
                <a:schemeClr val="tx1"/>
              </a:solidFill>
            </a:endParaRPr>
          </a:p>
        </p:txBody>
      </p:sp>
      <p:sp>
        <p:nvSpPr>
          <p:cNvPr id="24" name="矩形 23">
            <a:extLst>
              <a:ext uri="{FF2B5EF4-FFF2-40B4-BE49-F238E27FC236}">
                <a16:creationId xmlns:a16="http://schemas.microsoft.com/office/drawing/2014/main" id="{F4184C51-E7B6-3A48-A2C7-FB532854410E}"/>
              </a:ext>
            </a:extLst>
          </p:cNvPr>
          <p:cNvSpPr/>
          <p:nvPr/>
        </p:nvSpPr>
        <p:spPr>
          <a:xfrm>
            <a:off x="1167903" y="3774348"/>
            <a:ext cx="966239" cy="216024"/>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E71F1C6C-320F-0A48-9A2D-6E56E849D200}"/>
              </a:ext>
            </a:extLst>
          </p:cNvPr>
          <p:cNvSpPr/>
          <p:nvPr/>
        </p:nvSpPr>
        <p:spPr>
          <a:xfrm>
            <a:off x="1167903" y="3554471"/>
            <a:ext cx="966239" cy="216024"/>
          </a:xfrm>
          <a:prstGeom prst="rect">
            <a:avLst/>
          </a:prstGeom>
          <a:solidFill>
            <a:schemeClr val="accent1">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a:extLst>
              <a:ext uri="{FF2B5EF4-FFF2-40B4-BE49-F238E27FC236}">
                <a16:creationId xmlns:a16="http://schemas.microsoft.com/office/drawing/2014/main" id="{2B14AFE1-CA02-7D41-933A-B7B145FFE482}"/>
              </a:ext>
            </a:extLst>
          </p:cNvPr>
          <p:cNvSpPr/>
          <p:nvPr/>
        </p:nvSpPr>
        <p:spPr>
          <a:xfrm>
            <a:off x="1167903" y="3349064"/>
            <a:ext cx="966239" cy="216024"/>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a:extLst>
              <a:ext uri="{FF2B5EF4-FFF2-40B4-BE49-F238E27FC236}">
                <a16:creationId xmlns:a16="http://schemas.microsoft.com/office/drawing/2014/main" id="{F5D262B3-83C5-0649-9FDF-4755C5026E22}"/>
              </a:ext>
            </a:extLst>
          </p:cNvPr>
          <p:cNvSpPr/>
          <p:nvPr/>
        </p:nvSpPr>
        <p:spPr>
          <a:xfrm>
            <a:off x="1167903" y="3129187"/>
            <a:ext cx="966239" cy="216024"/>
          </a:xfrm>
          <a:prstGeom prst="rect">
            <a:avLst/>
          </a:prstGeom>
          <a:solidFill>
            <a:schemeClr val="accent1">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a:extLst>
              <a:ext uri="{FF2B5EF4-FFF2-40B4-BE49-F238E27FC236}">
                <a16:creationId xmlns:a16="http://schemas.microsoft.com/office/drawing/2014/main" id="{F65BB768-04E1-4745-9685-1C41AF48A40C}"/>
              </a:ext>
            </a:extLst>
          </p:cNvPr>
          <p:cNvSpPr/>
          <p:nvPr/>
        </p:nvSpPr>
        <p:spPr>
          <a:xfrm>
            <a:off x="1157488" y="2913529"/>
            <a:ext cx="966239" cy="216024"/>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700</a:t>
            </a:r>
            <a:endParaRPr kumimoji="1" lang="zh-CN" altLang="en-US" dirty="0">
              <a:solidFill>
                <a:schemeClr val="tx1"/>
              </a:solidFill>
            </a:endParaRPr>
          </a:p>
        </p:txBody>
      </p:sp>
      <p:sp>
        <p:nvSpPr>
          <p:cNvPr id="30" name="矩形 29">
            <a:extLst>
              <a:ext uri="{FF2B5EF4-FFF2-40B4-BE49-F238E27FC236}">
                <a16:creationId xmlns:a16="http://schemas.microsoft.com/office/drawing/2014/main" id="{8993E307-C402-874D-AAA6-4014AF207478}"/>
              </a:ext>
            </a:extLst>
          </p:cNvPr>
          <p:cNvSpPr/>
          <p:nvPr/>
        </p:nvSpPr>
        <p:spPr>
          <a:xfrm>
            <a:off x="2517613" y="3772935"/>
            <a:ext cx="966239" cy="216024"/>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id="{26D97118-C932-B442-A6FF-7F09524CE38D}"/>
              </a:ext>
            </a:extLst>
          </p:cNvPr>
          <p:cNvSpPr/>
          <p:nvPr/>
        </p:nvSpPr>
        <p:spPr>
          <a:xfrm>
            <a:off x="2517613" y="3553058"/>
            <a:ext cx="966239" cy="216024"/>
          </a:xfrm>
          <a:prstGeom prst="rect">
            <a:avLst/>
          </a:prstGeom>
          <a:solidFill>
            <a:schemeClr val="accent1">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id="{D9874C81-97B6-004C-83C5-4C525288ABA5}"/>
              </a:ext>
            </a:extLst>
          </p:cNvPr>
          <p:cNvSpPr/>
          <p:nvPr/>
        </p:nvSpPr>
        <p:spPr>
          <a:xfrm>
            <a:off x="2528784" y="3337034"/>
            <a:ext cx="966239" cy="216024"/>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500</a:t>
            </a:r>
            <a:endParaRPr kumimoji="1" lang="zh-CN" altLang="en-US" dirty="0">
              <a:solidFill>
                <a:schemeClr val="tx1"/>
              </a:solidFill>
            </a:endParaRPr>
          </a:p>
        </p:txBody>
      </p:sp>
      <p:cxnSp>
        <p:nvCxnSpPr>
          <p:cNvPr id="35" name="直线连接符 34">
            <a:extLst>
              <a:ext uri="{FF2B5EF4-FFF2-40B4-BE49-F238E27FC236}">
                <a16:creationId xmlns:a16="http://schemas.microsoft.com/office/drawing/2014/main" id="{7D9C7102-CFCF-C443-A6A1-A6E3F01223F9}"/>
              </a:ext>
            </a:extLst>
          </p:cNvPr>
          <p:cNvCxnSpPr>
            <a:stCxn id="16" idx="3"/>
          </p:cNvCxnSpPr>
          <p:nvPr/>
        </p:nvCxnSpPr>
        <p:spPr>
          <a:xfrm flipV="1">
            <a:off x="896451" y="2821830"/>
            <a:ext cx="2981286" cy="1"/>
          </a:xfrm>
          <a:prstGeom prst="line">
            <a:avLst/>
          </a:prstGeom>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357F6BBC-86D7-2C46-A82D-EA56CB2120B0}"/>
              </a:ext>
            </a:extLst>
          </p:cNvPr>
          <p:cNvSpPr/>
          <p:nvPr/>
        </p:nvSpPr>
        <p:spPr>
          <a:xfrm>
            <a:off x="3877737" y="3723325"/>
            <a:ext cx="966239" cy="216024"/>
          </a:xfrm>
          <a:prstGeom prst="rect">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300</a:t>
            </a:r>
            <a:endParaRPr kumimoji="1" lang="zh-CN" altLang="en-US" dirty="0">
              <a:solidFill>
                <a:schemeClr val="tx1"/>
              </a:solidFill>
            </a:endParaRPr>
          </a:p>
        </p:txBody>
      </p:sp>
      <p:cxnSp>
        <p:nvCxnSpPr>
          <p:cNvPr id="39" name="直线连接符 38">
            <a:extLst>
              <a:ext uri="{FF2B5EF4-FFF2-40B4-BE49-F238E27FC236}">
                <a16:creationId xmlns:a16="http://schemas.microsoft.com/office/drawing/2014/main" id="{F6E3B1F7-57BB-7B4F-A372-930724EDEF44}"/>
              </a:ext>
            </a:extLst>
          </p:cNvPr>
          <p:cNvCxnSpPr/>
          <p:nvPr/>
        </p:nvCxnSpPr>
        <p:spPr>
          <a:xfrm flipV="1">
            <a:off x="3872216" y="3294312"/>
            <a:ext cx="2981286" cy="1"/>
          </a:xfrm>
          <a:prstGeom prst="line">
            <a:avLst/>
          </a:prstGeom>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0277B65D-C5C8-D240-8CCA-0BFBE3FB68CA}"/>
              </a:ext>
            </a:extLst>
          </p:cNvPr>
          <p:cNvSpPr txBox="1"/>
          <p:nvPr/>
        </p:nvSpPr>
        <p:spPr>
          <a:xfrm>
            <a:off x="2528784" y="1057528"/>
            <a:ext cx="6661416" cy="1289456"/>
          </a:xfrm>
          <a:prstGeom prst="rect">
            <a:avLst/>
          </a:prstGeom>
          <a:noFill/>
        </p:spPr>
        <p:txBody>
          <a:bodyPr wrap="square" rtlCol="0">
            <a:spAutoFit/>
          </a:bodyPr>
          <a:lstStyle/>
          <a:p>
            <a:pPr>
              <a:lnSpc>
                <a:spcPct val="150000"/>
              </a:lnSpc>
            </a:pPr>
            <a:r>
              <a:rPr kumimoji="1" lang="zh-CN" altLang="en-US" dirty="0"/>
              <a:t>从</a:t>
            </a:r>
            <a:r>
              <a:rPr kumimoji="1" lang="en-US" altLang="zh-CN" dirty="0"/>
              <a:t>CPU2</a:t>
            </a:r>
            <a:r>
              <a:rPr kumimoji="1" lang="zh-CN" altLang="en-US" dirty="0"/>
              <a:t>调度</a:t>
            </a:r>
            <a:r>
              <a:rPr kumimoji="1" lang="en-US" altLang="zh-CN" dirty="0"/>
              <a:t>100</a:t>
            </a:r>
            <a:r>
              <a:rPr kumimoji="1" lang="zh-CN" altLang="en-US" dirty="0"/>
              <a:t>点负载的任务，选择目标</a:t>
            </a:r>
            <a:r>
              <a:rPr kumimoji="1" lang="en-US" altLang="zh-CN" dirty="0"/>
              <a:t>CPU</a:t>
            </a:r>
            <a:r>
              <a:rPr kumimoji="1" lang="zh-CN" altLang="en-US" dirty="0"/>
              <a:t>：</a:t>
            </a:r>
            <a:endParaRPr kumimoji="1" lang="en-US" altLang="zh-CN" dirty="0"/>
          </a:p>
          <a:p>
            <a:pPr marL="342900" indent="-342900">
              <a:lnSpc>
                <a:spcPct val="150000"/>
              </a:lnSpc>
              <a:buFont typeface="+mj-lt"/>
              <a:buAutoNum type="arabicPeriod"/>
            </a:pPr>
            <a:r>
              <a:rPr kumimoji="1" lang="zh-CN" altLang="en-US" dirty="0"/>
              <a:t>从每个性能域选取当前剩余处理能力最多的</a:t>
            </a:r>
            <a:r>
              <a:rPr kumimoji="1" lang="en-US" altLang="zh-CN" dirty="0"/>
              <a:t>CPU</a:t>
            </a:r>
          </a:p>
          <a:p>
            <a:pPr marL="342900" indent="-342900">
              <a:lnSpc>
                <a:spcPct val="150000"/>
              </a:lnSpc>
              <a:buFont typeface="+mj-lt"/>
              <a:buAutoNum type="arabicPeriod"/>
            </a:pPr>
            <a:r>
              <a:rPr kumimoji="1" lang="zh-CN" altLang="en-US" dirty="0"/>
              <a:t>分别计算 </a:t>
            </a:r>
            <a:r>
              <a:rPr kumimoji="1" lang="zh-CN" altLang="en-US" u="sng" dirty="0"/>
              <a:t>调度后</a:t>
            </a:r>
            <a:r>
              <a:rPr kumimoji="1" lang="zh-CN" altLang="en-US" dirty="0"/>
              <a:t> 以及 </a:t>
            </a:r>
            <a:r>
              <a:rPr kumimoji="1" lang="zh-CN" altLang="en-US" u="sng" dirty="0"/>
              <a:t>不调度</a:t>
            </a:r>
            <a:r>
              <a:rPr kumimoji="1" lang="zh-CN" altLang="en-US" dirty="0"/>
              <a:t> 的 能耗，选择能耗最低的方案</a:t>
            </a:r>
          </a:p>
        </p:txBody>
      </p:sp>
      <p:sp>
        <p:nvSpPr>
          <p:cNvPr id="46" name="下箭头 45">
            <a:extLst>
              <a:ext uri="{FF2B5EF4-FFF2-40B4-BE49-F238E27FC236}">
                <a16:creationId xmlns:a16="http://schemas.microsoft.com/office/drawing/2014/main" id="{BBF0A24C-D3EE-FB4A-9267-9EE83F4EE367}"/>
              </a:ext>
            </a:extLst>
          </p:cNvPr>
          <p:cNvSpPr/>
          <p:nvPr/>
        </p:nvSpPr>
        <p:spPr>
          <a:xfrm>
            <a:off x="2890047" y="2542027"/>
            <a:ext cx="216024" cy="4238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下箭头 46">
            <a:extLst>
              <a:ext uri="{FF2B5EF4-FFF2-40B4-BE49-F238E27FC236}">
                <a16:creationId xmlns:a16="http://schemas.microsoft.com/office/drawing/2014/main" id="{E7CB9EB3-528B-D041-BFF8-25B2D2FEA545}"/>
              </a:ext>
            </a:extLst>
          </p:cNvPr>
          <p:cNvSpPr/>
          <p:nvPr/>
        </p:nvSpPr>
        <p:spPr>
          <a:xfrm>
            <a:off x="5561235" y="3457076"/>
            <a:ext cx="216024" cy="4238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下箭头 50">
            <a:extLst>
              <a:ext uri="{FF2B5EF4-FFF2-40B4-BE49-F238E27FC236}">
                <a16:creationId xmlns:a16="http://schemas.microsoft.com/office/drawing/2014/main" id="{F28F5FF1-386A-414D-85C3-7B989D84144C}"/>
              </a:ext>
            </a:extLst>
          </p:cNvPr>
          <p:cNvSpPr/>
          <p:nvPr/>
        </p:nvSpPr>
        <p:spPr>
          <a:xfrm>
            <a:off x="4247324" y="3074253"/>
            <a:ext cx="216024" cy="4238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文本框 39">
            <a:extLst>
              <a:ext uri="{FF2B5EF4-FFF2-40B4-BE49-F238E27FC236}">
                <a16:creationId xmlns:a16="http://schemas.microsoft.com/office/drawing/2014/main" id="{3D48F072-2ADA-1F48-B854-402B7D9DC29A}"/>
              </a:ext>
            </a:extLst>
          </p:cNvPr>
          <p:cNvSpPr txBox="1"/>
          <p:nvPr/>
        </p:nvSpPr>
        <p:spPr>
          <a:xfrm>
            <a:off x="89066" y="5352629"/>
            <a:ext cx="2805994" cy="307777"/>
          </a:xfrm>
          <a:prstGeom prst="rect">
            <a:avLst/>
          </a:prstGeom>
          <a:noFill/>
        </p:spPr>
        <p:txBody>
          <a:bodyPr wrap="square" rtlCol="0">
            <a:spAutoFit/>
          </a:bodyPr>
          <a:lstStyle/>
          <a:p>
            <a:r>
              <a:rPr kumimoji="1" lang="zh-CN" altLang="en-US" sz="1400" dirty="0"/>
              <a:t>每个方框代表</a:t>
            </a:r>
            <a:r>
              <a:rPr kumimoji="1" lang="en-US" altLang="zh-CN" sz="1400" dirty="0"/>
              <a:t>100</a:t>
            </a:r>
            <a:r>
              <a:rPr kumimoji="1" lang="zh-CN" altLang="en-US" sz="1400" dirty="0"/>
              <a:t>点负载</a:t>
            </a:r>
          </a:p>
        </p:txBody>
      </p:sp>
      <p:sp>
        <p:nvSpPr>
          <p:cNvPr id="37" name="文本框 36">
            <a:extLst>
              <a:ext uri="{FF2B5EF4-FFF2-40B4-BE49-F238E27FC236}">
                <a16:creationId xmlns:a16="http://schemas.microsoft.com/office/drawing/2014/main" id="{F79B8C91-27B5-3B4D-ACA1-67D59BAD330A}"/>
              </a:ext>
            </a:extLst>
          </p:cNvPr>
          <p:cNvSpPr txBox="1"/>
          <p:nvPr/>
        </p:nvSpPr>
        <p:spPr>
          <a:xfrm>
            <a:off x="416141" y="3451733"/>
            <a:ext cx="504056" cy="276999"/>
          </a:xfrm>
          <a:prstGeom prst="rect">
            <a:avLst/>
          </a:prstGeom>
          <a:noFill/>
        </p:spPr>
        <p:txBody>
          <a:bodyPr wrap="square" rtlCol="0">
            <a:spAutoFit/>
          </a:bodyPr>
          <a:lstStyle/>
          <a:p>
            <a:pPr algn="ctr"/>
            <a:r>
              <a:rPr kumimoji="1" lang="en-US" altLang="zh-CN" sz="1200" dirty="0"/>
              <a:t>384</a:t>
            </a:r>
            <a:endParaRPr kumimoji="1" lang="zh-CN" altLang="en-US" sz="1200" dirty="0"/>
          </a:p>
        </p:txBody>
      </p:sp>
      <p:sp>
        <p:nvSpPr>
          <p:cNvPr id="41" name="页脚占位符 4">
            <a:extLst>
              <a:ext uri="{FF2B5EF4-FFF2-40B4-BE49-F238E27FC236}">
                <a16:creationId xmlns:a16="http://schemas.microsoft.com/office/drawing/2014/main" id="{CC3C00E3-6B35-9B4A-83E3-9B8CFC853C64}"/>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Tree>
    <p:extLst>
      <p:ext uri="{BB962C8B-B14F-4D97-AF65-F5344CB8AC3E}">
        <p14:creationId xmlns:p14="http://schemas.microsoft.com/office/powerpoint/2010/main" val="27318212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CCEE76-B79D-9047-9F53-A71FBC74F788}"/>
              </a:ext>
            </a:extLst>
          </p:cNvPr>
          <p:cNvSpPr>
            <a:spLocks noGrp="1"/>
          </p:cNvSpPr>
          <p:nvPr>
            <p:ph type="title"/>
          </p:nvPr>
        </p:nvSpPr>
        <p:spPr>
          <a:xfrm>
            <a:off x="457200" y="228866"/>
            <a:ext cx="8229600" cy="900442"/>
          </a:xfrm>
        </p:spPr>
        <p:txBody>
          <a:bodyPr/>
          <a:lstStyle/>
          <a:p>
            <a:r>
              <a:rPr kumimoji="1" lang="zh-CN" altLang="en-US" dirty="0"/>
              <a:t>例：</a:t>
            </a:r>
            <a:r>
              <a:rPr kumimoji="1" lang="en-US" altLang="zh-CN" dirty="0"/>
              <a:t>EAS</a:t>
            </a:r>
            <a:r>
              <a:rPr kumimoji="1" lang="zh-CN" altLang="en-US" dirty="0"/>
              <a:t>调度</a:t>
            </a:r>
          </a:p>
        </p:txBody>
      </p:sp>
      <p:sp>
        <p:nvSpPr>
          <p:cNvPr id="4" name="灯片编号占位符 3">
            <a:extLst>
              <a:ext uri="{FF2B5EF4-FFF2-40B4-BE49-F238E27FC236}">
                <a16:creationId xmlns:a16="http://schemas.microsoft.com/office/drawing/2014/main" id="{3FBC1F0C-C25B-5B4B-9DE6-11C3480BE192}"/>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121</a:t>
            </a:fld>
            <a:endParaRPr lang="zh-CN" altLang="en-US"/>
          </a:p>
        </p:txBody>
      </p:sp>
      <p:sp>
        <p:nvSpPr>
          <p:cNvPr id="5" name="矩形 4">
            <a:extLst>
              <a:ext uri="{FF2B5EF4-FFF2-40B4-BE49-F238E27FC236}">
                <a16:creationId xmlns:a16="http://schemas.microsoft.com/office/drawing/2014/main" id="{5BDBBDE1-1A1A-144D-82DF-86AA214C8462}"/>
              </a:ext>
            </a:extLst>
          </p:cNvPr>
          <p:cNvSpPr/>
          <p:nvPr/>
        </p:nvSpPr>
        <p:spPr>
          <a:xfrm>
            <a:off x="5226820" y="4514354"/>
            <a:ext cx="955198" cy="412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t>CPU3</a:t>
            </a:r>
            <a:endParaRPr kumimoji="1" lang="zh-CN" altLang="en-US" b="1" dirty="0"/>
          </a:p>
        </p:txBody>
      </p:sp>
      <p:sp>
        <p:nvSpPr>
          <p:cNvPr id="6" name="矩形 5">
            <a:extLst>
              <a:ext uri="{FF2B5EF4-FFF2-40B4-BE49-F238E27FC236}">
                <a16:creationId xmlns:a16="http://schemas.microsoft.com/office/drawing/2014/main" id="{55C3186B-2299-DB47-AB36-C6F0BC7C75D1}"/>
              </a:ext>
            </a:extLst>
          </p:cNvPr>
          <p:cNvSpPr/>
          <p:nvPr/>
        </p:nvSpPr>
        <p:spPr>
          <a:xfrm>
            <a:off x="3877737" y="4514354"/>
            <a:ext cx="955198" cy="412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t>CPU2</a:t>
            </a:r>
            <a:endParaRPr kumimoji="1" lang="zh-CN" altLang="en-US" b="1" dirty="0"/>
          </a:p>
        </p:txBody>
      </p:sp>
      <p:sp>
        <p:nvSpPr>
          <p:cNvPr id="7" name="矩形 6">
            <a:extLst>
              <a:ext uri="{FF2B5EF4-FFF2-40B4-BE49-F238E27FC236}">
                <a16:creationId xmlns:a16="http://schemas.microsoft.com/office/drawing/2014/main" id="{76FA1673-7313-8C48-AD04-1BA94F701982}"/>
              </a:ext>
            </a:extLst>
          </p:cNvPr>
          <p:cNvSpPr/>
          <p:nvPr/>
        </p:nvSpPr>
        <p:spPr>
          <a:xfrm>
            <a:off x="2517613" y="4543380"/>
            <a:ext cx="966239" cy="765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t>CPU1</a:t>
            </a:r>
            <a:endParaRPr kumimoji="1" lang="zh-CN" altLang="en-US" b="1" dirty="0"/>
          </a:p>
        </p:txBody>
      </p:sp>
      <p:sp>
        <p:nvSpPr>
          <p:cNvPr id="8" name="矩形 7">
            <a:extLst>
              <a:ext uri="{FF2B5EF4-FFF2-40B4-BE49-F238E27FC236}">
                <a16:creationId xmlns:a16="http://schemas.microsoft.com/office/drawing/2014/main" id="{61DB62A3-0DCE-B844-A64A-327F04D7C339}"/>
              </a:ext>
            </a:extLst>
          </p:cNvPr>
          <p:cNvSpPr/>
          <p:nvPr/>
        </p:nvSpPr>
        <p:spPr>
          <a:xfrm>
            <a:off x="1157489" y="4543380"/>
            <a:ext cx="966239" cy="765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t>CPU0</a:t>
            </a:r>
            <a:endParaRPr kumimoji="1" lang="zh-CN" altLang="en-US" b="1" dirty="0"/>
          </a:p>
        </p:txBody>
      </p:sp>
      <p:sp>
        <p:nvSpPr>
          <p:cNvPr id="9" name="矩形 8">
            <a:extLst>
              <a:ext uri="{FF2B5EF4-FFF2-40B4-BE49-F238E27FC236}">
                <a16:creationId xmlns:a16="http://schemas.microsoft.com/office/drawing/2014/main" id="{E28FED45-6BDA-0E41-8C76-C0D96EE5D5F6}"/>
              </a:ext>
            </a:extLst>
          </p:cNvPr>
          <p:cNvSpPr/>
          <p:nvPr/>
        </p:nvSpPr>
        <p:spPr>
          <a:xfrm>
            <a:off x="1157488" y="4220135"/>
            <a:ext cx="966239" cy="216024"/>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CE8AD870-FF7E-3E4D-8E80-D0AFD90812BA}"/>
              </a:ext>
            </a:extLst>
          </p:cNvPr>
          <p:cNvSpPr/>
          <p:nvPr/>
        </p:nvSpPr>
        <p:spPr>
          <a:xfrm>
            <a:off x="1157488" y="4000258"/>
            <a:ext cx="966239" cy="216024"/>
          </a:xfrm>
          <a:prstGeom prst="rect">
            <a:avLst/>
          </a:prstGeom>
          <a:solidFill>
            <a:schemeClr val="accent1">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0477C61C-3D00-B649-AB6B-E5EEDE5F542F}"/>
              </a:ext>
            </a:extLst>
          </p:cNvPr>
          <p:cNvSpPr/>
          <p:nvPr/>
        </p:nvSpPr>
        <p:spPr>
          <a:xfrm>
            <a:off x="107504" y="1406386"/>
            <a:ext cx="1107996" cy="369332"/>
          </a:xfrm>
          <a:prstGeom prst="rect">
            <a:avLst/>
          </a:prstGeom>
        </p:spPr>
        <p:txBody>
          <a:bodyPr wrap="none">
            <a:spAutoFit/>
          </a:bodyPr>
          <a:lstStyle/>
          <a:p>
            <a:r>
              <a:rPr lang="zh-CN" altLang="en-US" dirty="0"/>
              <a:t>处理能力</a:t>
            </a:r>
          </a:p>
        </p:txBody>
      </p:sp>
      <p:sp>
        <p:nvSpPr>
          <p:cNvPr id="13" name="文本框 12">
            <a:extLst>
              <a:ext uri="{FF2B5EF4-FFF2-40B4-BE49-F238E27FC236}">
                <a16:creationId xmlns:a16="http://schemas.microsoft.com/office/drawing/2014/main" id="{5A74CEC2-3B7D-E84E-9574-09436A553BD2}"/>
              </a:ext>
            </a:extLst>
          </p:cNvPr>
          <p:cNvSpPr txBox="1"/>
          <p:nvPr/>
        </p:nvSpPr>
        <p:spPr>
          <a:xfrm>
            <a:off x="409474" y="4081636"/>
            <a:ext cx="504056" cy="276999"/>
          </a:xfrm>
          <a:prstGeom prst="rect">
            <a:avLst/>
          </a:prstGeom>
          <a:noFill/>
        </p:spPr>
        <p:txBody>
          <a:bodyPr wrap="square" rtlCol="0">
            <a:spAutoFit/>
          </a:bodyPr>
          <a:lstStyle/>
          <a:p>
            <a:pPr algn="ctr"/>
            <a:r>
              <a:rPr kumimoji="1" lang="en-US" altLang="zh-CN" sz="1200" dirty="0"/>
              <a:t>128</a:t>
            </a:r>
            <a:endParaRPr kumimoji="1" lang="zh-CN" altLang="en-US" sz="1200" dirty="0"/>
          </a:p>
        </p:txBody>
      </p:sp>
      <p:sp>
        <p:nvSpPr>
          <p:cNvPr id="14" name="文本框 13">
            <a:extLst>
              <a:ext uri="{FF2B5EF4-FFF2-40B4-BE49-F238E27FC236}">
                <a16:creationId xmlns:a16="http://schemas.microsoft.com/office/drawing/2014/main" id="{947D252A-0EF6-E644-BE83-26FE9AE90916}"/>
              </a:ext>
            </a:extLst>
          </p:cNvPr>
          <p:cNvSpPr txBox="1"/>
          <p:nvPr/>
        </p:nvSpPr>
        <p:spPr>
          <a:xfrm>
            <a:off x="409474" y="3723259"/>
            <a:ext cx="504056" cy="276999"/>
          </a:xfrm>
          <a:prstGeom prst="rect">
            <a:avLst/>
          </a:prstGeom>
          <a:noFill/>
        </p:spPr>
        <p:txBody>
          <a:bodyPr wrap="square" rtlCol="0">
            <a:spAutoFit/>
          </a:bodyPr>
          <a:lstStyle/>
          <a:p>
            <a:pPr algn="ctr"/>
            <a:r>
              <a:rPr kumimoji="1" lang="en-US" altLang="zh-CN" sz="1200" dirty="0"/>
              <a:t>256</a:t>
            </a:r>
            <a:endParaRPr kumimoji="1" lang="zh-CN" altLang="en-US" sz="1200" dirty="0"/>
          </a:p>
        </p:txBody>
      </p:sp>
      <p:sp>
        <p:nvSpPr>
          <p:cNvPr id="15" name="文本框 14">
            <a:extLst>
              <a:ext uri="{FF2B5EF4-FFF2-40B4-BE49-F238E27FC236}">
                <a16:creationId xmlns:a16="http://schemas.microsoft.com/office/drawing/2014/main" id="{A8841EB1-0089-6C43-AD60-9DCCB57864E8}"/>
              </a:ext>
            </a:extLst>
          </p:cNvPr>
          <p:cNvSpPr txBox="1"/>
          <p:nvPr/>
        </p:nvSpPr>
        <p:spPr>
          <a:xfrm>
            <a:off x="409474" y="3175609"/>
            <a:ext cx="504056" cy="276999"/>
          </a:xfrm>
          <a:prstGeom prst="rect">
            <a:avLst/>
          </a:prstGeom>
          <a:noFill/>
        </p:spPr>
        <p:txBody>
          <a:bodyPr wrap="square" rtlCol="0">
            <a:spAutoFit/>
          </a:bodyPr>
          <a:lstStyle/>
          <a:p>
            <a:pPr algn="ctr"/>
            <a:r>
              <a:rPr kumimoji="1" lang="en-US" altLang="zh-CN" sz="1200" dirty="0"/>
              <a:t>512</a:t>
            </a:r>
            <a:endParaRPr kumimoji="1" lang="zh-CN" altLang="en-US" sz="1200" dirty="0"/>
          </a:p>
        </p:txBody>
      </p:sp>
      <p:sp>
        <p:nvSpPr>
          <p:cNvPr id="16" name="文本框 15">
            <a:extLst>
              <a:ext uri="{FF2B5EF4-FFF2-40B4-BE49-F238E27FC236}">
                <a16:creationId xmlns:a16="http://schemas.microsoft.com/office/drawing/2014/main" id="{2C492DD2-C034-3944-8BD9-0DF554555BBB}"/>
              </a:ext>
            </a:extLst>
          </p:cNvPr>
          <p:cNvSpPr txBox="1"/>
          <p:nvPr/>
        </p:nvSpPr>
        <p:spPr>
          <a:xfrm>
            <a:off x="392395" y="2683331"/>
            <a:ext cx="504056" cy="276999"/>
          </a:xfrm>
          <a:prstGeom prst="rect">
            <a:avLst/>
          </a:prstGeom>
          <a:noFill/>
        </p:spPr>
        <p:txBody>
          <a:bodyPr wrap="square" rtlCol="0">
            <a:spAutoFit/>
          </a:bodyPr>
          <a:lstStyle/>
          <a:p>
            <a:pPr algn="ctr"/>
            <a:r>
              <a:rPr kumimoji="1" lang="en-US" altLang="zh-CN" sz="1200" dirty="0"/>
              <a:t>768</a:t>
            </a:r>
            <a:endParaRPr kumimoji="1" lang="zh-CN" altLang="en-US" sz="1200" dirty="0"/>
          </a:p>
        </p:txBody>
      </p:sp>
      <p:sp>
        <p:nvSpPr>
          <p:cNvPr id="17" name="文本框 16">
            <a:extLst>
              <a:ext uri="{FF2B5EF4-FFF2-40B4-BE49-F238E27FC236}">
                <a16:creationId xmlns:a16="http://schemas.microsoft.com/office/drawing/2014/main" id="{F4F1B078-479D-6743-9121-27E8D4FD3642}"/>
              </a:ext>
            </a:extLst>
          </p:cNvPr>
          <p:cNvSpPr txBox="1"/>
          <p:nvPr/>
        </p:nvSpPr>
        <p:spPr>
          <a:xfrm>
            <a:off x="351404" y="2091025"/>
            <a:ext cx="620196" cy="276999"/>
          </a:xfrm>
          <a:prstGeom prst="rect">
            <a:avLst/>
          </a:prstGeom>
          <a:noFill/>
        </p:spPr>
        <p:txBody>
          <a:bodyPr wrap="square" rtlCol="0">
            <a:spAutoFit/>
          </a:bodyPr>
          <a:lstStyle/>
          <a:p>
            <a:pPr algn="ctr"/>
            <a:r>
              <a:rPr kumimoji="1" lang="en-US" altLang="zh-CN" sz="1200" dirty="0"/>
              <a:t>1024</a:t>
            </a:r>
            <a:endParaRPr kumimoji="1" lang="zh-CN" altLang="en-US" sz="1200" dirty="0"/>
          </a:p>
        </p:txBody>
      </p:sp>
      <p:sp>
        <p:nvSpPr>
          <p:cNvPr id="18" name="矩形 17">
            <a:extLst>
              <a:ext uri="{FF2B5EF4-FFF2-40B4-BE49-F238E27FC236}">
                <a16:creationId xmlns:a16="http://schemas.microsoft.com/office/drawing/2014/main" id="{84B30AE5-27BF-6D49-A6BB-4957AB6AC9E6}"/>
              </a:ext>
            </a:extLst>
          </p:cNvPr>
          <p:cNvSpPr/>
          <p:nvPr/>
        </p:nvSpPr>
        <p:spPr>
          <a:xfrm>
            <a:off x="2528784" y="4216282"/>
            <a:ext cx="966239" cy="216024"/>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E25B0339-3E50-C647-A1AA-6139CC42E500}"/>
              </a:ext>
            </a:extLst>
          </p:cNvPr>
          <p:cNvSpPr/>
          <p:nvPr/>
        </p:nvSpPr>
        <p:spPr>
          <a:xfrm>
            <a:off x="2528784" y="3996405"/>
            <a:ext cx="966239" cy="216024"/>
          </a:xfrm>
          <a:prstGeom prst="rect">
            <a:avLst/>
          </a:prstGeom>
          <a:solidFill>
            <a:schemeClr val="accent1">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0DC1C37B-1EC6-014C-92E9-F22B3F47E072}"/>
              </a:ext>
            </a:extLst>
          </p:cNvPr>
          <p:cNvSpPr/>
          <p:nvPr/>
        </p:nvSpPr>
        <p:spPr>
          <a:xfrm>
            <a:off x="3877737" y="4212429"/>
            <a:ext cx="966239" cy="216024"/>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A39E7A69-E0E6-8945-AEFA-6AB882FEB300}"/>
              </a:ext>
            </a:extLst>
          </p:cNvPr>
          <p:cNvSpPr/>
          <p:nvPr/>
        </p:nvSpPr>
        <p:spPr>
          <a:xfrm>
            <a:off x="3877737" y="3992552"/>
            <a:ext cx="966239" cy="216024"/>
          </a:xfrm>
          <a:prstGeom prst="rect">
            <a:avLst/>
          </a:prstGeom>
          <a:solidFill>
            <a:schemeClr val="accent1">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200</a:t>
            </a:r>
            <a:endParaRPr kumimoji="1" lang="zh-CN" altLang="en-US" dirty="0">
              <a:solidFill>
                <a:schemeClr val="tx1"/>
              </a:solidFill>
            </a:endParaRPr>
          </a:p>
        </p:txBody>
      </p:sp>
      <p:sp>
        <p:nvSpPr>
          <p:cNvPr id="22" name="矩形 21">
            <a:extLst>
              <a:ext uri="{FF2B5EF4-FFF2-40B4-BE49-F238E27FC236}">
                <a16:creationId xmlns:a16="http://schemas.microsoft.com/office/drawing/2014/main" id="{3DA5CD64-B630-084C-82E6-FBAD86103A8A}"/>
              </a:ext>
            </a:extLst>
          </p:cNvPr>
          <p:cNvSpPr/>
          <p:nvPr/>
        </p:nvSpPr>
        <p:spPr>
          <a:xfrm>
            <a:off x="5202034" y="4220135"/>
            <a:ext cx="966239" cy="216024"/>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24" name="矩形 23">
            <a:extLst>
              <a:ext uri="{FF2B5EF4-FFF2-40B4-BE49-F238E27FC236}">
                <a16:creationId xmlns:a16="http://schemas.microsoft.com/office/drawing/2014/main" id="{F4184C51-E7B6-3A48-A2C7-FB532854410E}"/>
              </a:ext>
            </a:extLst>
          </p:cNvPr>
          <p:cNvSpPr/>
          <p:nvPr/>
        </p:nvSpPr>
        <p:spPr>
          <a:xfrm>
            <a:off x="1167903" y="3774348"/>
            <a:ext cx="966239" cy="216024"/>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E71F1C6C-320F-0A48-9A2D-6E56E849D200}"/>
              </a:ext>
            </a:extLst>
          </p:cNvPr>
          <p:cNvSpPr/>
          <p:nvPr/>
        </p:nvSpPr>
        <p:spPr>
          <a:xfrm>
            <a:off x="1167903" y="3554471"/>
            <a:ext cx="966239" cy="216024"/>
          </a:xfrm>
          <a:prstGeom prst="rect">
            <a:avLst/>
          </a:prstGeom>
          <a:solidFill>
            <a:schemeClr val="accent1">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a:extLst>
              <a:ext uri="{FF2B5EF4-FFF2-40B4-BE49-F238E27FC236}">
                <a16:creationId xmlns:a16="http://schemas.microsoft.com/office/drawing/2014/main" id="{2B14AFE1-CA02-7D41-933A-B7B145FFE482}"/>
              </a:ext>
            </a:extLst>
          </p:cNvPr>
          <p:cNvSpPr/>
          <p:nvPr/>
        </p:nvSpPr>
        <p:spPr>
          <a:xfrm>
            <a:off x="1167903" y="3349064"/>
            <a:ext cx="966239" cy="216024"/>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a:extLst>
              <a:ext uri="{FF2B5EF4-FFF2-40B4-BE49-F238E27FC236}">
                <a16:creationId xmlns:a16="http://schemas.microsoft.com/office/drawing/2014/main" id="{F5D262B3-83C5-0649-9FDF-4755C5026E22}"/>
              </a:ext>
            </a:extLst>
          </p:cNvPr>
          <p:cNvSpPr/>
          <p:nvPr/>
        </p:nvSpPr>
        <p:spPr>
          <a:xfrm>
            <a:off x="1167903" y="3129187"/>
            <a:ext cx="966239" cy="216024"/>
          </a:xfrm>
          <a:prstGeom prst="rect">
            <a:avLst/>
          </a:prstGeom>
          <a:solidFill>
            <a:schemeClr val="accent1">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a:extLst>
              <a:ext uri="{FF2B5EF4-FFF2-40B4-BE49-F238E27FC236}">
                <a16:creationId xmlns:a16="http://schemas.microsoft.com/office/drawing/2014/main" id="{F65BB768-04E1-4745-9685-1C41AF48A40C}"/>
              </a:ext>
            </a:extLst>
          </p:cNvPr>
          <p:cNvSpPr/>
          <p:nvPr/>
        </p:nvSpPr>
        <p:spPr>
          <a:xfrm>
            <a:off x="1157488" y="2913529"/>
            <a:ext cx="966239" cy="216024"/>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700</a:t>
            </a:r>
            <a:endParaRPr kumimoji="1" lang="zh-CN" altLang="en-US" dirty="0">
              <a:solidFill>
                <a:schemeClr val="tx1"/>
              </a:solidFill>
            </a:endParaRPr>
          </a:p>
        </p:txBody>
      </p:sp>
      <p:sp>
        <p:nvSpPr>
          <p:cNvPr id="30" name="矩形 29">
            <a:extLst>
              <a:ext uri="{FF2B5EF4-FFF2-40B4-BE49-F238E27FC236}">
                <a16:creationId xmlns:a16="http://schemas.microsoft.com/office/drawing/2014/main" id="{8993E307-C402-874D-AAA6-4014AF207478}"/>
              </a:ext>
            </a:extLst>
          </p:cNvPr>
          <p:cNvSpPr/>
          <p:nvPr/>
        </p:nvSpPr>
        <p:spPr>
          <a:xfrm>
            <a:off x="2517613" y="3772935"/>
            <a:ext cx="966239" cy="216024"/>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id="{26D97118-C932-B442-A6FF-7F09524CE38D}"/>
              </a:ext>
            </a:extLst>
          </p:cNvPr>
          <p:cNvSpPr/>
          <p:nvPr/>
        </p:nvSpPr>
        <p:spPr>
          <a:xfrm>
            <a:off x="2517613" y="3553058"/>
            <a:ext cx="966239" cy="216024"/>
          </a:xfrm>
          <a:prstGeom prst="rect">
            <a:avLst/>
          </a:prstGeom>
          <a:solidFill>
            <a:schemeClr val="accent1">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id="{D9874C81-97B6-004C-83C5-4C525288ABA5}"/>
              </a:ext>
            </a:extLst>
          </p:cNvPr>
          <p:cNvSpPr/>
          <p:nvPr/>
        </p:nvSpPr>
        <p:spPr>
          <a:xfrm>
            <a:off x="2528784" y="3337034"/>
            <a:ext cx="966239" cy="216024"/>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500</a:t>
            </a:r>
            <a:endParaRPr kumimoji="1" lang="zh-CN" altLang="en-US" dirty="0">
              <a:solidFill>
                <a:schemeClr val="tx1"/>
              </a:solidFill>
            </a:endParaRPr>
          </a:p>
        </p:txBody>
      </p:sp>
      <p:cxnSp>
        <p:nvCxnSpPr>
          <p:cNvPr id="35" name="直线连接符 34">
            <a:extLst>
              <a:ext uri="{FF2B5EF4-FFF2-40B4-BE49-F238E27FC236}">
                <a16:creationId xmlns:a16="http://schemas.microsoft.com/office/drawing/2014/main" id="{7D9C7102-CFCF-C443-A6A1-A6E3F01223F9}"/>
              </a:ext>
            </a:extLst>
          </p:cNvPr>
          <p:cNvCxnSpPr>
            <a:stCxn id="16" idx="3"/>
          </p:cNvCxnSpPr>
          <p:nvPr/>
        </p:nvCxnSpPr>
        <p:spPr>
          <a:xfrm flipV="1">
            <a:off x="896451" y="2821830"/>
            <a:ext cx="2981286" cy="1"/>
          </a:xfrm>
          <a:prstGeom prst="line">
            <a:avLst/>
          </a:prstGeom>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357F6BBC-86D7-2C46-A82D-EA56CB2120B0}"/>
              </a:ext>
            </a:extLst>
          </p:cNvPr>
          <p:cNvSpPr/>
          <p:nvPr/>
        </p:nvSpPr>
        <p:spPr>
          <a:xfrm>
            <a:off x="5226690" y="3977558"/>
            <a:ext cx="966239" cy="216024"/>
          </a:xfrm>
          <a:prstGeom prst="rect">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200</a:t>
            </a:r>
            <a:endParaRPr kumimoji="1" lang="zh-CN" altLang="en-US" dirty="0">
              <a:solidFill>
                <a:schemeClr val="tx1"/>
              </a:solidFill>
            </a:endParaRPr>
          </a:p>
        </p:txBody>
      </p:sp>
      <p:cxnSp>
        <p:nvCxnSpPr>
          <p:cNvPr id="39" name="直线连接符 38">
            <a:extLst>
              <a:ext uri="{FF2B5EF4-FFF2-40B4-BE49-F238E27FC236}">
                <a16:creationId xmlns:a16="http://schemas.microsoft.com/office/drawing/2014/main" id="{F6E3B1F7-57BB-7B4F-A372-930724EDEF44}"/>
              </a:ext>
            </a:extLst>
          </p:cNvPr>
          <p:cNvCxnSpPr/>
          <p:nvPr/>
        </p:nvCxnSpPr>
        <p:spPr>
          <a:xfrm flipV="1">
            <a:off x="3711391" y="3901128"/>
            <a:ext cx="2981286" cy="1"/>
          </a:xfrm>
          <a:prstGeom prst="line">
            <a:avLst/>
          </a:prstGeom>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0277B65D-C5C8-D240-8CCA-0BFBE3FB68CA}"/>
              </a:ext>
            </a:extLst>
          </p:cNvPr>
          <p:cNvSpPr txBox="1"/>
          <p:nvPr/>
        </p:nvSpPr>
        <p:spPr>
          <a:xfrm>
            <a:off x="1670369" y="1264641"/>
            <a:ext cx="3405687" cy="456472"/>
          </a:xfrm>
          <a:prstGeom prst="rect">
            <a:avLst/>
          </a:prstGeom>
          <a:noFill/>
        </p:spPr>
        <p:txBody>
          <a:bodyPr wrap="square" rtlCol="0">
            <a:spAutoFit/>
          </a:bodyPr>
          <a:lstStyle/>
          <a:p>
            <a:pPr>
              <a:lnSpc>
                <a:spcPct val="150000"/>
              </a:lnSpc>
            </a:pPr>
            <a:r>
              <a:rPr kumimoji="1" lang="zh-CN" altLang="en-US" dirty="0"/>
              <a:t>最终选择从</a:t>
            </a:r>
            <a:r>
              <a:rPr kumimoji="1" lang="en-US" altLang="zh-CN" dirty="0"/>
              <a:t>CPU2</a:t>
            </a:r>
            <a:r>
              <a:rPr kumimoji="1" lang="zh-CN" altLang="en-US" dirty="0"/>
              <a:t>调度至</a:t>
            </a:r>
            <a:r>
              <a:rPr kumimoji="1" lang="en-US" altLang="zh-CN" dirty="0"/>
              <a:t>CPU3</a:t>
            </a:r>
            <a:endParaRPr kumimoji="1" lang="zh-CN" altLang="en-US" dirty="0"/>
          </a:p>
        </p:txBody>
      </p:sp>
      <p:sp>
        <p:nvSpPr>
          <p:cNvPr id="23" name="环形箭头 22">
            <a:extLst>
              <a:ext uri="{FF2B5EF4-FFF2-40B4-BE49-F238E27FC236}">
                <a16:creationId xmlns:a16="http://schemas.microsoft.com/office/drawing/2014/main" id="{1B7BE5E9-908C-8645-B0ED-A88D6ACC2A07}"/>
              </a:ext>
            </a:extLst>
          </p:cNvPr>
          <p:cNvSpPr/>
          <p:nvPr/>
        </p:nvSpPr>
        <p:spPr>
          <a:xfrm>
            <a:off x="4630270" y="3337034"/>
            <a:ext cx="810126" cy="810126"/>
          </a:xfrm>
          <a:prstGeom prst="circularArrow">
            <a:avLst>
              <a:gd name="adj1" fmla="val 12500"/>
              <a:gd name="adj2" fmla="val 1142319"/>
              <a:gd name="adj3" fmla="val 20457681"/>
              <a:gd name="adj4" fmla="val 11136037"/>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6" name="文本框 35">
            <a:extLst>
              <a:ext uri="{FF2B5EF4-FFF2-40B4-BE49-F238E27FC236}">
                <a16:creationId xmlns:a16="http://schemas.microsoft.com/office/drawing/2014/main" id="{D22836E5-C278-444B-B3DF-FFE7C05FB56F}"/>
              </a:ext>
            </a:extLst>
          </p:cNvPr>
          <p:cNvSpPr txBox="1"/>
          <p:nvPr/>
        </p:nvSpPr>
        <p:spPr>
          <a:xfrm>
            <a:off x="3898062" y="5012256"/>
            <a:ext cx="2805994" cy="307777"/>
          </a:xfrm>
          <a:prstGeom prst="rect">
            <a:avLst/>
          </a:prstGeom>
          <a:noFill/>
        </p:spPr>
        <p:txBody>
          <a:bodyPr wrap="square" rtlCol="0">
            <a:spAutoFit/>
          </a:bodyPr>
          <a:lstStyle/>
          <a:p>
            <a:r>
              <a:rPr kumimoji="1" lang="zh-CN" altLang="en-US" sz="1400" dirty="0"/>
              <a:t>每个方框代表</a:t>
            </a:r>
            <a:r>
              <a:rPr kumimoji="1" lang="en-US" altLang="zh-CN" sz="1400" dirty="0"/>
              <a:t>100</a:t>
            </a:r>
            <a:r>
              <a:rPr kumimoji="1" lang="zh-CN" altLang="en-US" sz="1400" dirty="0"/>
              <a:t>点负载</a:t>
            </a:r>
          </a:p>
        </p:txBody>
      </p:sp>
      <p:graphicFrame>
        <p:nvGraphicFramePr>
          <p:cNvPr id="37" name="表格 36">
            <a:extLst>
              <a:ext uri="{FF2B5EF4-FFF2-40B4-BE49-F238E27FC236}">
                <a16:creationId xmlns:a16="http://schemas.microsoft.com/office/drawing/2014/main" id="{33B06260-C7E4-5147-887C-454C04EE0FE1}"/>
              </a:ext>
            </a:extLst>
          </p:cNvPr>
          <p:cNvGraphicFramePr>
            <a:graphicFrameLocks noGrp="1"/>
          </p:cNvGraphicFramePr>
          <p:nvPr>
            <p:extLst>
              <p:ext uri="{D42A27DB-BD31-4B8C-83A1-F6EECF244321}">
                <p14:modId xmlns:p14="http://schemas.microsoft.com/office/powerpoint/2010/main" val="1848889042"/>
              </p:ext>
            </p:extLst>
          </p:nvPr>
        </p:nvGraphicFramePr>
        <p:xfrm>
          <a:off x="5685153" y="66667"/>
          <a:ext cx="3405687" cy="1839605"/>
        </p:xfrm>
        <a:graphic>
          <a:graphicData uri="http://schemas.openxmlformats.org/drawingml/2006/table">
            <a:tbl>
              <a:tblPr firstRow="1" bandRow="1">
                <a:tableStyleId>{5C22544A-7EE6-4342-B048-85BDC9FD1C3A}</a:tableStyleId>
              </a:tblPr>
              <a:tblGrid>
                <a:gridCol w="808392">
                  <a:extLst>
                    <a:ext uri="{9D8B030D-6E8A-4147-A177-3AD203B41FA5}">
                      <a16:colId xmlns:a16="http://schemas.microsoft.com/office/drawing/2014/main" val="1562078872"/>
                    </a:ext>
                  </a:extLst>
                </a:gridCol>
                <a:gridCol w="892614">
                  <a:extLst>
                    <a:ext uri="{9D8B030D-6E8A-4147-A177-3AD203B41FA5}">
                      <a16:colId xmlns:a16="http://schemas.microsoft.com/office/drawing/2014/main" val="2190493061"/>
                    </a:ext>
                  </a:extLst>
                </a:gridCol>
                <a:gridCol w="849900">
                  <a:extLst>
                    <a:ext uri="{9D8B030D-6E8A-4147-A177-3AD203B41FA5}">
                      <a16:colId xmlns:a16="http://schemas.microsoft.com/office/drawing/2014/main" val="3786274263"/>
                    </a:ext>
                  </a:extLst>
                </a:gridCol>
                <a:gridCol w="854781">
                  <a:extLst>
                    <a:ext uri="{9D8B030D-6E8A-4147-A177-3AD203B41FA5}">
                      <a16:colId xmlns:a16="http://schemas.microsoft.com/office/drawing/2014/main" val="484698229"/>
                    </a:ext>
                  </a:extLst>
                </a:gridCol>
              </a:tblGrid>
              <a:tr h="276481">
                <a:tc gridSpan="4">
                  <a:txBody>
                    <a:bodyPr/>
                    <a:lstStyle/>
                    <a:p>
                      <a:pPr algn="ctr"/>
                      <a:r>
                        <a:rPr lang="zh-CN" altLang="en-US" sz="1200" dirty="0"/>
                        <a:t>例：某大小核架构能耗模型（假设情况）</a:t>
                      </a:r>
                    </a:p>
                  </a:txBody>
                  <a:tcPr/>
                </a:tc>
                <a:tc hMerge="1">
                  <a:txBody>
                    <a:bodyPr/>
                    <a:lstStyle/>
                    <a:p>
                      <a:endParaRPr lang="zh-CN" altLang="en-US"/>
                    </a:p>
                  </a:txBody>
                  <a:tcPr/>
                </a:tc>
                <a:tc hMerge="1">
                  <a:txBody>
                    <a:bodyPr/>
                    <a:lstStyle/>
                    <a:p>
                      <a:pPr algn="ctr"/>
                      <a:endParaRPr lang="zh-CN" altLang="en-US" dirty="0"/>
                    </a:p>
                  </a:txBody>
                  <a:tcPr/>
                </a:tc>
                <a:tc hMerge="1">
                  <a:txBody>
                    <a:bodyPr/>
                    <a:lstStyle/>
                    <a:p>
                      <a:endParaRPr lang="zh-CN" altLang="en-US"/>
                    </a:p>
                  </a:txBody>
                  <a:tcPr/>
                </a:tc>
                <a:extLst>
                  <a:ext uri="{0D108BD9-81ED-4DB2-BD59-A6C34878D82A}">
                    <a16:rowId xmlns:a16="http://schemas.microsoft.com/office/drawing/2014/main" val="2143773839"/>
                  </a:ext>
                </a:extLst>
              </a:tr>
              <a:tr h="276481">
                <a:tc gridSpan="2">
                  <a:txBody>
                    <a:bodyPr/>
                    <a:lstStyle/>
                    <a:p>
                      <a:pPr algn="ctr"/>
                      <a:r>
                        <a:rPr lang="zh-CN" altLang="en-US" sz="1200" dirty="0"/>
                        <a:t>大核（</a:t>
                      </a:r>
                      <a:r>
                        <a:rPr lang="en-US" altLang="zh-CN" sz="1200" dirty="0"/>
                        <a:t>PD0</a:t>
                      </a:r>
                      <a:r>
                        <a:rPr lang="zh-CN" altLang="en-US" sz="1200" dirty="0"/>
                        <a:t>）</a:t>
                      </a:r>
                    </a:p>
                  </a:txBody>
                  <a:tcPr/>
                </a:tc>
                <a:tc hMerge="1">
                  <a:txBody>
                    <a:bodyPr/>
                    <a:lstStyle/>
                    <a:p>
                      <a:endParaRPr lang="zh-CN" altLang="en-US" dirty="0"/>
                    </a:p>
                  </a:txBody>
                  <a:tcPr/>
                </a:tc>
                <a:tc gridSpan="2">
                  <a:txBody>
                    <a:bodyPr/>
                    <a:lstStyle/>
                    <a:p>
                      <a:pPr algn="ctr"/>
                      <a:r>
                        <a:rPr lang="zh-CN" altLang="en-US" sz="1200" dirty="0"/>
                        <a:t>小核（</a:t>
                      </a:r>
                      <a:r>
                        <a:rPr lang="en-US" altLang="zh-CN" sz="1200" dirty="0"/>
                        <a:t>PD1</a:t>
                      </a:r>
                      <a:r>
                        <a:rPr lang="zh-CN" altLang="en-US" sz="1200" dirty="0"/>
                        <a:t>）</a:t>
                      </a:r>
                    </a:p>
                  </a:txBody>
                  <a:tcPr/>
                </a:tc>
                <a:tc hMerge="1">
                  <a:txBody>
                    <a:bodyPr/>
                    <a:lstStyle/>
                    <a:p>
                      <a:endParaRPr lang="zh-CN" altLang="en-US" dirty="0"/>
                    </a:p>
                  </a:txBody>
                  <a:tcPr/>
                </a:tc>
                <a:extLst>
                  <a:ext uri="{0D108BD9-81ED-4DB2-BD59-A6C34878D82A}">
                    <a16:rowId xmlns:a16="http://schemas.microsoft.com/office/drawing/2014/main" val="4009788874"/>
                  </a:ext>
                </a:extLst>
              </a:tr>
              <a:tr h="276481">
                <a:tc>
                  <a:txBody>
                    <a:bodyPr/>
                    <a:lstStyle/>
                    <a:p>
                      <a:pPr algn="ctr"/>
                      <a:r>
                        <a:rPr lang="zh-CN" altLang="en-US" sz="1200" dirty="0">
                          <a:solidFill>
                            <a:schemeClr val="bg1"/>
                          </a:solidFill>
                        </a:rPr>
                        <a:t>最高处理能力</a:t>
                      </a:r>
                    </a:p>
                  </a:txBody>
                  <a:tcPr>
                    <a:solidFill>
                      <a:schemeClr val="accent1"/>
                    </a:solidFill>
                  </a:tcPr>
                </a:tc>
                <a:tc>
                  <a:txBody>
                    <a:bodyPr/>
                    <a:lstStyle/>
                    <a:p>
                      <a:pPr algn="ctr"/>
                      <a:r>
                        <a:rPr kumimoji="1" lang="zh-CN" altLang="en-US" sz="1200" dirty="0">
                          <a:solidFill>
                            <a:schemeClr val="bg1"/>
                          </a:solidFill>
                        </a:rPr>
                        <a:t>单位</a:t>
                      </a:r>
                      <a:r>
                        <a:rPr lang="zh-CN" altLang="en-US" sz="1200" dirty="0">
                          <a:solidFill>
                            <a:schemeClr val="bg1"/>
                          </a:solidFill>
                        </a:rPr>
                        <a:t>能耗</a:t>
                      </a:r>
                    </a:p>
                  </a:txBody>
                  <a:tcPr>
                    <a:solidFill>
                      <a:schemeClr val="accent1"/>
                    </a:solidFill>
                  </a:tcPr>
                </a:tc>
                <a:tc>
                  <a:txBody>
                    <a:bodyPr/>
                    <a:lstStyle/>
                    <a:p>
                      <a:pPr algn="ctr"/>
                      <a:r>
                        <a:rPr lang="zh-CN" altLang="en-US" sz="1200" dirty="0">
                          <a:solidFill>
                            <a:schemeClr val="bg1"/>
                          </a:solidFill>
                        </a:rPr>
                        <a:t>最高处理能力</a:t>
                      </a:r>
                    </a:p>
                  </a:txBody>
                  <a:tcPr>
                    <a:solidFill>
                      <a:schemeClr val="accent1"/>
                    </a:solidFill>
                  </a:tcPr>
                </a:tc>
                <a:tc>
                  <a:txBody>
                    <a:bodyPr/>
                    <a:lstStyle/>
                    <a:p>
                      <a:pPr algn="ctr"/>
                      <a:r>
                        <a:rPr kumimoji="1" lang="zh-CN" altLang="en-US" sz="1200" dirty="0">
                          <a:solidFill>
                            <a:schemeClr val="bg1"/>
                          </a:solidFill>
                        </a:rPr>
                        <a:t>单位</a:t>
                      </a:r>
                      <a:r>
                        <a:rPr lang="zh-CN" altLang="en-US" sz="1200" dirty="0">
                          <a:solidFill>
                            <a:schemeClr val="bg1"/>
                          </a:solidFill>
                        </a:rPr>
                        <a:t>能耗</a:t>
                      </a:r>
                    </a:p>
                  </a:txBody>
                  <a:tcPr>
                    <a:solidFill>
                      <a:schemeClr val="accent1"/>
                    </a:solidFill>
                  </a:tcPr>
                </a:tc>
                <a:extLst>
                  <a:ext uri="{0D108BD9-81ED-4DB2-BD59-A6C34878D82A}">
                    <a16:rowId xmlns:a16="http://schemas.microsoft.com/office/drawing/2014/main" val="534652467"/>
                  </a:ext>
                </a:extLst>
              </a:tr>
              <a:tr h="276481">
                <a:tc>
                  <a:txBody>
                    <a:bodyPr/>
                    <a:lstStyle/>
                    <a:p>
                      <a:pPr algn="ctr"/>
                      <a:r>
                        <a:rPr lang="en-US" altLang="zh-CN" sz="1200" dirty="0"/>
                        <a:t>384</a:t>
                      </a:r>
                      <a:endParaRPr lang="zh-CN" altLang="en-US" sz="1200" dirty="0"/>
                    </a:p>
                  </a:txBody>
                  <a:tcPr/>
                </a:tc>
                <a:tc>
                  <a:txBody>
                    <a:bodyPr/>
                    <a:lstStyle/>
                    <a:p>
                      <a:pPr algn="ctr"/>
                      <a:r>
                        <a:rPr lang="en-US" altLang="zh-CN" sz="1200" dirty="0"/>
                        <a:t>300</a:t>
                      </a:r>
                      <a:endParaRPr lang="zh-CN" altLang="en-US" sz="1200" dirty="0"/>
                    </a:p>
                  </a:txBody>
                  <a:tcPr/>
                </a:tc>
                <a:tc>
                  <a:txBody>
                    <a:bodyPr/>
                    <a:lstStyle/>
                    <a:p>
                      <a:pPr algn="ctr"/>
                      <a:r>
                        <a:rPr lang="en-US" altLang="zh-CN" sz="1200" dirty="0"/>
                        <a:t>128</a:t>
                      </a:r>
                      <a:endParaRPr lang="zh-CN" altLang="en-US" sz="1200" dirty="0"/>
                    </a:p>
                  </a:txBody>
                  <a:tcPr/>
                </a:tc>
                <a:tc>
                  <a:txBody>
                    <a:bodyPr/>
                    <a:lstStyle/>
                    <a:p>
                      <a:pPr algn="ctr"/>
                      <a:r>
                        <a:rPr lang="en-US" altLang="zh-CN" sz="1200" dirty="0"/>
                        <a:t>80</a:t>
                      </a:r>
                      <a:endParaRPr lang="zh-CN" altLang="en-US" sz="1200" dirty="0"/>
                    </a:p>
                  </a:txBody>
                  <a:tcPr/>
                </a:tc>
                <a:extLst>
                  <a:ext uri="{0D108BD9-81ED-4DB2-BD59-A6C34878D82A}">
                    <a16:rowId xmlns:a16="http://schemas.microsoft.com/office/drawing/2014/main" val="836005310"/>
                  </a:ext>
                </a:extLst>
              </a:tr>
              <a:tr h="276481">
                <a:tc>
                  <a:txBody>
                    <a:bodyPr/>
                    <a:lstStyle/>
                    <a:p>
                      <a:pPr algn="ctr"/>
                      <a:r>
                        <a:rPr lang="en-US" altLang="zh-CN" sz="1200" dirty="0"/>
                        <a:t>768</a:t>
                      </a:r>
                      <a:endParaRPr lang="zh-CN" altLang="en-US" sz="1200" dirty="0"/>
                    </a:p>
                  </a:txBody>
                  <a:tcPr/>
                </a:tc>
                <a:tc>
                  <a:txBody>
                    <a:bodyPr/>
                    <a:lstStyle/>
                    <a:p>
                      <a:pPr algn="ctr"/>
                      <a:r>
                        <a:rPr lang="en-US" altLang="zh-CN" sz="1200" dirty="0"/>
                        <a:t>900</a:t>
                      </a:r>
                      <a:endParaRPr lang="zh-CN" altLang="en-US" sz="1200" dirty="0"/>
                    </a:p>
                  </a:txBody>
                  <a:tcPr/>
                </a:tc>
                <a:tc>
                  <a:txBody>
                    <a:bodyPr/>
                    <a:lstStyle/>
                    <a:p>
                      <a:pPr algn="ctr"/>
                      <a:r>
                        <a:rPr lang="en-US" altLang="zh-CN" sz="1200" dirty="0"/>
                        <a:t>256</a:t>
                      </a:r>
                      <a:endParaRPr lang="zh-CN" altLang="en-US" sz="1200" dirty="0"/>
                    </a:p>
                  </a:txBody>
                  <a:tcPr/>
                </a:tc>
                <a:tc>
                  <a:txBody>
                    <a:bodyPr/>
                    <a:lstStyle/>
                    <a:p>
                      <a:pPr algn="ctr"/>
                      <a:r>
                        <a:rPr lang="en-US" altLang="zh-CN" sz="1200" dirty="0"/>
                        <a:t>180</a:t>
                      </a:r>
                      <a:endParaRPr lang="zh-CN" altLang="en-US" sz="1200" dirty="0"/>
                    </a:p>
                  </a:txBody>
                  <a:tcPr/>
                </a:tc>
                <a:extLst>
                  <a:ext uri="{0D108BD9-81ED-4DB2-BD59-A6C34878D82A}">
                    <a16:rowId xmlns:a16="http://schemas.microsoft.com/office/drawing/2014/main" val="2327887798"/>
                  </a:ext>
                </a:extLst>
              </a:tr>
              <a:tr h="276481">
                <a:tc>
                  <a:txBody>
                    <a:bodyPr/>
                    <a:lstStyle/>
                    <a:p>
                      <a:pPr algn="ctr"/>
                      <a:r>
                        <a:rPr lang="en-US" altLang="zh-CN" sz="1200" dirty="0"/>
                        <a:t>1024</a:t>
                      </a:r>
                      <a:endParaRPr lang="zh-CN" altLang="en-US" sz="1200" dirty="0"/>
                    </a:p>
                  </a:txBody>
                  <a:tcPr/>
                </a:tc>
                <a:tc>
                  <a:txBody>
                    <a:bodyPr/>
                    <a:lstStyle/>
                    <a:p>
                      <a:pPr algn="ctr"/>
                      <a:r>
                        <a:rPr lang="en-US" altLang="zh-CN" sz="1200" dirty="0"/>
                        <a:t>1800</a:t>
                      </a:r>
                      <a:endParaRPr lang="zh-CN" altLang="en-US" sz="1200" dirty="0"/>
                    </a:p>
                  </a:txBody>
                  <a:tcPr/>
                </a:tc>
                <a:tc>
                  <a:txBody>
                    <a:bodyPr/>
                    <a:lstStyle/>
                    <a:p>
                      <a:pPr algn="ctr"/>
                      <a:r>
                        <a:rPr lang="en-US" altLang="zh-CN" sz="1200" dirty="0"/>
                        <a:t>512</a:t>
                      </a:r>
                      <a:endParaRPr lang="zh-CN" altLang="en-US" sz="1200" dirty="0"/>
                    </a:p>
                  </a:txBody>
                  <a:tcPr/>
                </a:tc>
                <a:tc>
                  <a:txBody>
                    <a:bodyPr/>
                    <a:lstStyle/>
                    <a:p>
                      <a:pPr algn="ctr"/>
                      <a:r>
                        <a:rPr lang="en-US" altLang="zh-CN" sz="1200" dirty="0"/>
                        <a:t>380</a:t>
                      </a:r>
                      <a:endParaRPr lang="zh-CN" altLang="en-US" sz="1200" dirty="0"/>
                    </a:p>
                  </a:txBody>
                  <a:tcPr/>
                </a:tc>
                <a:extLst>
                  <a:ext uri="{0D108BD9-81ED-4DB2-BD59-A6C34878D82A}">
                    <a16:rowId xmlns:a16="http://schemas.microsoft.com/office/drawing/2014/main" val="4135075834"/>
                  </a:ext>
                </a:extLst>
              </a:tr>
            </a:tbl>
          </a:graphicData>
        </a:graphic>
      </p:graphicFrame>
      <p:sp>
        <p:nvSpPr>
          <p:cNvPr id="40" name="文本框 39">
            <a:extLst>
              <a:ext uri="{FF2B5EF4-FFF2-40B4-BE49-F238E27FC236}">
                <a16:creationId xmlns:a16="http://schemas.microsoft.com/office/drawing/2014/main" id="{DF6EFF45-EAE0-6C4C-9932-F675A44BEECD}"/>
              </a:ext>
            </a:extLst>
          </p:cNvPr>
          <p:cNvSpPr txBox="1"/>
          <p:nvPr/>
        </p:nvSpPr>
        <p:spPr>
          <a:xfrm>
            <a:off x="416141" y="3451733"/>
            <a:ext cx="504056" cy="276999"/>
          </a:xfrm>
          <a:prstGeom prst="rect">
            <a:avLst/>
          </a:prstGeom>
          <a:noFill/>
        </p:spPr>
        <p:txBody>
          <a:bodyPr wrap="square" rtlCol="0">
            <a:spAutoFit/>
          </a:bodyPr>
          <a:lstStyle/>
          <a:p>
            <a:pPr algn="ctr"/>
            <a:r>
              <a:rPr kumimoji="1" lang="en-US" altLang="zh-CN" sz="1200" dirty="0"/>
              <a:t>384</a:t>
            </a:r>
            <a:endParaRPr kumimoji="1" lang="zh-CN" altLang="en-US" sz="1200" dirty="0"/>
          </a:p>
        </p:txBody>
      </p:sp>
      <p:sp>
        <p:nvSpPr>
          <p:cNvPr id="41" name="页脚占位符 4">
            <a:extLst>
              <a:ext uri="{FF2B5EF4-FFF2-40B4-BE49-F238E27FC236}">
                <a16:creationId xmlns:a16="http://schemas.microsoft.com/office/drawing/2014/main" id="{EA567BDA-CD74-6B43-9CE2-CCA6C68B0EE4}"/>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Tree>
    <p:extLst>
      <p:ext uri="{BB962C8B-B14F-4D97-AF65-F5344CB8AC3E}">
        <p14:creationId xmlns:p14="http://schemas.microsoft.com/office/powerpoint/2010/main" val="39279062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1EB451-49E6-094D-B9D1-427F84B357C9}"/>
              </a:ext>
            </a:extLst>
          </p:cNvPr>
          <p:cNvSpPr>
            <a:spLocks noGrp="1"/>
          </p:cNvSpPr>
          <p:nvPr>
            <p:ph type="title"/>
          </p:nvPr>
        </p:nvSpPr>
        <p:spPr>
          <a:xfrm>
            <a:off x="457200" y="228866"/>
            <a:ext cx="8229600" cy="900442"/>
          </a:xfrm>
        </p:spPr>
        <p:txBody>
          <a:bodyPr/>
          <a:lstStyle/>
          <a:p>
            <a:r>
              <a:rPr kumimoji="1" lang="zh-CN" altLang="en-US" dirty="0"/>
              <a:t>思考：</a:t>
            </a:r>
            <a:r>
              <a:rPr kumimoji="1" lang="en-US" altLang="zh-CN" dirty="0"/>
              <a:t>EAS</a:t>
            </a:r>
            <a:r>
              <a:rPr kumimoji="1" lang="zh-CN" altLang="en-US" dirty="0"/>
              <a:t>适用场景</a:t>
            </a:r>
          </a:p>
        </p:txBody>
      </p:sp>
      <p:sp>
        <p:nvSpPr>
          <p:cNvPr id="3" name="内容占位符 2">
            <a:extLst>
              <a:ext uri="{FF2B5EF4-FFF2-40B4-BE49-F238E27FC236}">
                <a16:creationId xmlns:a16="http://schemas.microsoft.com/office/drawing/2014/main" id="{480AF60A-876F-4941-9FE1-F13D0BA62D6C}"/>
              </a:ext>
            </a:extLst>
          </p:cNvPr>
          <p:cNvSpPr>
            <a:spLocks noGrp="1"/>
          </p:cNvSpPr>
          <p:nvPr>
            <p:ph idx="1"/>
          </p:nvPr>
        </p:nvSpPr>
        <p:spPr/>
        <p:txBody>
          <a:bodyPr/>
          <a:lstStyle/>
          <a:p>
            <a:r>
              <a:rPr kumimoji="1" lang="zh-CN" altLang="en-US" dirty="0"/>
              <a:t>哪些使用场景是适合</a:t>
            </a:r>
            <a:r>
              <a:rPr kumimoji="1" lang="en-US" altLang="zh-CN" dirty="0"/>
              <a:t>EAS</a:t>
            </a:r>
            <a:r>
              <a:rPr kumimoji="1" lang="zh-CN" altLang="en-US" dirty="0"/>
              <a:t>的？</a:t>
            </a:r>
            <a:endParaRPr kumimoji="1" lang="en-US" altLang="zh-CN" dirty="0"/>
          </a:p>
          <a:p>
            <a:pPr lvl="1"/>
            <a:endParaRPr kumimoji="1" lang="en-US" altLang="zh-CN" dirty="0"/>
          </a:p>
          <a:p>
            <a:pPr lvl="1"/>
            <a:endParaRPr kumimoji="1" lang="zh-CN" altLang="en-US" dirty="0"/>
          </a:p>
        </p:txBody>
      </p:sp>
      <p:sp>
        <p:nvSpPr>
          <p:cNvPr id="4" name="灯片编号占位符 3">
            <a:extLst>
              <a:ext uri="{FF2B5EF4-FFF2-40B4-BE49-F238E27FC236}">
                <a16:creationId xmlns:a16="http://schemas.microsoft.com/office/drawing/2014/main" id="{33519B04-8D54-C342-A37C-BF5105F87B6A}"/>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122</a:t>
            </a:fld>
            <a:endParaRPr lang="zh-CN" altLang="en-US"/>
          </a:p>
        </p:txBody>
      </p:sp>
      <p:sp>
        <p:nvSpPr>
          <p:cNvPr id="5" name="页脚占位符 4">
            <a:extLst>
              <a:ext uri="{FF2B5EF4-FFF2-40B4-BE49-F238E27FC236}">
                <a16:creationId xmlns:a16="http://schemas.microsoft.com/office/drawing/2014/main" id="{C95B2F03-BC84-944D-8AFC-FEC3CEB32C82}"/>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Tree>
    <p:extLst>
      <p:ext uri="{BB962C8B-B14F-4D97-AF65-F5344CB8AC3E}">
        <p14:creationId xmlns:p14="http://schemas.microsoft.com/office/powerpoint/2010/main" val="141124653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CA7F97-959D-B24F-BAFD-A4C14480B6CC}"/>
              </a:ext>
            </a:extLst>
          </p:cNvPr>
          <p:cNvSpPr>
            <a:spLocks noGrp="1"/>
          </p:cNvSpPr>
          <p:nvPr>
            <p:ph type="title"/>
          </p:nvPr>
        </p:nvSpPr>
        <p:spPr>
          <a:xfrm>
            <a:off x="457200" y="228866"/>
            <a:ext cx="8229600" cy="900442"/>
          </a:xfrm>
        </p:spPr>
        <p:txBody>
          <a:bodyPr/>
          <a:lstStyle/>
          <a:p>
            <a:r>
              <a:rPr kumimoji="1" lang="zh-CN" altLang="en-US" dirty="0"/>
              <a:t>解决优先级反转：优先级继承</a:t>
            </a:r>
          </a:p>
        </p:txBody>
      </p:sp>
      <p:sp>
        <p:nvSpPr>
          <p:cNvPr id="4" name="灯片编号占位符 3">
            <a:extLst>
              <a:ext uri="{FF2B5EF4-FFF2-40B4-BE49-F238E27FC236}">
                <a16:creationId xmlns:a16="http://schemas.microsoft.com/office/drawing/2014/main" id="{2A9246EE-E69F-C74D-A4F2-FF7BCC573B75}"/>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123</a:t>
            </a:fld>
            <a:endParaRPr lang="zh-CN" altLang="en-US"/>
          </a:p>
        </p:txBody>
      </p:sp>
      <p:grpSp>
        <p:nvGrpSpPr>
          <p:cNvPr id="5" name="组合 4">
            <a:extLst>
              <a:ext uri="{FF2B5EF4-FFF2-40B4-BE49-F238E27FC236}">
                <a16:creationId xmlns:a16="http://schemas.microsoft.com/office/drawing/2014/main" id="{1CC86153-4FE2-CA4A-90F0-D52FB247252E}"/>
              </a:ext>
            </a:extLst>
          </p:cNvPr>
          <p:cNvGrpSpPr/>
          <p:nvPr/>
        </p:nvGrpSpPr>
        <p:grpSpPr>
          <a:xfrm>
            <a:off x="5601816" y="3437322"/>
            <a:ext cx="914400" cy="914400"/>
            <a:chOff x="3968174" y="2217839"/>
            <a:chExt cx="914400" cy="914400"/>
          </a:xfrm>
        </p:grpSpPr>
        <p:pic>
          <p:nvPicPr>
            <p:cNvPr id="6" name="图形 5" descr="男性形象">
              <a:extLst>
                <a:ext uri="{FF2B5EF4-FFF2-40B4-BE49-F238E27FC236}">
                  <a16:creationId xmlns:a16="http://schemas.microsoft.com/office/drawing/2014/main" id="{B495B9F4-82EE-DB40-92D8-9BC26A78250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68174" y="2217839"/>
              <a:ext cx="914400" cy="914400"/>
            </a:xfrm>
            <a:prstGeom prst="rect">
              <a:avLst/>
            </a:prstGeom>
          </p:spPr>
        </p:pic>
        <p:sp>
          <p:nvSpPr>
            <p:cNvPr id="7" name="文本框 6">
              <a:extLst>
                <a:ext uri="{FF2B5EF4-FFF2-40B4-BE49-F238E27FC236}">
                  <a16:creationId xmlns:a16="http://schemas.microsoft.com/office/drawing/2014/main" id="{CCF417EF-27C1-9B4A-8EEE-432617DD9534}"/>
                </a:ext>
              </a:extLst>
            </p:cNvPr>
            <p:cNvSpPr txBox="1"/>
            <p:nvPr/>
          </p:nvSpPr>
          <p:spPr>
            <a:xfrm>
              <a:off x="3968174" y="2654055"/>
              <a:ext cx="914400" cy="369332"/>
            </a:xfrm>
            <a:prstGeom prst="rect">
              <a:avLst/>
            </a:prstGeom>
            <a:noFill/>
          </p:spPr>
          <p:txBody>
            <a:bodyPr wrap="square" rtlCol="0">
              <a:spAutoFit/>
            </a:bodyPr>
            <a:lstStyle/>
            <a:p>
              <a:pPr algn="ctr"/>
              <a:r>
                <a:rPr kumimoji="1" lang="en-US" altLang="zh-CN" b="1" dirty="0"/>
                <a:t>A</a:t>
              </a:r>
              <a:endParaRPr kumimoji="1" lang="zh-CN" altLang="en-US" b="1" dirty="0"/>
            </a:p>
          </p:txBody>
        </p:sp>
      </p:grpSp>
      <p:grpSp>
        <p:nvGrpSpPr>
          <p:cNvPr id="8" name="组合 7">
            <a:extLst>
              <a:ext uri="{FF2B5EF4-FFF2-40B4-BE49-F238E27FC236}">
                <a16:creationId xmlns:a16="http://schemas.microsoft.com/office/drawing/2014/main" id="{ACC3D2F2-23EF-EF4E-9262-1655E95EB0A4}"/>
              </a:ext>
            </a:extLst>
          </p:cNvPr>
          <p:cNvGrpSpPr/>
          <p:nvPr/>
        </p:nvGrpSpPr>
        <p:grpSpPr>
          <a:xfrm>
            <a:off x="5601816" y="1377746"/>
            <a:ext cx="914400" cy="914400"/>
            <a:chOff x="5878583" y="1595505"/>
            <a:chExt cx="914400" cy="914400"/>
          </a:xfrm>
        </p:grpSpPr>
        <p:pic>
          <p:nvPicPr>
            <p:cNvPr id="9" name="图形 8" descr="女性形象">
              <a:extLst>
                <a:ext uri="{FF2B5EF4-FFF2-40B4-BE49-F238E27FC236}">
                  <a16:creationId xmlns:a16="http://schemas.microsoft.com/office/drawing/2014/main" id="{3D411838-07FF-A743-8143-3ACD1DDE8C9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78583" y="1595505"/>
              <a:ext cx="914400" cy="914400"/>
            </a:xfrm>
            <a:prstGeom prst="rect">
              <a:avLst/>
            </a:prstGeom>
          </p:spPr>
        </p:pic>
        <p:sp>
          <p:nvSpPr>
            <p:cNvPr id="10" name="文本框 9">
              <a:extLst>
                <a:ext uri="{FF2B5EF4-FFF2-40B4-BE49-F238E27FC236}">
                  <a16:creationId xmlns:a16="http://schemas.microsoft.com/office/drawing/2014/main" id="{DEC93476-5A03-6947-A44C-79D305C2A8DA}"/>
                </a:ext>
              </a:extLst>
            </p:cNvPr>
            <p:cNvSpPr txBox="1"/>
            <p:nvPr/>
          </p:nvSpPr>
          <p:spPr>
            <a:xfrm>
              <a:off x="5878583" y="2033173"/>
              <a:ext cx="914400" cy="369332"/>
            </a:xfrm>
            <a:prstGeom prst="rect">
              <a:avLst/>
            </a:prstGeom>
            <a:noFill/>
          </p:spPr>
          <p:txBody>
            <a:bodyPr wrap="square" rtlCol="0">
              <a:spAutoFit/>
            </a:bodyPr>
            <a:lstStyle/>
            <a:p>
              <a:pPr algn="ctr"/>
              <a:r>
                <a:rPr kumimoji="1" lang="en-US" altLang="zh-CN" b="1" dirty="0"/>
                <a:t>B</a:t>
              </a:r>
              <a:endParaRPr kumimoji="1" lang="zh-CN" altLang="en-US" b="1" dirty="0"/>
            </a:p>
          </p:txBody>
        </p:sp>
      </p:grpSp>
      <p:grpSp>
        <p:nvGrpSpPr>
          <p:cNvPr id="11" name="组合 10">
            <a:extLst>
              <a:ext uri="{FF2B5EF4-FFF2-40B4-BE49-F238E27FC236}">
                <a16:creationId xmlns:a16="http://schemas.microsoft.com/office/drawing/2014/main" id="{4AE90EAA-3D73-874E-A75B-5F97C0E8E480}"/>
              </a:ext>
            </a:extLst>
          </p:cNvPr>
          <p:cNvGrpSpPr/>
          <p:nvPr/>
        </p:nvGrpSpPr>
        <p:grpSpPr>
          <a:xfrm>
            <a:off x="3937627" y="2371589"/>
            <a:ext cx="914400" cy="965540"/>
            <a:chOff x="2184748" y="3721596"/>
            <a:chExt cx="914400" cy="965540"/>
          </a:xfrm>
        </p:grpSpPr>
        <p:pic>
          <p:nvPicPr>
            <p:cNvPr id="12" name="图形 11" descr="用户">
              <a:extLst>
                <a:ext uri="{FF2B5EF4-FFF2-40B4-BE49-F238E27FC236}">
                  <a16:creationId xmlns:a16="http://schemas.microsoft.com/office/drawing/2014/main" id="{F0B21D11-B259-084C-97FF-C2621C7C567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84748" y="3772736"/>
              <a:ext cx="914400" cy="914400"/>
            </a:xfrm>
            <a:prstGeom prst="rect">
              <a:avLst/>
            </a:prstGeom>
          </p:spPr>
        </p:pic>
        <p:grpSp>
          <p:nvGrpSpPr>
            <p:cNvPr id="13" name="组合 12">
              <a:extLst>
                <a:ext uri="{FF2B5EF4-FFF2-40B4-BE49-F238E27FC236}">
                  <a16:creationId xmlns:a16="http://schemas.microsoft.com/office/drawing/2014/main" id="{436D06E6-CDBE-0245-AD1A-104838D31C67}"/>
                </a:ext>
              </a:extLst>
            </p:cNvPr>
            <p:cNvGrpSpPr/>
            <p:nvPr/>
          </p:nvGrpSpPr>
          <p:grpSpPr>
            <a:xfrm>
              <a:off x="2430293" y="3721596"/>
              <a:ext cx="423310" cy="423310"/>
              <a:chOff x="2348489" y="3580911"/>
              <a:chExt cx="586916" cy="586916"/>
            </a:xfrm>
          </p:grpSpPr>
          <p:sp>
            <p:nvSpPr>
              <p:cNvPr id="14" name="椭圆 13">
                <a:extLst>
                  <a:ext uri="{FF2B5EF4-FFF2-40B4-BE49-F238E27FC236}">
                    <a16:creationId xmlns:a16="http://schemas.microsoft.com/office/drawing/2014/main" id="{01D24A44-92BC-1944-8AF2-087BFDD77B9B}"/>
                  </a:ext>
                </a:extLst>
              </p:cNvPr>
              <p:cNvSpPr/>
              <p:nvPr/>
            </p:nvSpPr>
            <p:spPr>
              <a:xfrm>
                <a:off x="2435855" y="3747852"/>
                <a:ext cx="412186" cy="2880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5" name="图形 14" descr="学位帽">
                <a:extLst>
                  <a:ext uri="{FF2B5EF4-FFF2-40B4-BE49-F238E27FC236}">
                    <a16:creationId xmlns:a16="http://schemas.microsoft.com/office/drawing/2014/main" id="{D36D98B1-0B73-7C45-8448-BA67A9CF027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48489" y="3580911"/>
                <a:ext cx="586916" cy="586916"/>
              </a:xfrm>
              <a:prstGeom prst="rect">
                <a:avLst/>
              </a:prstGeom>
            </p:spPr>
          </p:pic>
        </p:grpSp>
      </p:grpSp>
      <p:sp>
        <p:nvSpPr>
          <p:cNvPr id="16" name="文本框 15">
            <a:extLst>
              <a:ext uri="{FF2B5EF4-FFF2-40B4-BE49-F238E27FC236}">
                <a16:creationId xmlns:a16="http://schemas.microsoft.com/office/drawing/2014/main" id="{D4A38504-48CA-1D43-BB02-CB042737724A}"/>
              </a:ext>
            </a:extLst>
          </p:cNvPr>
          <p:cNvSpPr txBox="1"/>
          <p:nvPr/>
        </p:nvSpPr>
        <p:spPr>
          <a:xfrm>
            <a:off x="2881565" y="1893405"/>
            <a:ext cx="2928663" cy="369332"/>
          </a:xfrm>
          <a:prstGeom prst="rect">
            <a:avLst/>
          </a:prstGeom>
          <a:noFill/>
        </p:spPr>
        <p:txBody>
          <a:bodyPr wrap="square" rtlCol="0">
            <a:spAutoFit/>
          </a:bodyPr>
          <a:lstStyle/>
          <a:p>
            <a:pPr algn="ctr"/>
            <a:r>
              <a:rPr kumimoji="1" lang="en-US" altLang="zh-CN" dirty="0"/>
              <a:t>2.</a:t>
            </a:r>
            <a:r>
              <a:rPr kumimoji="1" lang="zh-CN" altLang="en-US" dirty="0"/>
              <a:t>那我先给</a:t>
            </a:r>
            <a:r>
              <a:rPr kumimoji="1" lang="en-US" altLang="zh-CN" dirty="0"/>
              <a:t>A</a:t>
            </a:r>
            <a:r>
              <a:rPr kumimoji="1" lang="zh-CN" altLang="en-US" dirty="0"/>
              <a:t>讲题</a:t>
            </a:r>
            <a:endParaRPr kumimoji="1" lang="en-US" altLang="zh-CN" dirty="0"/>
          </a:p>
        </p:txBody>
      </p:sp>
      <p:sp>
        <p:nvSpPr>
          <p:cNvPr id="17" name="文本框 16">
            <a:extLst>
              <a:ext uri="{FF2B5EF4-FFF2-40B4-BE49-F238E27FC236}">
                <a16:creationId xmlns:a16="http://schemas.microsoft.com/office/drawing/2014/main" id="{D9D7A22D-D135-5044-8A98-F3DF1950934B}"/>
              </a:ext>
            </a:extLst>
          </p:cNvPr>
          <p:cNvSpPr txBox="1"/>
          <p:nvPr/>
        </p:nvSpPr>
        <p:spPr>
          <a:xfrm>
            <a:off x="6516216" y="1607375"/>
            <a:ext cx="2928663" cy="369332"/>
          </a:xfrm>
          <a:prstGeom prst="rect">
            <a:avLst/>
          </a:prstGeom>
          <a:noFill/>
        </p:spPr>
        <p:txBody>
          <a:bodyPr wrap="square" rtlCol="0">
            <a:spAutoFit/>
          </a:bodyPr>
          <a:lstStyle/>
          <a:p>
            <a:pPr algn="ctr"/>
            <a:r>
              <a:rPr kumimoji="1" lang="en-US" altLang="zh-CN" dirty="0"/>
              <a:t>1.</a:t>
            </a:r>
            <a:r>
              <a:rPr kumimoji="1" lang="zh-CN" altLang="en-US" dirty="0"/>
              <a:t>学霸，你先给</a:t>
            </a:r>
            <a:r>
              <a:rPr kumimoji="1" lang="en-US" altLang="zh-CN" dirty="0"/>
              <a:t>A</a:t>
            </a:r>
            <a:r>
              <a:rPr kumimoji="1" lang="zh-CN" altLang="en-US" dirty="0"/>
              <a:t>讲题吧</a:t>
            </a:r>
            <a:endParaRPr kumimoji="1" lang="en-US" altLang="zh-CN" dirty="0"/>
          </a:p>
        </p:txBody>
      </p:sp>
      <p:sp>
        <p:nvSpPr>
          <p:cNvPr id="25" name="文本框 24">
            <a:extLst>
              <a:ext uri="{FF2B5EF4-FFF2-40B4-BE49-F238E27FC236}">
                <a16:creationId xmlns:a16="http://schemas.microsoft.com/office/drawing/2014/main" id="{3A0F9FA2-1C70-1444-B829-178B85F15940}"/>
              </a:ext>
            </a:extLst>
          </p:cNvPr>
          <p:cNvSpPr txBox="1"/>
          <p:nvPr/>
        </p:nvSpPr>
        <p:spPr>
          <a:xfrm>
            <a:off x="4594684" y="4450151"/>
            <a:ext cx="2928663" cy="646331"/>
          </a:xfrm>
          <a:prstGeom prst="rect">
            <a:avLst/>
          </a:prstGeom>
          <a:noFill/>
        </p:spPr>
        <p:txBody>
          <a:bodyPr wrap="square" rtlCol="0">
            <a:spAutoFit/>
          </a:bodyPr>
          <a:lstStyle/>
          <a:p>
            <a:pPr algn="ctr"/>
            <a:r>
              <a:rPr kumimoji="1" lang="en-US" altLang="zh-CN" dirty="0"/>
              <a:t>3.</a:t>
            </a:r>
            <a:r>
              <a:rPr kumimoji="1" lang="zh-CN" altLang="en-US" dirty="0"/>
              <a:t>等学霸给我讲题</a:t>
            </a:r>
            <a:endParaRPr kumimoji="1" lang="en-US" altLang="zh-CN" dirty="0"/>
          </a:p>
          <a:p>
            <a:pPr algn="ctr"/>
            <a:r>
              <a:rPr kumimoji="1" lang="zh-CN" altLang="en-US" dirty="0"/>
              <a:t>我就不用拿着书了</a:t>
            </a:r>
            <a:endParaRPr kumimoji="1" lang="en-US" altLang="zh-CN" dirty="0"/>
          </a:p>
        </p:txBody>
      </p:sp>
      <p:cxnSp>
        <p:nvCxnSpPr>
          <p:cNvPr id="27" name="曲线连接符 26">
            <a:extLst>
              <a:ext uri="{FF2B5EF4-FFF2-40B4-BE49-F238E27FC236}">
                <a16:creationId xmlns:a16="http://schemas.microsoft.com/office/drawing/2014/main" id="{E1DB41F8-739E-A146-A1C2-8D45120C0C6E}"/>
              </a:ext>
            </a:extLst>
          </p:cNvPr>
          <p:cNvCxnSpPr>
            <a:cxnSpLocks/>
            <a:stCxn id="9" idx="3"/>
            <a:endCxn id="6" idx="3"/>
          </p:cNvCxnSpPr>
          <p:nvPr/>
        </p:nvCxnSpPr>
        <p:spPr>
          <a:xfrm>
            <a:off x="6516216" y="1834946"/>
            <a:ext cx="12700" cy="2059576"/>
          </a:xfrm>
          <a:prstGeom prst="curvedConnector3">
            <a:avLst>
              <a:gd name="adj1" fmla="val 278181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4" name="曲线连接符 33">
            <a:extLst>
              <a:ext uri="{FF2B5EF4-FFF2-40B4-BE49-F238E27FC236}">
                <a16:creationId xmlns:a16="http://schemas.microsoft.com/office/drawing/2014/main" id="{B2B29795-BDC3-2148-A643-E7FDE6DC77A2}"/>
              </a:ext>
            </a:extLst>
          </p:cNvPr>
          <p:cNvCxnSpPr>
            <a:cxnSpLocks/>
          </p:cNvCxnSpPr>
          <p:nvPr/>
        </p:nvCxnSpPr>
        <p:spPr>
          <a:xfrm rot="10800000">
            <a:off x="5601816" y="2000080"/>
            <a:ext cx="12700" cy="2058124"/>
          </a:xfrm>
          <a:prstGeom prst="curvedConnector3">
            <a:avLst>
              <a:gd name="adj1" fmla="val 3109094"/>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D9D73002-DF06-C048-9059-6A55959AA143}"/>
              </a:ext>
            </a:extLst>
          </p:cNvPr>
          <p:cNvSpPr txBox="1"/>
          <p:nvPr/>
        </p:nvSpPr>
        <p:spPr>
          <a:xfrm rot="18900000">
            <a:off x="5006028" y="2349836"/>
            <a:ext cx="432048" cy="923330"/>
          </a:xfrm>
          <a:prstGeom prst="rect">
            <a:avLst/>
          </a:prstGeom>
          <a:noFill/>
        </p:spPr>
        <p:txBody>
          <a:bodyPr wrap="square" rtlCol="0">
            <a:spAutoFit/>
          </a:bodyPr>
          <a:lstStyle/>
          <a:p>
            <a:pPr algn="ctr"/>
            <a:r>
              <a:rPr kumimoji="1" lang="en-US" altLang="zh-CN" sz="5400" dirty="0"/>
              <a:t>+</a:t>
            </a:r>
            <a:endParaRPr kumimoji="1" lang="zh-CN" altLang="en-US" sz="5400" dirty="0"/>
          </a:p>
        </p:txBody>
      </p:sp>
      <p:pic>
        <p:nvPicPr>
          <p:cNvPr id="21" name="图形 20" descr="书籍">
            <a:extLst>
              <a:ext uri="{FF2B5EF4-FFF2-40B4-BE49-F238E27FC236}">
                <a16:creationId xmlns:a16="http://schemas.microsoft.com/office/drawing/2014/main" id="{F40B6796-2AAD-E642-8748-A7BD935CB45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04275" y="2604903"/>
            <a:ext cx="638144" cy="638144"/>
          </a:xfrm>
          <a:prstGeom prst="rect">
            <a:avLst/>
          </a:prstGeom>
        </p:spPr>
      </p:pic>
      <p:sp>
        <p:nvSpPr>
          <p:cNvPr id="22" name="页脚占位符 4">
            <a:extLst>
              <a:ext uri="{FF2B5EF4-FFF2-40B4-BE49-F238E27FC236}">
                <a16:creationId xmlns:a16="http://schemas.microsoft.com/office/drawing/2014/main" id="{AC323085-DE75-C14A-99D5-C3610906B028}"/>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
        <p:nvSpPr>
          <p:cNvPr id="23" name="文本框 22">
            <a:extLst>
              <a:ext uri="{FF2B5EF4-FFF2-40B4-BE49-F238E27FC236}">
                <a16:creationId xmlns:a16="http://schemas.microsoft.com/office/drawing/2014/main" id="{E5F6D8E2-2B4C-A645-849F-212859A31A66}"/>
              </a:ext>
            </a:extLst>
          </p:cNvPr>
          <p:cNvSpPr txBox="1"/>
          <p:nvPr/>
        </p:nvSpPr>
        <p:spPr>
          <a:xfrm>
            <a:off x="93382" y="2395570"/>
            <a:ext cx="3682308" cy="923330"/>
          </a:xfrm>
          <a:prstGeom prst="rect">
            <a:avLst/>
          </a:prstGeom>
          <a:noFill/>
        </p:spPr>
        <p:txBody>
          <a:bodyPr wrap="square" rtlCol="0">
            <a:spAutoFit/>
          </a:bodyPr>
          <a:lstStyle/>
          <a:p>
            <a:pPr algn="ctr"/>
            <a:r>
              <a:rPr kumimoji="1" lang="zh-CN" altLang="en-US" b="1" dirty="0"/>
              <a:t>解决方案：</a:t>
            </a:r>
            <a:endParaRPr kumimoji="1" lang="en-US" altLang="zh-CN" b="1" dirty="0"/>
          </a:p>
          <a:p>
            <a:pPr algn="ctr"/>
            <a:r>
              <a:rPr kumimoji="1" lang="zh-CN" altLang="en-US" dirty="0">
                <a:solidFill>
                  <a:srgbClr val="FF0000"/>
                </a:solidFill>
              </a:rPr>
              <a:t>暂时将优先级转移</a:t>
            </a:r>
            <a:endParaRPr kumimoji="1" lang="en-US" altLang="zh-CN" dirty="0">
              <a:solidFill>
                <a:srgbClr val="FF0000"/>
              </a:solidFill>
            </a:endParaRPr>
          </a:p>
          <a:p>
            <a:pPr algn="ctr"/>
            <a:r>
              <a:rPr kumimoji="1" lang="zh-CN" altLang="en-US" dirty="0"/>
              <a:t>给低优先级任务</a:t>
            </a:r>
            <a:endParaRPr kumimoji="1" lang="en-US" altLang="zh-CN" dirty="0"/>
          </a:p>
        </p:txBody>
      </p:sp>
    </p:spTree>
    <p:extLst>
      <p:ext uri="{BB962C8B-B14F-4D97-AF65-F5344CB8AC3E}">
        <p14:creationId xmlns:p14="http://schemas.microsoft.com/office/powerpoint/2010/main" val="276551783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5213AD-A0CC-E049-BAE9-5421C0E2FE68}"/>
              </a:ext>
            </a:extLst>
          </p:cNvPr>
          <p:cNvSpPr>
            <a:spLocks noGrp="1"/>
          </p:cNvSpPr>
          <p:nvPr>
            <p:ph type="title"/>
          </p:nvPr>
        </p:nvSpPr>
        <p:spPr>
          <a:xfrm>
            <a:off x="457200" y="228866"/>
            <a:ext cx="8229600" cy="900442"/>
          </a:xfrm>
        </p:spPr>
        <p:txBody>
          <a:bodyPr/>
          <a:lstStyle/>
          <a:p>
            <a:r>
              <a:rPr kumimoji="1" lang="zh-CN" altLang="en-US" dirty="0"/>
              <a:t>如果没有调度器</a:t>
            </a:r>
          </a:p>
        </p:txBody>
      </p:sp>
      <p:sp>
        <p:nvSpPr>
          <p:cNvPr id="3" name="内容占位符 2">
            <a:extLst>
              <a:ext uri="{FF2B5EF4-FFF2-40B4-BE49-F238E27FC236}">
                <a16:creationId xmlns:a16="http://schemas.microsoft.com/office/drawing/2014/main" id="{C0FEFECE-C8FA-3E43-9DAC-DC33D202EAA5}"/>
              </a:ext>
            </a:extLst>
          </p:cNvPr>
          <p:cNvSpPr>
            <a:spLocks noGrp="1"/>
          </p:cNvSpPr>
          <p:nvPr>
            <p:ph idx="1"/>
          </p:nvPr>
        </p:nvSpPr>
        <p:spPr>
          <a:xfrm>
            <a:off x="457200" y="1333501"/>
            <a:ext cx="8229600" cy="3771636"/>
          </a:xfrm>
        </p:spPr>
        <p:txBody>
          <a:bodyPr>
            <a:normAutofit/>
          </a:bodyPr>
          <a:lstStyle/>
          <a:p>
            <a:pPr lvl="1"/>
            <a:endParaRPr kumimoji="1" lang="en-US" altLang="zh-CN" dirty="0"/>
          </a:p>
          <a:p>
            <a:pPr lvl="1"/>
            <a:endParaRPr kumimoji="1" lang="en-US" altLang="zh-CN" dirty="0"/>
          </a:p>
        </p:txBody>
      </p:sp>
      <p:sp>
        <p:nvSpPr>
          <p:cNvPr id="4" name="灯片编号占位符 3">
            <a:extLst>
              <a:ext uri="{FF2B5EF4-FFF2-40B4-BE49-F238E27FC236}">
                <a16:creationId xmlns:a16="http://schemas.microsoft.com/office/drawing/2014/main" id="{C8F0F9AA-2CC3-CD43-B225-8FDBDDF7D162}"/>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124</a:t>
            </a:fld>
            <a:endParaRPr lang="zh-CN" altLang="en-US"/>
          </a:p>
        </p:txBody>
      </p:sp>
      <p:sp>
        <p:nvSpPr>
          <p:cNvPr id="8" name="页脚占位符 4">
            <a:extLst>
              <a:ext uri="{FF2B5EF4-FFF2-40B4-BE49-F238E27FC236}">
                <a16:creationId xmlns:a16="http://schemas.microsoft.com/office/drawing/2014/main" id="{8A2EE5EB-5526-A646-99D1-318F1DB32FDC}"/>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
        <p:nvSpPr>
          <p:cNvPr id="12" name="右箭头 11">
            <a:extLst>
              <a:ext uri="{FF2B5EF4-FFF2-40B4-BE49-F238E27FC236}">
                <a16:creationId xmlns:a16="http://schemas.microsoft.com/office/drawing/2014/main" id="{B422991C-1ED1-3248-808E-E91B505A8F7A}"/>
              </a:ext>
            </a:extLst>
          </p:cNvPr>
          <p:cNvSpPr/>
          <p:nvPr/>
        </p:nvSpPr>
        <p:spPr>
          <a:xfrm>
            <a:off x="5726624" y="2153580"/>
            <a:ext cx="648072" cy="2880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19" name="椭圆 18">
            <a:extLst>
              <a:ext uri="{FF2B5EF4-FFF2-40B4-BE49-F238E27FC236}">
                <a16:creationId xmlns:a16="http://schemas.microsoft.com/office/drawing/2014/main" id="{1E5E9968-F0F8-2545-9AEA-A53ABA8EDDDB}"/>
              </a:ext>
            </a:extLst>
          </p:cNvPr>
          <p:cNvSpPr/>
          <p:nvPr/>
        </p:nvSpPr>
        <p:spPr>
          <a:xfrm>
            <a:off x="6655231" y="2002313"/>
            <a:ext cx="1068259" cy="5905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CPU</a:t>
            </a:r>
            <a:endParaRPr kumimoji="1" lang="zh-CN" altLang="en-US" dirty="0"/>
          </a:p>
        </p:txBody>
      </p:sp>
      <p:sp>
        <p:nvSpPr>
          <p:cNvPr id="6" name="文本框 5">
            <a:extLst>
              <a:ext uri="{FF2B5EF4-FFF2-40B4-BE49-F238E27FC236}">
                <a16:creationId xmlns:a16="http://schemas.microsoft.com/office/drawing/2014/main" id="{E575B077-B21F-7943-9508-F7B23C654476}"/>
              </a:ext>
            </a:extLst>
          </p:cNvPr>
          <p:cNvSpPr txBox="1"/>
          <p:nvPr/>
        </p:nvSpPr>
        <p:spPr>
          <a:xfrm>
            <a:off x="3710400" y="2540011"/>
            <a:ext cx="2016224" cy="646331"/>
          </a:xfrm>
          <a:prstGeom prst="rect">
            <a:avLst/>
          </a:prstGeom>
          <a:noFill/>
        </p:spPr>
        <p:txBody>
          <a:bodyPr wrap="square" rtlCol="0">
            <a:spAutoFit/>
          </a:bodyPr>
          <a:lstStyle/>
          <a:p>
            <a:pPr algn="ctr"/>
            <a:r>
              <a:rPr kumimoji="1" lang="zh-CN" altLang="en-US" dirty="0"/>
              <a:t>一个运行</a:t>
            </a:r>
            <a:r>
              <a:rPr kumimoji="1" lang="en-US" altLang="zh-CN" dirty="0"/>
              <a:t>30</a:t>
            </a:r>
            <a:r>
              <a:rPr kumimoji="1" lang="zh-CN" altLang="en-US" dirty="0"/>
              <a:t>分钟的机器学习程序</a:t>
            </a:r>
          </a:p>
        </p:txBody>
      </p:sp>
      <p:sp>
        <p:nvSpPr>
          <p:cNvPr id="20" name="右箭头 19">
            <a:extLst>
              <a:ext uri="{FF2B5EF4-FFF2-40B4-BE49-F238E27FC236}">
                <a16:creationId xmlns:a16="http://schemas.microsoft.com/office/drawing/2014/main" id="{33C921F7-6E53-5840-A41E-F01484278FCD}"/>
              </a:ext>
            </a:extLst>
          </p:cNvPr>
          <p:cNvSpPr/>
          <p:nvPr/>
        </p:nvSpPr>
        <p:spPr>
          <a:xfrm>
            <a:off x="2910815" y="2153580"/>
            <a:ext cx="648072" cy="2880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pic>
        <p:nvPicPr>
          <p:cNvPr id="22" name="图形 21" descr="戴装备的头">
            <a:extLst>
              <a:ext uri="{FF2B5EF4-FFF2-40B4-BE49-F238E27FC236}">
                <a16:creationId xmlns:a16="http://schemas.microsoft.com/office/drawing/2014/main" id="{35F3037C-93D6-554B-B77B-5C87B56DC6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83968" y="1489348"/>
            <a:ext cx="914400" cy="914400"/>
          </a:xfrm>
          <a:prstGeom prst="rect">
            <a:avLst/>
          </a:prstGeom>
        </p:spPr>
      </p:pic>
      <p:pic>
        <p:nvPicPr>
          <p:cNvPr id="24" name="图形 23" descr="耳机">
            <a:extLst>
              <a:ext uri="{FF2B5EF4-FFF2-40B4-BE49-F238E27FC236}">
                <a16:creationId xmlns:a16="http://schemas.microsoft.com/office/drawing/2014/main" id="{39CF0563-3020-8445-B592-80F380254B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40163" y="1506597"/>
            <a:ext cx="914400" cy="914400"/>
          </a:xfrm>
          <a:prstGeom prst="rect">
            <a:avLst/>
          </a:prstGeom>
        </p:spPr>
      </p:pic>
      <p:sp>
        <p:nvSpPr>
          <p:cNvPr id="25" name="文本框 24">
            <a:extLst>
              <a:ext uri="{FF2B5EF4-FFF2-40B4-BE49-F238E27FC236}">
                <a16:creationId xmlns:a16="http://schemas.microsoft.com/office/drawing/2014/main" id="{23DBAF63-AD21-9C4C-8905-53F8AE9CF50E}"/>
              </a:ext>
            </a:extLst>
          </p:cNvPr>
          <p:cNvSpPr txBox="1"/>
          <p:nvPr/>
        </p:nvSpPr>
        <p:spPr>
          <a:xfrm>
            <a:off x="978228" y="2597219"/>
            <a:ext cx="2016224" cy="369332"/>
          </a:xfrm>
          <a:prstGeom prst="rect">
            <a:avLst/>
          </a:prstGeom>
          <a:noFill/>
        </p:spPr>
        <p:txBody>
          <a:bodyPr wrap="square" rtlCol="0">
            <a:spAutoFit/>
          </a:bodyPr>
          <a:lstStyle/>
          <a:p>
            <a:pPr algn="ctr"/>
            <a:r>
              <a:rPr kumimoji="1" lang="zh-CN" altLang="en-US" dirty="0"/>
              <a:t>播放音乐</a:t>
            </a:r>
          </a:p>
        </p:txBody>
      </p:sp>
      <p:sp>
        <p:nvSpPr>
          <p:cNvPr id="26" name="文本框 25">
            <a:extLst>
              <a:ext uri="{FF2B5EF4-FFF2-40B4-BE49-F238E27FC236}">
                <a16:creationId xmlns:a16="http://schemas.microsoft.com/office/drawing/2014/main" id="{09D2818A-D825-7B49-A616-857ABAD094B4}"/>
              </a:ext>
            </a:extLst>
          </p:cNvPr>
          <p:cNvSpPr txBox="1"/>
          <p:nvPr/>
        </p:nvSpPr>
        <p:spPr>
          <a:xfrm>
            <a:off x="1259632" y="3630722"/>
            <a:ext cx="6192688" cy="1015663"/>
          </a:xfrm>
          <a:prstGeom prst="rect">
            <a:avLst/>
          </a:prstGeom>
          <a:noFill/>
        </p:spPr>
        <p:txBody>
          <a:bodyPr wrap="square" rtlCol="0">
            <a:spAutoFit/>
          </a:bodyPr>
          <a:lstStyle/>
          <a:p>
            <a:pPr algn="ctr"/>
            <a:r>
              <a:rPr kumimoji="1" lang="zh-CN" altLang="en-US" dirty="0"/>
              <a:t>程序员需要等</a:t>
            </a:r>
            <a:r>
              <a:rPr kumimoji="1" lang="en-US" altLang="zh-CN" dirty="0"/>
              <a:t>30</a:t>
            </a:r>
            <a:r>
              <a:rPr kumimoji="1" lang="zh-CN" altLang="en-US" dirty="0"/>
              <a:t>分钟才能播放他爱听的音乐</a:t>
            </a:r>
            <a:endParaRPr kumimoji="1" lang="en-US" altLang="zh-CN" dirty="0"/>
          </a:p>
          <a:p>
            <a:pPr algn="ctr"/>
            <a:endParaRPr kumimoji="1" lang="en-US" altLang="zh-CN" dirty="0"/>
          </a:p>
          <a:p>
            <a:pPr algn="ctr"/>
            <a:r>
              <a:rPr kumimoji="1" lang="zh-CN" altLang="en-US" dirty="0"/>
              <a:t>可能他等不了</a:t>
            </a:r>
            <a:r>
              <a:rPr kumimoji="1" lang="en-US" altLang="zh-CN" dirty="0"/>
              <a:t>30</a:t>
            </a:r>
            <a:r>
              <a:rPr kumimoji="1" lang="zh-CN" altLang="en-US" dirty="0"/>
              <a:t>分钟就准备出售他的电脑并且</a:t>
            </a:r>
            <a:r>
              <a:rPr kumimoji="1" lang="zh-CN" altLang="en-US" sz="2400" dirty="0"/>
              <a:t>转行</a:t>
            </a:r>
            <a:endParaRPr kumimoji="1" lang="zh-CN" altLang="en-US" dirty="0"/>
          </a:p>
        </p:txBody>
      </p:sp>
      <p:pic>
        <p:nvPicPr>
          <p:cNvPr id="28" name="图形 27" descr="无填充的愤怒表情">
            <a:extLst>
              <a:ext uri="{FF2B5EF4-FFF2-40B4-BE49-F238E27FC236}">
                <a16:creationId xmlns:a16="http://schemas.microsoft.com/office/drawing/2014/main" id="{C7F53B0C-5057-F54B-912E-32D7D94CFF6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01534" y="3959918"/>
            <a:ext cx="914400" cy="914400"/>
          </a:xfrm>
          <a:prstGeom prst="rect">
            <a:avLst/>
          </a:prstGeom>
        </p:spPr>
      </p:pic>
    </p:spTree>
    <p:extLst>
      <p:ext uri="{BB962C8B-B14F-4D97-AF65-F5344CB8AC3E}">
        <p14:creationId xmlns:p14="http://schemas.microsoft.com/office/powerpoint/2010/main" val="337056388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98BB45-2A31-E04C-8D49-BF9BC02C3561}"/>
              </a:ext>
            </a:extLst>
          </p:cNvPr>
          <p:cNvSpPr>
            <a:spLocks noGrp="1"/>
          </p:cNvSpPr>
          <p:nvPr>
            <p:ph type="title"/>
          </p:nvPr>
        </p:nvSpPr>
        <p:spPr>
          <a:xfrm>
            <a:off x="457200" y="228866"/>
            <a:ext cx="8229600" cy="900442"/>
          </a:xfrm>
        </p:spPr>
        <p:txBody>
          <a:bodyPr/>
          <a:lstStyle/>
          <a:p>
            <a:r>
              <a:rPr kumimoji="1" lang="zh-CN" altLang="en-US" dirty="0"/>
              <a:t>调度的 策略 </a:t>
            </a:r>
            <a:r>
              <a:rPr kumimoji="1" lang="en-US" altLang="zh-CN" dirty="0"/>
              <a:t>V.S.</a:t>
            </a:r>
            <a:r>
              <a:rPr kumimoji="1" lang="zh-CN" altLang="en-US" dirty="0"/>
              <a:t> 机制 </a:t>
            </a:r>
            <a:r>
              <a:rPr kumimoji="1" lang="en-US" altLang="zh-CN" dirty="0"/>
              <a:t>(1)</a:t>
            </a:r>
            <a:endParaRPr kumimoji="1" lang="zh-CN" altLang="en-US" dirty="0"/>
          </a:p>
        </p:txBody>
      </p:sp>
      <p:sp>
        <p:nvSpPr>
          <p:cNvPr id="3" name="内容占位符 2">
            <a:extLst>
              <a:ext uri="{FF2B5EF4-FFF2-40B4-BE49-F238E27FC236}">
                <a16:creationId xmlns:a16="http://schemas.microsoft.com/office/drawing/2014/main" id="{E328885C-5BA1-3644-B73B-7DD11BFFAD90}"/>
              </a:ext>
            </a:extLst>
          </p:cNvPr>
          <p:cNvSpPr>
            <a:spLocks noGrp="1"/>
          </p:cNvSpPr>
          <p:nvPr>
            <p:ph idx="1"/>
          </p:nvPr>
        </p:nvSpPr>
        <p:spPr>
          <a:xfrm>
            <a:off x="457200" y="1333501"/>
            <a:ext cx="3849976" cy="3771636"/>
          </a:xfrm>
        </p:spPr>
        <p:txBody>
          <a:bodyPr/>
          <a:lstStyle/>
          <a:p>
            <a:r>
              <a:rPr kumimoji="1" lang="zh-CN" altLang="en-US" dirty="0"/>
              <a:t>策略</a:t>
            </a:r>
            <a:endParaRPr kumimoji="1" lang="en-US" altLang="zh-CN" dirty="0"/>
          </a:p>
          <a:p>
            <a:pPr lvl="1"/>
            <a:r>
              <a:rPr kumimoji="1" lang="zh-CN" altLang="en-US" sz="2000" dirty="0"/>
              <a:t>保存所有任务</a:t>
            </a:r>
            <a:endParaRPr kumimoji="1" lang="en-US" altLang="zh-CN" sz="2000" dirty="0"/>
          </a:p>
          <a:p>
            <a:pPr lvl="1"/>
            <a:r>
              <a:rPr kumimoji="1" lang="zh-CN" altLang="en-US" sz="2000" dirty="0"/>
              <a:t>能够</a:t>
            </a:r>
            <a:r>
              <a:rPr kumimoji="1" lang="en-US" altLang="zh-CN" sz="2000" dirty="0"/>
              <a:t>O(1)</a:t>
            </a:r>
            <a:r>
              <a:rPr kumimoji="1" lang="zh-CN" altLang="en-US" sz="2000" dirty="0"/>
              <a:t>地获取最大优先级的任务</a:t>
            </a:r>
            <a:endParaRPr kumimoji="1" lang="en-US" altLang="zh-CN" sz="2000" dirty="0"/>
          </a:p>
        </p:txBody>
      </p:sp>
      <p:sp>
        <p:nvSpPr>
          <p:cNvPr id="4" name="灯片编号占位符 3">
            <a:extLst>
              <a:ext uri="{FF2B5EF4-FFF2-40B4-BE49-F238E27FC236}">
                <a16:creationId xmlns:a16="http://schemas.microsoft.com/office/drawing/2014/main" id="{930D3C58-3EB4-B547-B08A-512CC63C493A}"/>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125</a:t>
            </a:fld>
            <a:endParaRPr lang="zh-CN" altLang="en-US"/>
          </a:p>
        </p:txBody>
      </p:sp>
      <p:sp>
        <p:nvSpPr>
          <p:cNvPr id="6" name="内容占位符 2">
            <a:extLst>
              <a:ext uri="{FF2B5EF4-FFF2-40B4-BE49-F238E27FC236}">
                <a16:creationId xmlns:a16="http://schemas.microsoft.com/office/drawing/2014/main" id="{A41AD720-F46D-C94B-A5CF-9A3E5E699816}"/>
              </a:ext>
            </a:extLst>
          </p:cNvPr>
          <p:cNvSpPr txBox="1">
            <a:spLocks/>
          </p:cNvSpPr>
          <p:nvPr/>
        </p:nvSpPr>
        <p:spPr>
          <a:xfrm>
            <a:off x="4139952" y="1327317"/>
            <a:ext cx="4546848" cy="3771636"/>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zh-CN" altLang="en-US" dirty="0"/>
              <a:t>机制</a:t>
            </a:r>
            <a:endParaRPr kumimoji="1" lang="en-US" altLang="zh-CN" dirty="0"/>
          </a:p>
          <a:p>
            <a:pPr lvl="1"/>
            <a:r>
              <a:rPr kumimoji="1" lang="zh-CN" altLang="en-US" dirty="0"/>
              <a:t>队列</a:t>
            </a:r>
            <a:endParaRPr kumimoji="1" lang="en-US" altLang="zh-CN" dirty="0"/>
          </a:p>
          <a:p>
            <a:pPr marL="457200" lvl="1" indent="0">
              <a:buNone/>
            </a:pPr>
            <a:endParaRPr kumimoji="1" lang="en-US" altLang="zh-CN" dirty="0"/>
          </a:p>
          <a:p>
            <a:pPr lvl="1"/>
            <a:r>
              <a:rPr kumimoji="1" lang="zh-CN" altLang="en-US" dirty="0"/>
              <a:t>红黑树</a:t>
            </a:r>
            <a:endParaRPr kumimoji="1" lang="en-US" altLang="zh-CN" dirty="0"/>
          </a:p>
        </p:txBody>
      </p:sp>
      <p:sp>
        <p:nvSpPr>
          <p:cNvPr id="5" name="椭圆 4">
            <a:extLst>
              <a:ext uri="{FF2B5EF4-FFF2-40B4-BE49-F238E27FC236}">
                <a16:creationId xmlns:a16="http://schemas.microsoft.com/office/drawing/2014/main" id="{3491C032-A69C-A544-B728-2462FA191597}"/>
              </a:ext>
            </a:extLst>
          </p:cNvPr>
          <p:cNvSpPr/>
          <p:nvPr/>
        </p:nvSpPr>
        <p:spPr>
          <a:xfrm>
            <a:off x="5254121" y="2497460"/>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a:t>
            </a:r>
            <a:endParaRPr kumimoji="1" lang="zh-CN" altLang="en-US" dirty="0">
              <a:solidFill>
                <a:schemeClr val="tx1"/>
              </a:solidFill>
            </a:endParaRPr>
          </a:p>
        </p:txBody>
      </p:sp>
      <p:sp>
        <p:nvSpPr>
          <p:cNvPr id="7" name="椭圆 6">
            <a:extLst>
              <a:ext uri="{FF2B5EF4-FFF2-40B4-BE49-F238E27FC236}">
                <a16:creationId xmlns:a16="http://schemas.microsoft.com/office/drawing/2014/main" id="{59BF809A-A059-7741-981A-B2CD476AD89B}"/>
              </a:ext>
            </a:extLst>
          </p:cNvPr>
          <p:cNvSpPr/>
          <p:nvPr/>
        </p:nvSpPr>
        <p:spPr>
          <a:xfrm>
            <a:off x="5942622" y="2497460"/>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a:t>
            </a:r>
            <a:endParaRPr kumimoji="1" lang="zh-CN" altLang="en-US" dirty="0">
              <a:solidFill>
                <a:schemeClr val="tx1"/>
              </a:solidFill>
            </a:endParaRPr>
          </a:p>
        </p:txBody>
      </p:sp>
      <p:sp>
        <p:nvSpPr>
          <p:cNvPr id="8" name="椭圆 7">
            <a:extLst>
              <a:ext uri="{FF2B5EF4-FFF2-40B4-BE49-F238E27FC236}">
                <a16:creationId xmlns:a16="http://schemas.microsoft.com/office/drawing/2014/main" id="{6F7ED2FF-1F7A-8C4D-94B6-8247FBAD1DCA}"/>
              </a:ext>
            </a:extLst>
          </p:cNvPr>
          <p:cNvSpPr/>
          <p:nvPr/>
        </p:nvSpPr>
        <p:spPr>
          <a:xfrm>
            <a:off x="6659735" y="2497460"/>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a:t>
            </a:r>
            <a:endParaRPr kumimoji="1" lang="zh-CN" altLang="en-US" dirty="0">
              <a:solidFill>
                <a:schemeClr val="tx1"/>
              </a:solidFill>
            </a:endParaRPr>
          </a:p>
        </p:txBody>
      </p:sp>
      <p:cxnSp>
        <p:nvCxnSpPr>
          <p:cNvPr id="10" name="直线箭头连接符 9">
            <a:extLst>
              <a:ext uri="{FF2B5EF4-FFF2-40B4-BE49-F238E27FC236}">
                <a16:creationId xmlns:a16="http://schemas.microsoft.com/office/drawing/2014/main" id="{AB5F32EA-F463-9149-8647-8AE788CF7ECF}"/>
              </a:ext>
            </a:extLst>
          </p:cNvPr>
          <p:cNvCxnSpPr>
            <a:cxnSpLocks/>
            <a:stCxn id="5" idx="6"/>
            <a:endCxn id="7" idx="2"/>
          </p:cNvCxnSpPr>
          <p:nvPr/>
        </p:nvCxnSpPr>
        <p:spPr>
          <a:xfrm>
            <a:off x="5614161" y="2677480"/>
            <a:ext cx="3284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E1D73F43-CEF1-0C4C-B720-9DBA58176235}"/>
              </a:ext>
            </a:extLst>
          </p:cNvPr>
          <p:cNvCxnSpPr>
            <a:cxnSpLocks/>
            <a:stCxn id="7" idx="6"/>
            <a:endCxn id="8" idx="2"/>
          </p:cNvCxnSpPr>
          <p:nvPr/>
        </p:nvCxnSpPr>
        <p:spPr>
          <a:xfrm>
            <a:off x="6302662" y="2677480"/>
            <a:ext cx="35707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椭圆 21">
            <a:extLst>
              <a:ext uri="{FF2B5EF4-FFF2-40B4-BE49-F238E27FC236}">
                <a16:creationId xmlns:a16="http://schemas.microsoft.com/office/drawing/2014/main" id="{FA4B594B-581F-3845-888D-FCCC87430C91}"/>
              </a:ext>
            </a:extLst>
          </p:cNvPr>
          <p:cNvSpPr/>
          <p:nvPr/>
        </p:nvSpPr>
        <p:spPr>
          <a:xfrm>
            <a:off x="5254121" y="3618186"/>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4</a:t>
            </a:r>
            <a:endParaRPr kumimoji="1" lang="zh-CN" altLang="en-US" dirty="0">
              <a:solidFill>
                <a:schemeClr val="tx1"/>
              </a:solidFill>
            </a:endParaRPr>
          </a:p>
        </p:txBody>
      </p:sp>
      <p:sp>
        <p:nvSpPr>
          <p:cNvPr id="23" name="椭圆 22">
            <a:extLst>
              <a:ext uri="{FF2B5EF4-FFF2-40B4-BE49-F238E27FC236}">
                <a16:creationId xmlns:a16="http://schemas.microsoft.com/office/drawing/2014/main" id="{802AD6AF-22D9-C04F-BC3A-259178A2F326}"/>
              </a:ext>
            </a:extLst>
          </p:cNvPr>
          <p:cNvSpPr/>
          <p:nvPr/>
        </p:nvSpPr>
        <p:spPr>
          <a:xfrm>
            <a:off x="4821667" y="4080370"/>
            <a:ext cx="360040" cy="36004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a:t>
            </a:r>
            <a:endParaRPr kumimoji="1" lang="zh-CN" altLang="en-US" dirty="0">
              <a:solidFill>
                <a:schemeClr val="tx1"/>
              </a:solidFill>
            </a:endParaRPr>
          </a:p>
        </p:txBody>
      </p:sp>
      <p:sp>
        <p:nvSpPr>
          <p:cNvPr id="24" name="椭圆 23">
            <a:extLst>
              <a:ext uri="{FF2B5EF4-FFF2-40B4-BE49-F238E27FC236}">
                <a16:creationId xmlns:a16="http://schemas.microsoft.com/office/drawing/2014/main" id="{517603A6-4369-7F4A-8AB4-48DAE429528C}"/>
              </a:ext>
            </a:extLst>
          </p:cNvPr>
          <p:cNvSpPr/>
          <p:nvPr/>
        </p:nvSpPr>
        <p:spPr>
          <a:xfrm>
            <a:off x="5691173" y="4027643"/>
            <a:ext cx="360040" cy="36004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a:t>
            </a:r>
            <a:endParaRPr kumimoji="1" lang="zh-CN" altLang="en-US" dirty="0">
              <a:solidFill>
                <a:schemeClr val="tx1"/>
              </a:solidFill>
            </a:endParaRPr>
          </a:p>
        </p:txBody>
      </p:sp>
      <p:cxnSp>
        <p:nvCxnSpPr>
          <p:cNvPr id="26" name="直线箭头连接符 25">
            <a:extLst>
              <a:ext uri="{FF2B5EF4-FFF2-40B4-BE49-F238E27FC236}">
                <a16:creationId xmlns:a16="http://schemas.microsoft.com/office/drawing/2014/main" id="{415FC43C-F391-A640-A027-D4A6EA39A216}"/>
              </a:ext>
            </a:extLst>
          </p:cNvPr>
          <p:cNvCxnSpPr>
            <a:cxnSpLocks/>
            <a:stCxn id="22" idx="3"/>
            <a:endCxn id="23" idx="7"/>
          </p:cNvCxnSpPr>
          <p:nvPr/>
        </p:nvCxnSpPr>
        <p:spPr>
          <a:xfrm flipH="1">
            <a:off x="5128980" y="3925499"/>
            <a:ext cx="177868" cy="2075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3CF306B1-6284-784D-A4A9-4843439D0F6A}"/>
              </a:ext>
            </a:extLst>
          </p:cNvPr>
          <p:cNvCxnSpPr>
            <a:cxnSpLocks/>
            <a:stCxn id="22" idx="5"/>
            <a:endCxn id="24" idx="1"/>
          </p:cNvCxnSpPr>
          <p:nvPr/>
        </p:nvCxnSpPr>
        <p:spPr>
          <a:xfrm>
            <a:off x="5561434" y="3925499"/>
            <a:ext cx="182466" cy="1548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椭圆 31">
            <a:extLst>
              <a:ext uri="{FF2B5EF4-FFF2-40B4-BE49-F238E27FC236}">
                <a16:creationId xmlns:a16="http://schemas.microsoft.com/office/drawing/2014/main" id="{EB5A4699-B9D1-D845-9AFC-CB14B186A442}"/>
              </a:ext>
            </a:extLst>
          </p:cNvPr>
          <p:cNvSpPr/>
          <p:nvPr/>
        </p:nvSpPr>
        <p:spPr>
          <a:xfrm>
            <a:off x="4391191" y="4561985"/>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a:t>
            </a:r>
            <a:endParaRPr kumimoji="1" lang="zh-CN" altLang="en-US" dirty="0">
              <a:solidFill>
                <a:schemeClr val="tx1"/>
              </a:solidFill>
            </a:endParaRPr>
          </a:p>
        </p:txBody>
      </p:sp>
      <p:cxnSp>
        <p:nvCxnSpPr>
          <p:cNvPr id="33" name="直线箭头连接符 32">
            <a:extLst>
              <a:ext uri="{FF2B5EF4-FFF2-40B4-BE49-F238E27FC236}">
                <a16:creationId xmlns:a16="http://schemas.microsoft.com/office/drawing/2014/main" id="{B0554E82-1AE7-6A49-994D-DFD5F8577A87}"/>
              </a:ext>
            </a:extLst>
          </p:cNvPr>
          <p:cNvCxnSpPr>
            <a:cxnSpLocks/>
            <a:stCxn id="23" idx="3"/>
            <a:endCxn id="32" idx="7"/>
          </p:cNvCxnSpPr>
          <p:nvPr/>
        </p:nvCxnSpPr>
        <p:spPr>
          <a:xfrm flipH="1">
            <a:off x="4698504" y="4387683"/>
            <a:ext cx="175890" cy="2270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椭圆 41">
            <a:extLst>
              <a:ext uri="{FF2B5EF4-FFF2-40B4-BE49-F238E27FC236}">
                <a16:creationId xmlns:a16="http://schemas.microsoft.com/office/drawing/2014/main" id="{6555034A-C0AA-A240-BCE8-95C064211AFC}"/>
              </a:ext>
            </a:extLst>
          </p:cNvPr>
          <p:cNvSpPr/>
          <p:nvPr/>
        </p:nvSpPr>
        <p:spPr>
          <a:xfrm>
            <a:off x="5248670" y="4558892"/>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a:t>
            </a:r>
            <a:endParaRPr kumimoji="1" lang="zh-CN" altLang="en-US" dirty="0">
              <a:solidFill>
                <a:schemeClr val="tx1"/>
              </a:solidFill>
            </a:endParaRPr>
          </a:p>
        </p:txBody>
      </p:sp>
      <p:sp>
        <p:nvSpPr>
          <p:cNvPr id="43" name="椭圆 42">
            <a:extLst>
              <a:ext uri="{FF2B5EF4-FFF2-40B4-BE49-F238E27FC236}">
                <a16:creationId xmlns:a16="http://schemas.microsoft.com/office/drawing/2014/main" id="{43F1C5FA-F440-FD4C-A038-9238AC2C94DE}"/>
              </a:ext>
            </a:extLst>
          </p:cNvPr>
          <p:cNvSpPr/>
          <p:nvPr/>
        </p:nvSpPr>
        <p:spPr>
          <a:xfrm>
            <a:off x="6149240" y="4558892"/>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a:t>
            </a:r>
            <a:endParaRPr kumimoji="1" lang="zh-CN" altLang="en-US" dirty="0">
              <a:solidFill>
                <a:schemeClr val="tx1"/>
              </a:solidFill>
            </a:endParaRPr>
          </a:p>
        </p:txBody>
      </p:sp>
      <p:cxnSp>
        <p:nvCxnSpPr>
          <p:cNvPr id="44" name="直线箭头连接符 43">
            <a:extLst>
              <a:ext uri="{FF2B5EF4-FFF2-40B4-BE49-F238E27FC236}">
                <a16:creationId xmlns:a16="http://schemas.microsoft.com/office/drawing/2014/main" id="{E87A2847-73EF-6749-A50B-8B8F0736F633}"/>
              </a:ext>
            </a:extLst>
          </p:cNvPr>
          <p:cNvCxnSpPr>
            <a:cxnSpLocks/>
            <a:stCxn id="24" idx="5"/>
            <a:endCxn id="43" idx="1"/>
          </p:cNvCxnSpPr>
          <p:nvPr/>
        </p:nvCxnSpPr>
        <p:spPr>
          <a:xfrm>
            <a:off x="5998486" y="4334956"/>
            <a:ext cx="203481" cy="2766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a:extLst>
              <a:ext uri="{FF2B5EF4-FFF2-40B4-BE49-F238E27FC236}">
                <a16:creationId xmlns:a16="http://schemas.microsoft.com/office/drawing/2014/main" id="{E2A493E3-1649-EB41-98E0-734E9655C4D5}"/>
              </a:ext>
            </a:extLst>
          </p:cNvPr>
          <p:cNvCxnSpPr>
            <a:cxnSpLocks/>
            <a:stCxn id="24" idx="3"/>
            <a:endCxn id="42" idx="7"/>
          </p:cNvCxnSpPr>
          <p:nvPr/>
        </p:nvCxnSpPr>
        <p:spPr>
          <a:xfrm flipH="1">
            <a:off x="5555983" y="4334956"/>
            <a:ext cx="187917" cy="2766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右箭头 51">
            <a:extLst>
              <a:ext uri="{FF2B5EF4-FFF2-40B4-BE49-F238E27FC236}">
                <a16:creationId xmlns:a16="http://schemas.microsoft.com/office/drawing/2014/main" id="{8C959018-ED59-D74C-A602-428A63F3C65E}"/>
              </a:ext>
            </a:extLst>
          </p:cNvPr>
          <p:cNvSpPr/>
          <p:nvPr/>
        </p:nvSpPr>
        <p:spPr>
          <a:xfrm>
            <a:off x="4887871" y="2587470"/>
            <a:ext cx="252817" cy="1800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右箭头 52">
            <a:extLst>
              <a:ext uri="{FF2B5EF4-FFF2-40B4-BE49-F238E27FC236}">
                <a16:creationId xmlns:a16="http://schemas.microsoft.com/office/drawing/2014/main" id="{74595A9C-9ABE-9249-9D5E-3E83188A12F8}"/>
              </a:ext>
            </a:extLst>
          </p:cNvPr>
          <p:cNvSpPr/>
          <p:nvPr/>
        </p:nvSpPr>
        <p:spPr>
          <a:xfrm>
            <a:off x="4041467" y="4648902"/>
            <a:ext cx="252817" cy="1800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页脚占位符 4">
            <a:extLst>
              <a:ext uri="{FF2B5EF4-FFF2-40B4-BE49-F238E27FC236}">
                <a16:creationId xmlns:a16="http://schemas.microsoft.com/office/drawing/2014/main" id="{F9D093AB-DD22-8E40-8221-D9A7D2AF223C}"/>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Tree>
    <p:extLst>
      <p:ext uri="{BB962C8B-B14F-4D97-AF65-F5344CB8AC3E}">
        <p14:creationId xmlns:p14="http://schemas.microsoft.com/office/powerpoint/2010/main" val="960118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98BB45-2A31-E04C-8D49-BF9BC02C3561}"/>
              </a:ext>
            </a:extLst>
          </p:cNvPr>
          <p:cNvSpPr>
            <a:spLocks noGrp="1"/>
          </p:cNvSpPr>
          <p:nvPr>
            <p:ph type="title"/>
          </p:nvPr>
        </p:nvSpPr>
        <p:spPr>
          <a:xfrm>
            <a:off x="457200" y="228866"/>
            <a:ext cx="8229600" cy="900442"/>
          </a:xfrm>
        </p:spPr>
        <p:txBody>
          <a:bodyPr/>
          <a:lstStyle/>
          <a:p>
            <a:r>
              <a:rPr kumimoji="1" lang="en-US" altLang="zh-CN" dirty="0"/>
              <a:t>Linux</a:t>
            </a:r>
            <a:r>
              <a:rPr kumimoji="1" lang="zh-CN" altLang="en-US" dirty="0"/>
              <a:t>调度策略的切换</a:t>
            </a:r>
          </a:p>
        </p:txBody>
      </p:sp>
      <p:sp>
        <p:nvSpPr>
          <p:cNvPr id="3" name="内容占位符 2">
            <a:extLst>
              <a:ext uri="{FF2B5EF4-FFF2-40B4-BE49-F238E27FC236}">
                <a16:creationId xmlns:a16="http://schemas.microsoft.com/office/drawing/2014/main" id="{E328885C-5BA1-3644-B73B-7DD11BFFAD90}"/>
              </a:ext>
            </a:extLst>
          </p:cNvPr>
          <p:cNvSpPr>
            <a:spLocks noGrp="1"/>
          </p:cNvSpPr>
          <p:nvPr>
            <p:ph idx="1"/>
          </p:nvPr>
        </p:nvSpPr>
        <p:spPr>
          <a:xfrm>
            <a:off x="457200" y="1333501"/>
            <a:ext cx="3849976" cy="2244079"/>
          </a:xfrm>
        </p:spPr>
        <p:txBody>
          <a:bodyPr/>
          <a:lstStyle/>
          <a:p>
            <a:r>
              <a:rPr kumimoji="1" lang="en-US" altLang="zh-CN" dirty="0"/>
              <a:t>Linux</a:t>
            </a:r>
            <a:r>
              <a:rPr kumimoji="1" lang="zh-CN" altLang="en-US" dirty="0"/>
              <a:t>调度策略</a:t>
            </a:r>
            <a:endParaRPr kumimoji="1" lang="en-US" altLang="zh-CN" dirty="0"/>
          </a:p>
          <a:p>
            <a:pPr lvl="1"/>
            <a:r>
              <a:rPr lang="en" altLang="zh-CN" sz="2000" b="1" dirty="0"/>
              <a:t>SCHED_FIFO</a:t>
            </a:r>
          </a:p>
          <a:p>
            <a:pPr lvl="1"/>
            <a:r>
              <a:rPr lang="en" altLang="zh-CN" sz="2000" b="1" dirty="0"/>
              <a:t>SCHED_</a:t>
            </a:r>
            <a:r>
              <a:rPr lang="en-US" altLang="zh-CN" sz="2000" b="1" dirty="0"/>
              <a:t>RR</a:t>
            </a:r>
            <a:endParaRPr lang="en" altLang="zh-CN" sz="2000" b="1" dirty="0"/>
          </a:p>
          <a:p>
            <a:pPr lvl="1"/>
            <a:r>
              <a:rPr lang="en" altLang="zh-CN" sz="2000" b="1" dirty="0"/>
              <a:t>SCHED_</a:t>
            </a:r>
            <a:r>
              <a:rPr lang="en-US" altLang="zh-CN" sz="2000" b="1" dirty="0"/>
              <a:t>OTHER</a:t>
            </a:r>
            <a:endParaRPr kumimoji="1" lang="en-US" altLang="zh-CN" sz="2000" b="1" dirty="0"/>
          </a:p>
          <a:p>
            <a:endParaRPr lang="en-US" altLang="zh-CN" sz="2200" b="1" dirty="0"/>
          </a:p>
        </p:txBody>
      </p:sp>
      <p:sp>
        <p:nvSpPr>
          <p:cNvPr id="4" name="灯片编号占位符 3">
            <a:extLst>
              <a:ext uri="{FF2B5EF4-FFF2-40B4-BE49-F238E27FC236}">
                <a16:creationId xmlns:a16="http://schemas.microsoft.com/office/drawing/2014/main" id="{930D3C58-3EB4-B547-B08A-512CC63C493A}"/>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126</a:t>
            </a:fld>
            <a:endParaRPr lang="zh-CN" altLang="en-US"/>
          </a:p>
        </p:txBody>
      </p:sp>
      <p:sp>
        <p:nvSpPr>
          <p:cNvPr id="6" name="内容占位符 2">
            <a:extLst>
              <a:ext uri="{FF2B5EF4-FFF2-40B4-BE49-F238E27FC236}">
                <a16:creationId xmlns:a16="http://schemas.microsoft.com/office/drawing/2014/main" id="{A41AD720-F46D-C94B-A5CF-9A3E5E699816}"/>
              </a:ext>
            </a:extLst>
          </p:cNvPr>
          <p:cNvSpPr txBox="1">
            <a:spLocks/>
          </p:cNvSpPr>
          <p:nvPr/>
        </p:nvSpPr>
        <p:spPr>
          <a:xfrm>
            <a:off x="4139952" y="1327317"/>
            <a:ext cx="4546848" cy="3771636"/>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zh-CN" altLang="en-US" dirty="0"/>
              <a:t>机制</a:t>
            </a:r>
            <a:endParaRPr kumimoji="1" lang="en-US" altLang="zh-CN" dirty="0"/>
          </a:p>
          <a:p>
            <a:pPr lvl="1"/>
            <a:r>
              <a:rPr kumimoji="1" lang="en-US" altLang="zh-CN" dirty="0" err="1"/>
              <a:t>chrt</a:t>
            </a:r>
            <a:r>
              <a:rPr kumimoji="1" lang="zh-CN" altLang="en-US" dirty="0"/>
              <a:t> </a:t>
            </a:r>
            <a:endParaRPr kumimoji="1" lang="en-US" altLang="zh-CN" dirty="0"/>
          </a:p>
        </p:txBody>
      </p:sp>
      <p:pic>
        <p:nvPicPr>
          <p:cNvPr id="5" name="图片 4">
            <a:extLst>
              <a:ext uri="{FF2B5EF4-FFF2-40B4-BE49-F238E27FC236}">
                <a16:creationId xmlns:a16="http://schemas.microsoft.com/office/drawing/2014/main" id="{036A59BA-43C5-184C-95BE-3836C8C39829}"/>
              </a:ext>
            </a:extLst>
          </p:cNvPr>
          <p:cNvPicPr>
            <a:picLocks noChangeAspect="1"/>
          </p:cNvPicPr>
          <p:nvPr/>
        </p:nvPicPr>
        <p:blipFill>
          <a:blip r:embed="rId3"/>
          <a:stretch>
            <a:fillRect/>
          </a:stretch>
        </p:blipFill>
        <p:spPr>
          <a:xfrm>
            <a:off x="138460" y="4068020"/>
            <a:ext cx="8867080" cy="1201266"/>
          </a:xfrm>
          <a:prstGeom prst="rect">
            <a:avLst/>
          </a:prstGeom>
          <a:ln>
            <a:noFill/>
          </a:ln>
          <a:effectLst>
            <a:outerShdw blurRad="190500" algn="tl" rotWithShape="0">
              <a:srgbClr val="000000">
                <a:alpha val="70000"/>
              </a:srgbClr>
            </a:outerShdw>
          </a:effectLst>
        </p:spPr>
      </p:pic>
      <p:pic>
        <p:nvPicPr>
          <p:cNvPr id="7" name="图片 6">
            <a:extLst>
              <a:ext uri="{FF2B5EF4-FFF2-40B4-BE49-F238E27FC236}">
                <a16:creationId xmlns:a16="http://schemas.microsoft.com/office/drawing/2014/main" id="{9ED1A775-99C4-CB42-864D-B34B62C3CD50}"/>
              </a:ext>
            </a:extLst>
          </p:cNvPr>
          <p:cNvPicPr>
            <a:picLocks noChangeAspect="1"/>
          </p:cNvPicPr>
          <p:nvPr/>
        </p:nvPicPr>
        <p:blipFill>
          <a:blip r:embed="rId4"/>
          <a:stretch>
            <a:fillRect/>
          </a:stretch>
        </p:blipFill>
        <p:spPr>
          <a:xfrm>
            <a:off x="3560549" y="2368334"/>
            <a:ext cx="5580112" cy="978331"/>
          </a:xfrm>
          <a:prstGeom prst="rect">
            <a:avLst/>
          </a:prstGeom>
        </p:spPr>
      </p:pic>
      <p:sp>
        <p:nvSpPr>
          <p:cNvPr id="8" name="页脚占位符 4">
            <a:extLst>
              <a:ext uri="{FF2B5EF4-FFF2-40B4-BE49-F238E27FC236}">
                <a16:creationId xmlns:a16="http://schemas.microsoft.com/office/drawing/2014/main" id="{C6C04ABE-64F5-8842-A38A-67E232BB22C8}"/>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Tree>
    <p:extLst>
      <p:ext uri="{BB962C8B-B14F-4D97-AF65-F5344CB8AC3E}">
        <p14:creationId xmlns:p14="http://schemas.microsoft.com/office/powerpoint/2010/main" val="6605925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C3CFBB2-29A4-9845-909C-D2C6211C1301}"/>
              </a:ext>
            </a:extLst>
          </p:cNvPr>
          <p:cNvSpPr>
            <a:spLocks noGrp="1"/>
          </p:cNvSpPr>
          <p:nvPr>
            <p:ph type="title"/>
          </p:nvPr>
        </p:nvSpPr>
        <p:spPr/>
        <p:txBody>
          <a:bodyPr/>
          <a:lstStyle/>
          <a:p>
            <a:r>
              <a:rPr kumimoji="1" lang="zh-CN" altLang="en-US" dirty="0"/>
              <a:t>实时调度</a:t>
            </a:r>
            <a:endParaRPr kumimoji="1" lang="zh-CN" altLang="en-US" b="1" dirty="0"/>
          </a:p>
        </p:txBody>
      </p:sp>
      <p:sp>
        <p:nvSpPr>
          <p:cNvPr id="6" name="文本占位符 5">
            <a:extLst>
              <a:ext uri="{FF2B5EF4-FFF2-40B4-BE49-F238E27FC236}">
                <a16:creationId xmlns:a16="http://schemas.microsoft.com/office/drawing/2014/main" id="{88326478-0DD6-F849-B334-5BDB7DEEC82C}"/>
              </a:ext>
            </a:extLst>
          </p:cNvPr>
          <p:cNvSpPr>
            <a:spLocks noGrp="1"/>
          </p:cNvSpPr>
          <p:nvPr>
            <p:ph type="body" idx="1"/>
          </p:nvPr>
        </p:nvSpPr>
        <p:spPr/>
        <p:txBody>
          <a:bodyPr/>
          <a:lstStyle/>
          <a:p>
            <a:r>
              <a:rPr kumimoji="1" lang="en-US" altLang="zh-CN" dirty="0"/>
              <a:t>Real-Time</a:t>
            </a:r>
            <a:r>
              <a:rPr kumimoji="1" lang="zh-CN" altLang="en-US" dirty="0"/>
              <a:t> </a:t>
            </a:r>
            <a:r>
              <a:rPr kumimoji="1" lang="en-US" altLang="zh-CN" dirty="0"/>
              <a:t>Scheduling</a:t>
            </a:r>
            <a:endParaRPr kumimoji="1" lang="zh-CN" altLang="en-US" dirty="0"/>
          </a:p>
        </p:txBody>
      </p:sp>
      <p:sp>
        <p:nvSpPr>
          <p:cNvPr id="4" name="灯片编号占位符 3">
            <a:extLst>
              <a:ext uri="{FF2B5EF4-FFF2-40B4-BE49-F238E27FC236}">
                <a16:creationId xmlns:a16="http://schemas.microsoft.com/office/drawing/2014/main" id="{45F61D95-77C6-4F44-A6A2-DDF144D592FE}"/>
              </a:ext>
            </a:extLst>
          </p:cNvPr>
          <p:cNvSpPr>
            <a:spLocks noGrp="1"/>
          </p:cNvSpPr>
          <p:nvPr>
            <p:ph type="sldNum" sz="quarter" idx="12"/>
          </p:nvPr>
        </p:nvSpPr>
        <p:spPr/>
        <p:txBody>
          <a:bodyPr/>
          <a:lstStyle/>
          <a:p>
            <a:fld id="{ADE361C3-C043-4A6E-BDCE-8DA1E7D90A3B}" type="slidenum">
              <a:rPr lang="zh-CN" altLang="en-US" smtClean="0"/>
              <a:t>127</a:t>
            </a:fld>
            <a:endParaRPr lang="zh-CN" altLang="en-US"/>
          </a:p>
        </p:txBody>
      </p:sp>
    </p:spTree>
    <p:extLst>
      <p:ext uri="{BB962C8B-B14F-4D97-AF65-F5344CB8AC3E}">
        <p14:creationId xmlns:p14="http://schemas.microsoft.com/office/powerpoint/2010/main" val="284022804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5AA1B7-0491-524B-971B-0C101F8C1CF0}"/>
              </a:ext>
            </a:extLst>
          </p:cNvPr>
          <p:cNvSpPr>
            <a:spLocks noGrp="1"/>
          </p:cNvSpPr>
          <p:nvPr>
            <p:ph type="title"/>
          </p:nvPr>
        </p:nvSpPr>
        <p:spPr>
          <a:xfrm>
            <a:off x="457200" y="228866"/>
            <a:ext cx="8229600" cy="900442"/>
          </a:xfrm>
        </p:spPr>
        <p:txBody>
          <a:bodyPr/>
          <a:lstStyle/>
          <a:p>
            <a:r>
              <a:rPr kumimoji="1" lang="zh-CN" altLang="en-US" dirty="0"/>
              <a:t>实时调度</a:t>
            </a:r>
          </a:p>
        </p:txBody>
      </p:sp>
      <p:sp>
        <p:nvSpPr>
          <p:cNvPr id="3" name="内容占位符 2">
            <a:extLst>
              <a:ext uri="{FF2B5EF4-FFF2-40B4-BE49-F238E27FC236}">
                <a16:creationId xmlns:a16="http://schemas.microsoft.com/office/drawing/2014/main" id="{F21547F1-2462-9844-9AB1-995683FA8112}"/>
              </a:ext>
            </a:extLst>
          </p:cNvPr>
          <p:cNvSpPr>
            <a:spLocks noGrp="1"/>
          </p:cNvSpPr>
          <p:nvPr>
            <p:ph idx="1"/>
          </p:nvPr>
        </p:nvSpPr>
        <p:spPr>
          <a:xfrm>
            <a:off x="457200" y="1333501"/>
            <a:ext cx="5626968" cy="2055796"/>
          </a:xfrm>
        </p:spPr>
        <p:txBody>
          <a:bodyPr>
            <a:normAutofit/>
          </a:bodyPr>
          <a:lstStyle/>
          <a:p>
            <a:r>
              <a:rPr kumimoji="1" lang="zh-CN" altLang="en-US" sz="1800" dirty="0"/>
              <a:t>每个任务都有截止时间（</a:t>
            </a:r>
            <a:r>
              <a:rPr kumimoji="1" lang="en-US" altLang="zh-CN" sz="1800" dirty="0"/>
              <a:t>Deadline</a:t>
            </a:r>
            <a:r>
              <a:rPr kumimoji="1" lang="zh-CN" altLang="en-US" sz="1800" dirty="0"/>
              <a:t>）</a:t>
            </a:r>
            <a:endParaRPr kumimoji="1" lang="en-US" altLang="zh-CN" sz="1800" dirty="0"/>
          </a:p>
          <a:p>
            <a:r>
              <a:rPr kumimoji="1" lang="zh-CN" altLang="en-US" sz="1800" dirty="0"/>
              <a:t>软实时（</a:t>
            </a:r>
            <a:r>
              <a:rPr kumimoji="1" lang="en-US" altLang="zh-CN" sz="1800" dirty="0"/>
              <a:t>Soft</a:t>
            </a:r>
            <a:r>
              <a:rPr kumimoji="1" lang="zh-CN" altLang="en-US" sz="1800" dirty="0"/>
              <a:t> </a:t>
            </a:r>
            <a:r>
              <a:rPr kumimoji="1" lang="en-US" altLang="zh-CN" sz="1800" dirty="0"/>
              <a:t>Real</a:t>
            </a:r>
            <a:r>
              <a:rPr kumimoji="1" lang="zh-CN" altLang="en-US" sz="1800" dirty="0"/>
              <a:t> </a:t>
            </a:r>
            <a:r>
              <a:rPr kumimoji="1" lang="en-US" altLang="zh-CN" sz="1800" dirty="0"/>
              <a:t>Time</a:t>
            </a:r>
            <a:r>
              <a:rPr kumimoji="1" lang="zh-CN" altLang="en-US" sz="1800" dirty="0"/>
              <a:t>）</a:t>
            </a:r>
            <a:endParaRPr kumimoji="1" lang="en-US" altLang="zh-CN" sz="1800" dirty="0"/>
          </a:p>
          <a:p>
            <a:pPr lvl="1"/>
            <a:r>
              <a:rPr kumimoji="1" lang="zh-CN" altLang="en-US" sz="1600" dirty="0"/>
              <a:t>视频播放，每一帧的渲染</a:t>
            </a:r>
            <a:endParaRPr kumimoji="1" lang="en-US" altLang="zh-CN" sz="1600" dirty="0"/>
          </a:p>
          <a:p>
            <a:pPr lvl="1"/>
            <a:r>
              <a:rPr kumimoji="1" lang="zh-CN" altLang="en-US" sz="1600" dirty="0"/>
              <a:t>超过截止时间 </a:t>
            </a:r>
            <a:r>
              <a:rPr kumimoji="1" lang="en-US" altLang="zh-CN" sz="1600" dirty="0">
                <a:sym typeface="Wingdings" pitchFamily="2" charset="2"/>
              </a:rPr>
              <a:t></a:t>
            </a:r>
            <a:r>
              <a:rPr kumimoji="1" lang="zh-CN" altLang="en-US" sz="1600" dirty="0">
                <a:sym typeface="Wingdings" pitchFamily="2" charset="2"/>
              </a:rPr>
              <a:t> </a:t>
            </a:r>
            <a:r>
              <a:rPr kumimoji="1" lang="zh-CN" altLang="en-US" sz="1600" dirty="0"/>
              <a:t>画质差</a:t>
            </a:r>
            <a:endParaRPr kumimoji="1" lang="en-US" altLang="zh-CN" sz="1600" dirty="0"/>
          </a:p>
        </p:txBody>
      </p:sp>
      <p:sp>
        <p:nvSpPr>
          <p:cNvPr id="4" name="灯片编号占位符 3">
            <a:extLst>
              <a:ext uri="{FF2B5EF4-FFF2-40B4-BE49-F238E27FC236}">
                <a16:creationId xmlns:a16="http://schemas.microsoft.com/office/drawing/2014/main" id="{AFAA543F-ED47-E842-BF20-C22A6B86222E}"/>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128</a:t>
            </a:fld>
            <a:endParaRPr lang="zh-CN" altLang="en-US"/>
          </a:p>
        </p:txBody>
      </p:sp>
      <p:sp>
        <p:nvSpPr>
          <p:cNvPr id="5" name="页脚占位符 4">
            <a:extLst>
              <a:ext uri="{FF2B5EF4-FFF2-40B4-BE49-F238E27FC236}">
                <a16:creationId xmlns:a16="http://schemas.microsoft.com/office/drawing/2014/main" id="{50F046C1-4024-1E42-B352-9F03337B23B0}"/>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graphicFrame>
        <p:nvGraphicFramePr>
          <p:cNvPr id="6" name="表格 5">
            <a:extLst>
              <a:ext uri="{FF2B5EF4-FFF2-40B4-BE49-F238E27FC236}">
                <a16:creationId xmlns:a16="http://schemas.microsoft.com/office/drawing/2014/main" id="{270C2294-92C4-EA48-BB56-32F3A697F989}"/>
              </a:ext>
            </a:extLst>
          </p:cNvPr>
          <p:cNvGraphicFramePr>
            <a:graphicFrameLocks noGrp="1"/>
          </p:cNvGraphicFramePr>
          <p:nvPr/>
        </p:nvGraphicFramePr>
        <p:xfrm>
          <a:off x="627074" y="3145532"/>
          <a:ext cx="7622505" cy="1719288"/>
        </p:xfrm>
        <a:graphic>
          <a:graphicData uri="http://schemas.openxmlformats.org/drawingml/2006/table">
            <a:tbl>
              <a:tblPr firstRow="1" bandRow="1">
                <a:tableStyleId>{5C22544A-7EE6-4342-B048-85BDC9FD1C3A}</a:tableStyleId>
              </a:tblPr>
              <a:tblGrid>
                <a:gridCol w="1645841">
                  <a:extLst>
                    <a:ext uri="{9D8B030D-6E8A-4147-A177-3AD203B41FA5}">
                      <a16:colId xmlns:a16="http://schemas.microsoft.com/office/drawing/2014/main" val="3721439892"/>
                    </a:ext>
                  </a:extLst>
                </a:gridCol>
                <a:gridCol w="1403161">
                  <a:extLst>
                    <a:ext uri="{9D8B030D-6E8A-4147-A177-3AD203B41FA5}">
                      <a16:colId xmlns:a16="http://schemas.microsoft.com/office/drawing/2014/main" val="3986500129"/>
                    </a:ext>
                  </a:extLst>
                </a:gridCol>
                <a:gridCol w="1524501">
                  <a:extLst>
                    <a:ext uri="{9D8B030D-6E8A-4147-A177-3AD203B41FA5}">
                      <a16:colId xmlns:a16="http://schemas.microsoft.com/office/drawing/2014/main" val="3618652220"/>
                    </a:ext>
                  </a:extLst>
                </a:gridCol>
                <a:gridCol w="1524501">
                  <a:extLst>
                    <a:ext uri="{9D8B030D-6E8A-4147-A177-3AD203B41FA5}">
                      <a16:colId xmlns:a16="http://schemas.microsoft.com/office/drawing/2014/main" val="1340334930"/>
                    </a:ext>
                  </a:extLst>
                </a:gridCol>
                <a:gridCol w="1524501">
                  <a:extLst>
                    <a:ext uri="{9D8B030D-6E8A-4147-A177-3AD203B41FA5}">
                      <a16:colId xmlns:a16="http://schemas.microsoft.com/office/drawing/2014/main" val="3688876752"/>
                    </a:ext>
                  </a:extLst>
                </a:gridCol>
              </a:tblGrid>
              <a:tr h="302568">
                <a:tc>
                  <a:txBody>
                    <a:bodyPr/>
                    <a:lstStyle/>
                    <a:p>
                      <a:pPr algn="ctr"/>
                      <a:r>
                        <a:rPr lang="zh-CN" altLang="en-US" sz="1400" b="0" dirty="0"/>
                        <a:t>速度（千米</a:t>
                      </a:r>
                      <a:r>
                        <a:rPr lang="en-US" altLang="zh-CN" sz="1400" b="0" dirty="0"/>
                        <a:t>/</a:t>
                      </a:r>
                      <a:r>
                        <a:rPr lang="zh-CN" altLang="en-US" sz="1400" b="0" dirty="0"/>
                        <a:t>小时）</a:t>
                      </a:r>
                    </a:p>
                  </a:txBody>
                  <a:tcPr marL="82296" marR="82296" marT="41148" marB="41148"/>
                </a:tc>
                <a:tc>
                  <a:txBody>
                    <a:bodyPr/>
                    <a:lstStyle/>
                    <a:p>
                      <a:pPr algn="ctr"/>
                      <a:r>
                        <a:rPr lang="zh-CN" altLang="en-US" sz="1400" b="0" dirty="0"/>
                        <a:t>速度（米 </a:t>
                      </a:r>
                      <a:r>
                        <a:rPr lang="en-US" altLang="zh-CN" sz="1400" b="0" dirty="0"/>
                        <a:t>/</a:t>
                      </a:r>
                      <a:r>
                        <a:rPr lang="zh-CN" altLang="en-US" sz="1400" b="0" dirty="0"/>
                        <a:t> 秒）</a:t>
                      </a:r>
                    </a:p>
                  </a:txBody>
                  <a:tcPr marL="82296" marR="82296" marT="41148" marB="41148"/>
                </a:tc>
                <a:tc>
                  <a:txBody>
                    <a:bodyPr/>
                    <a:lstStyle/>
                    <a:p>
                      <a:pPr algn="ctr"/>
                      <a:r>
                        <a:rPr lang="zh-CN" altLang="en-US" sz="1400" b="0" dirty="0"/>
                        <a:t>停车距离</a:t>
                      </a:r>
                      <a:r>
                        <a:rPr lang="en-US" altLang="zh-CN" sz="1400" b="0" dirty="0"/>
                        <a:t>(</a:t>
                      </a:r>
                      <a:r>
                        <a:rPr lang="zh-CN" altLang="en-US" sz="1400" b="0" dirty="0"/>
                        <a:t>米</a:t>
                      </a:r>
                      <a:r>
                        <a:rPr lang="en-US" altLang="zh-CN" sz="1400" b="0" dirty="0"/>
                        <a:t>)</a:t>
                      </a:r>
                    </a:p>
                    <a:p>
                      <a:pPr algn="ctr"/>
                      <a:r>
                        <a:rPr lang="zh-CN" altLang="en-US" sz="1400" b="0" dirty="0"/>
                        <a:t>干地</a:t>
                      </a:r>
                    </a:p>
                  </a:txBody>
                  <a:tcPr marL="82296" marR="82296" marT="41148" marB="41148"/>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0" dirty="0"/>
                        <a:t>停车距离</a:t>
                      </a:r>
                      <a:r>
                        <a:rPr lang="en-US" altLang="zh-CN" sz="1400" b="0" dirty="0"/>
                        <a:t>(</a:t>
                      </a:r>
                      <a:r>
                        <a:rPr lang="zh-CN" altLang="en-US" sz="1400" b="0" dirty="0"/>
                        <a:t>米</a:t>
                      </a:r>
                      <a:r>
                        <a:rPr lang="en-US" altLang="zh-CN" sz="1400" b="0" dirty="0"/>
                        <a:t>)</a:t>
                      </a:r>
                    </a:p>
                    <a:p>
                      <a:pPr algn="ctr"/>
                      <a:r>
                        <a:rPr lang="zh-CN" altLang="en-US" sz="1400" b="0" dirty="0"/>
                        <a:t>潮地</a:t>
                      </a:r>
                    </a:p>
                  </a:txBody>
                  <a:tcPr marL="82296" marR="82296" marT="41148" marB="41148"/>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0" dirty="0"/>
                        <a:t>停车距离</a:t>
                      </a:r>
                      <a:r>
                        <a:rPr lang="en-US" altLang="zh-CN" sz="1400" b="0" dirty="0"/>
                        <a:t>(</a:t>
                      </a:r>
                      <a:r>
                        <a:rPr lang="zh-CN" altLang="en-US" sz="1400" b="0" dirty="0"/>
                        <a:t>米</a:t>
                      </a:r>
                      <a:r>
                        <a:rPr lang="en-US" altLang="zh-CN" sz="1400" b="0" dirty="0"/>
                        <a:t>)</a:t>
                      </a:r>
                    </a:p>
                    <a:p>
                      <a:pPr algn="ctr"/>
                      <a:r>
                        <a:rPr lang="zh-CN" altLang="en-US" sz="1400" b="0" dirty="0"/>
                        <a:t>雪地</a:t>
                      </a:r>
                    </a:p>
                  </a:txBody>
                  <a:tcPr marL="82296" marR="82296" marT="41148" marB="41148"/>
                </a:tc>
                <a:extLst>
                  <a:ext uri="{0D108BD9-81ED-4DB2-BD59-A6C34878D82A}">
                    <a16:rowId xmlns:a16="http://schemas.microsoft.com/office/drawing/2014/main" val="171966034"/>
                  </a:ext>
                </a:extLst>
              </a:tr>
              <a:tr h="302568">
                <a:tc>
                  <a:txBody>
                    <a:bodyPr/>
                    <a:lstStyle/>
                    <a:p>
                      <a:pPr algn="ctr"/>
                      <a:r>
                        <a:rPr lang="en-US" altLang="zh-CN" sz="1400" dirty="0"/>
                        <a:t>60</a:t>
                      </a:r>
                      <a:endParaRPr lang="zh-CN" altLang="en-US" sz="1400" dirty="0"/>
                    </a:p>
                  </a:txBody>
                  <a:tcPr marL="82296" marR="82296" marT="41148" marB="41148"/>
                </a:tc>
                <a:tc>
                  <a:txBody>
                    <a:bodyPr/>
                    <a:lstStyle/>
                    <a:p>
                      <a:pPr algn="ctr"/>
                      <a:r>
                        <a:rPr lang="en-US" altLang="zh-CN" sz="1400" dirty="0"/>
                        <a:t>16.67</a:t>
                      </a:r>
                      <a:endParaRPr lang="zh-CN" altLang="en-US" sz="1400" dirty="0"/>
                    </a:p>
                  </a:txBody>
                  <a:tcPr marL="82296" marR="82296" marT="41148" marB="41148"/>
                </a:tc>
                <a:tc>
                  <a:txBody>
                    <a:bodyPr/>
                    <a:lstStyle/>
                    <a:p>
                      <a:pPr algn="ctr"/>
                      <a:r>
                        <a:rPr lang="en-US" altLang="zh-CN" sz="1400" dirty="0"/>
                        <a:t>17.15</a:t>
                      </a:r>
                      <a:endParaRPr lang="zh-CN" altLang="en-US" sz="1400" dirty="0"/>
                    </a:p>
                  </a:txBody>
                  <a:tcPr marL="82296" marR="82296" marT="41148" marB="41148"/>
                </a:tc>
                <a:tc>
                  <a:txBody>
                    <a:bodyPr/>
                    <a:lstStyle/>
                    <a:p>
                      <a:pPr algn="ctr"/>
                      <a:r>
                        <a:rPr lang="en-US" altLang="zh-CN" sz="1400" dirty="0"/>
                        <a:t>25.72</a:t>
                      </a:r>
                      <a:endParaRPr lang="zh-CN" altLang="en-US" sz="1400" dirty="0"/>
                    </a:p>
                  </a:txBody>
                  <a:tcPr marL="82296" marR="82296" marT="41148" marB="41148"/>
                </a:tc>
                <a:tc>
                  <a:txBody>
                    <a:bodyPr/>
                    <a:lstStyle/>
                    <a:p>
                      <a:pPr algn="ctr"/>
                      <a:r>
                        <a:rPr lang="en-US" altLang="zh-CN" sz="1400" dirty="0"/>
                        <a:t>51.44</a:t>
                      </a:r>
                      <a:endParaRPr lang="zh-CN" altLang="en-US" sz="1400" dirty="0"/>
                    </a:p>
                  </a:txBody>
                  <a:tcPr marL="82296" marR="82296" marT="41148" marB="41148"/>
                </a:tc>
                <a:extLst>
                  <a:ext uri="{0D108BD9-81ED-4DB2-BD59-A6C34878D82A}">
                    <a16:rowId xmlns:a16="http://schemas.microsoft.com/office/drawing/2014/main" val="3722901330"/>
                  </a:ext>
                </a:extLst>
              </a:tr>
              <a:tr h="302568">
                <a:tc>
                  <a:txBody>
                    <a:bodyPr/>
                    <a:lstStyle/>
                    <a:p>
                      <a:pPr algn="ctr"/>
                      <a:r>
                        <a:rPr lang="en-US" altLang="zh-CN" sz="1400" dirty="0"/>
                        <a:t>90</a:t>
                      </a:r>
                      <a:endParaRPr lang="zh-CN" altLang="en-US" sz="1400" dirty="0"/>
                    </a:p>
                  </a:txBody>
                  <a:tcPr marL="82296" marR="82296" marT="41148" marB="41148"/>
                </a:tc>
                <a:tc>
                  <a:txBody>
                    <a:bodyPr/>
                    <a:lstStyle/>
                    <a:p>
                      <a:pPr algn="ctr"/>
                      <a:r>
                        <a:rPr lang="en-US" altLang="zh-CN" sz="1400" dirty="0"/>
                        <a:t>25.00</a:t>
                      </a:r>
                      <a:endParaRPr lang="zh-CN" altLang="en-US" sz="1400" dirty="0"/>
                    </a:p>
                  </a:txBody>
                  <a:tcPr marL="82296" marR="82296" marT="41148" marB="41148"/>
                </a:tc>
                <a:tc>
                  <a:txBody>
                    <a:bodyPr/>
                    <a:lstStyle/>
                    <a:p>
                      <a:pPr algn="ctr"/>
                      <a:r>
                        <a:rPr lang="en-US" altLang="zh-CN" sz="1400" dirty="0"/>
                        <a:t>38.58</a:t>
                      </a:r>
                      <a:endParaRPr lang="zh-CN" altLang="en-US" sz="1400" dirty="0"/>
                    </a:p>
                  </a:txBody>
                  <a:tcPr marL="82296" marR="82296" marT="41148" marB="41148"/>
                </a:tc>
                <a:tc>
                  <a:txBody>
                    <a:bodyPr/>
                    <a:lstStyle/>
                    <a:p>
                      <a:pPr algn="ctr"/>
                      <a:r>
                        <a:rPr lang="en-US" altLang="zh-CN" sz="1400" dirty="0"/>
                        <a:t>57.87</a:t>
                      </a:r>
                      <a:endParaRPr lang="zh-CN" altLang="en-US" sz="1400" dirty="0"/>
                    </a:p>
                  </a:txBody>
                  <a:tcPr marL="82296" marR="82296" marT="41148" marB="41148"/>
                </a:tc>
                <a:tc>
                  <a:txBody>
                    <a:bodyPr/>
                    <a:lstStyle/>
                    <a:p>
                      <a:pPr algn="ctr"/>
                      <a:r>
                        <a:rPr lang="en-US" altLang="zh-CN" sz="1400" dirty="0"/>
                        <a:t>115.74</a:t>
                      </a:r>
                      <a:endParaRPr lang="zh-CN" altLang="en-US" sz="1400" dirty="0"/>
                    </a:p>
                  </a:txBody>
                  <a:tcPr marL="82296" marR="82296" marT="41148" marB="41148"/>
                </a:tc>
                <a:extLst>
                  <a:ext uri="{0D108BD9-81ED-4DB2-BD59-A6C34878D82A}">
                    <a16:rowId xmlns:a16="http://schemas.microsoft.com/office/drawing/2014/main" val="1354380748"/>
                  </a:ext>
                </a:extLst>
              </a:tr>
              <a:tr h="302568">
                <a:tc>
                  <a:txBody>
                    <a:bodyPr/>
                    <a:lstStyle/>
                    <a:p>
                      <a:pPr algn="ctr"/>
                      <a:r>
                        <a:rPr lang="en-US" altLang="zh-CN" sz="1400" dirty="0"/>
                        <a:t>120</a:t>
                      </a:r>
                      <a:endParaRPr lang="zh-CN" altLang="en-US" sz="1400" dirty="0"/>
                    </a:p>
                  </a:txBody>
                  <a:tcPr marL="82296" marR="82296" marT="41148" marB="41148"/>
                </a:tc>
                <a:tc>
                  <a:txBody>
                    <a:bodyPr/>
                    <a:lstStyle/>
                    <a:p>
                      <a:pPr algn="ctr"/>
                      <a:r>
                        <a:rPr lang="en-US" altLang="zh-CN" sz="1400" dirty="0"/>
                        <a:t>33.33</a:t>
                      </a:r>
                      <a:endParaRPr lang="zh-CN" altLang="en-US" sz="1400" dirty="0"/>
                    </a:p>
                  </a:txBody>
                  <a:tcPr marL="82296" marR="82296" marT="41148" marB="41148"/>
                </a:tc>
                <a:tc>
                  <a:txBody>
                    <a:bodyPr/>
                    <a:lstStyle/>
                    <a:p>
                      <a:pPr algn="ctr"/>
                      <a:r>
                        <a:rPr lang="en-US" altLang="zh-CN" sz="1400" dirty="0"/>
                        <a:t>68.59</a:t>
                      </a:r>
                      <a:endParaRPr lang="zh-CN" altLang="en-US" sz="1400" dirty="0"/>
                    </a:p>
                  </a:txBody>
                  <a:tcPr marL="82296" marR="82296" marT="41148" marB="41148"/>
                </a:tc>
                <a:tc>
                  <a:txBody>
                    <a:bodyPr/>
                    <a:lstStyle/>
                    <a:p>
                      <a:pPr algn="ctr"/>
                      <a:r>
                        <a:rPr lang="en-US" altLang="zh-CN" sz="1400" dirty="0"/>
                        <a:t>102.88</a:t>
                      </a:r>
                      <a:endParaRPr lang="zh-CN" altLang="en-US" sz="1400" dirty="0"/>
                    </a:p>
                  </a:txBody>
                  <a:tcPr marL="82296" marR="82296" marT="41148" marB="41148"/>
                </a:tc>
                <a:tc>
                  <a:txBody>
                    <a:bodyPr/>
                    <a:lstStyle/>
                    <a:p>
                      <a:pPr algn="ctr"/>
                      <a:r>
                        <a:rPr lang="en-US" altLang="zh-CN" sz="1400" dirty="0"/>
                        <a:t>205.76</a:t>
                      </a:r>
                      <a:endParaRPr lang="zh-CN" altLang="en-US" sz="1400" dirty="0"/>
                    </a:p>
                  </a:txBody>
                  <a:tcPr marL="82296" marR="82296" marT="41148" marB="41148"/>
                </a:tc>
                <a:extLst>
                  <a:ext uri="{0D108BD9-81ED-4DB2-BD59-A6C34878D82A}">
                    <a16:rowId xmlns:a16="http://schemas.microsoft.com/office/drawing/2014/main" val="2855554157"/>
                  </a:ext>
                </a:extLst>
              </a:tr>
              <a:tr h="302568">
                <a:tc>
                  <a:txBody>
                    <a:bodyPr/>
                    <a:lstStyle/>
                    <a:p>
                      <a:pPr algn="ctr"/>
                      <a:r>
                        <a:rPr lang="en-US" altLang="zh-CN" sz="1400" dirty="0"/>
                        <a:t>150</a:t>
                      </a:r>
                      <a:endParaRPr lang="zh-CN" altLang="en-US" sz="1400" dirty="0"/>
                    </a:p>
                  </a:txBody>
                  <a:tcPr marL="82296" marR="82296" marT="41148" marB="41148"/>
                </a:tc>
                <a:tc>
                  <a:txBody>
                    <a:bodyPr/>
                    <a:lstStyle/>
                    <a:p>
                      <a:pPr algn="ctr"/>
                      <a:r>
                        <a:rPr lang="en-US" altLang="zh-CN" sz="1400" dirty="0"/>
                        <a:t>41.67</a:t>
                      </a:r>
                      <a:endParaRPr lang="zh-CN" altLang="en-US" sz="1400" dirty="0"/>
                    </a:p>
                  </a:txBody>
                  <a:tcPr marL="82296" marR="82296" marT="41148" marB="41148"/>
                </a:tc>
                <a:tc>
                  <a:txBody>
                    <a:bodyPr/>
                    <a:lstStyle/>
                    <a:p>
                      <a:pPr algn="ctr"/>
                      <a:r>
                        <a:rPr lang="en-US" altLang="zh-CN" sz="1400" dirty="0"/>
                        <a:t>107.17</a:t>
                      </a:r>
                      <a:endParaRPr lang="zh-CN" altLang="en-US" sz="1400" dirty="0"/>
                    </a:p>
                  </a:txBody>
                  <a:tcPr marL="82296" marR="82296" marT="41148" marB="41148"/>
                </a:tc>
                <a:tc>
                  <a:txBody>
                    <a:bodyPr/>
                    <a:lstStyle/>
                    <a:p>
                      <a:pPr algn="ctr"/>
                      <a:r>
                        <a:rPr lang="en-US" altLang="zh-CN" sz="1400" dirty="0"/>
                        <a:t>160.75</a:t>
                      </a:r>
                      <a:endParaRPr lang="zh-CN" altLang="en-US" sz="1400" dirty="0"/>
                    </a:p>
                  </a:txBody>
                  <a:tcPr marL="82296" marR="82296" marT="41148" marB="41148"/>
                </a:tc>
                <a:tc>
                  <a:txBody>
                    <a:bodyPr/>
                    <a:lstStyle/>
                    <a:p>
                      <a:pPr algn="ctr"/>
                      <a:r>
                        <a:rPr lang="en-US" altLang="zh-CN" sz="1400" dirty="0"/>
                        <a:t>321.50</a:t>
                      </a:r>
                      <a:endParaRPr lang="zh-CN" altLang="en-US" sz="1400" dirty="0"/>
                    </a:p>
                  </a:txBody>
                  <a:tcPr marL="82296" marR="82296" marT="41148" marB="41148"/>
                </a:tc>
                <a:extLst>
                  <a:ext uri="{0D108BD9-81ED-4DB2-BD59-A6C34878D82A}">
                    <a16:rowId xmlns:a16="http://schemas.microsoft.com/office/drawing/2014/main" val="1764179240"/>
                  </a:ext>
                </a:extLst>
              </a:tr>
            </a:tbl>
          </a:graphicData>
        </a:graphic>
      </p:graphicFrame>
      <p:sp>
        <p:nvSpPr>
          <p:cNvPr id="7" name="内容占位符 2">
            <a:extLst>
              <a:ext uri="{FF2B5EF4-FFF2-40B4-BE49-F238E27FC236}">
                <a16:creationId xmlns:a16="http://schemas.microsoft.com/office/drawing/2014/main" id="{D0835C24-0D89-914D-B38C-D9E58A2A6D7B}"/>
              </a:ext>
            </a:extLst>
          </p:cNvPr>
          <p:cNvSpPr txBox="1">
            <a:spLocks/>
          </p:cNvSpPr>
          <p:nvPr/>
        </p:nvSpPr>
        <p:spPr>
          <a:xfrm>
            <a:off x="4438327" y="1816734"/>
            <a:ext cx="4248473" cy="1650126"/>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zh-CN" altLang="en-US" sz="1800" dirty="0"/>
              <a:t>硬实时（</a:t>
            </a:r>
            <a:r>
              <a:rPr kumimoji="1" lang="en-US" altLang="zh-CN" sz="1800" dirty="0"/>
              <a:t>Hard</a:t>
            </a:r>
            <a:r>
              <a:rPr kumimoji="1" lang="zh-CN" altLang="en-US" sz="1800" dirty="0"/>
              <a:t> </a:t>
            </a:r>
            <a:r>
              <a:rPr kumimoji="1" lang="en-US" altLang="zh-CN" sz="1800" dirty="0"/>
              <a:t>Real</a:t>
            </a:r>
            <a:r>
              <a:rPr kumimoji="1" lang="zh-CN" altLang="en-US" sz="1800" dirty="0"/>
              <a:t> </a:t>
            </a:r>
            <a:r>
              <a:rPr kumimoji="1" lang="en-US" altLang="zh-CN" sz="1800" dirty="0"/>
              <a:t>Time</a:t>
            </a:r>
            <a:r>
              <a:rPr kumimoji="1" lang="zh-CN" altLang="en-US" sz="1800" dirty="0"/>
              <a:t>）</a:t>
            </a:r>
            <a:endParaRPr kumimoji="1" lang="en-US" altLang="zh-CN" sz="1800" dirty="0"/>
          </a:p>
          <a:p>
            <a:pPr lvl="1"/>
            <a:r>
              <a:rPr kumimoji="1" lang="zh-CN" altLang="en-US" sz="1600" dirty="0"/>
              <a:t>自动驾驶汽车的刹车任务</a:t>
            </a:r>
            <a:endParaRPr kumimoji="1" lang="en-US" altLang="zh-CN" sz="1600" dirty="0"/>
          </a:p>
          <a:p>
            <a:pPr lvl="1"/>
            <a:r>
              <a:rPr kumimoji="1" lang="zh-CN" altLang="en-US" sz="1600" dirty="0"/>
              <a:t>超过截止时间 </a:t>
            </a:r>
            <a:r>
              <a:rPr kumimoji="1" lang="en-US" altLang="zh-CN" sz="1600" dirty="0">
                <a:sym typeface="Wingdings" pitchFamily="2" charset="2"/>
              </a:rPr>
              <a:t></a:t>
            </a:r>
            <a:r>
              <a:rPr kumimoji="1" lang="zh-CN" altLang="en-US" sz="1600" dirty="0">
                <a:sym typeface="Wingdings" pitchFamily="2" charset="2"/>
              </a:rPr>
              <a:t> </a:t>
            </a:r>
            <a:r>
              <a:rPr kumimoji="1" lang="zh-CN" altLang="en-US" sz="1600" dirty="0"/>
              <a:t>严重后果</a:t>
            </a:r>
            <a:endParaRPr kumimoji="1" lang="en-US" altLang="zh-CN" sz="1600" dirty="0"/>
          </a:p>
        </p:txBody>
      </p:sp>
      <p:sp>
        <p:nvSpPr>
          <p:cNvPr id="8" name="矩形 7">
            <a:extLst>
              <a:ext uri="{FF2B5EF4-FFF2-40B4-BE49-F238E27FC236}">
                <a16:creationId xmlns:a16="http://schemas.microsoft.com/office/drawing/2014/main" id="{CB76F824-9977-2C4E-879A-70D57F9397F8}"/>
              </a:ext>
            </a:extLst>
          </p:cNvPr>
          <p:cNvSpPr/>
          <p:nvPr/>
        </p:nvSpPr>
        <p:spPr>
          <a:xfrm>
            <a:off x="3448510" y="4900779"/>
            <a:ext cx="2008884" cy="307777"/>
          </a:xfrm>
          <a:prstGeom prst="rect">
            <a:avLst/>
          </a:prstGeom>
        </p:spPr>
        <p:txBody>
          <a:bodyPr wrap="none">
            <a:spAutoFit/>
          </a:bodyPr>
          <a:lstStyle/>
          <a:p>
            <a:pPr algn="ctr"/>
            <a:r>
              <a:rPr lang="zh-CN" altLang="en-US" sz="1400" b="1" dirty="0">
                <a:solidFill>
                  <a:schemeClr val="accent1"/>
                </a:solidFill>
              </a:rPr>
              <a:t>不同条件下的刹车距离</a:t>
            </a:r>
          </a:p>
        </p:txBody>
      </p:sp>
    </p:spTree>
    <p:extLst>
      <p:ext uri="{BB962C8B-B14F-4D97-AF65-F5344CB8AC3E}">
        <p14:creationId xmlns:p14="http://schemas.microsoft.com/office/powerpoint/2010/main" val="191702904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D4FBD-C1B2-654B-8236-BE2862E99EEE}"/>
              </a:ext>
            </a:extLst>
          </p:cNvPr>
          <p:cNvSpPr>
            <a:spLocks noGrp="1"/>
          </p:cNvSpPr>
          <p:nvPr>
            <p:ph type="title"/>
          </p:nvPr>
        </p:nvSpPr>
        <p:spPr>
          <a:xfrm>
            <a:off x="457200" y="228866"/>
            <a:ext cx="8229600" cy="900442"/>
          </a:xfrm>
        </p:spPr>
        <p:txBody>
          <a:bodyPr/>
          <a:lstStyle/>
          <a:p>
            <a:r>
              <a:rPr kumimoji="1" lang="en-US" altLang="zh-CN" dirty="0"/>
              <a:t>Earliest</a:t>
            </a:r>
            <a:r>
              <a:rPr kumimoji="1" lang="zh-CN" altLang="en-US" dirty="0"/>
              <a:t> </a:t>
            </a:r>
            <a:r>
              <a:rPr kumimoji="1" lang="en-US" altLang="zh-CN" dirty="0"/>
              <a:t>Deadline</a:t>
            </a:r>
            <a:r>
              <a:rPr kumimoji="1" lang="zh-CN" altLang="en-US" dirty="0"/>
              <a:t> </a:t>
            </a:r>
            <a:r>
              <a:rPr kumimoji="1" lang="en-US" altLang="zh-CN" dirty="0"/>
              <a:t>First</a:t>
            </a:r>
            <a:endParaRPr kumimoji="1" lang="zh-CN" altLang="en-US" dirty="0"/>
          </a:p>
        </p:txBody>
      </p:sp>
      <p:sp>
        <p:nvSpPr>
          <p:cNvPr id="3" name="内容占位符 2">
            <a:extLst>
              <a:ext uri="{FF2B5EF4-FFF2-40B4-BE49-F238E27FC236}">
                <a16:creationId xmlns:a16="http://schemas.microsoft.com/office/drawing/2014/main" id="{362C3216-5785-E144-B5C5-C39676BDD35B}"/>
              </a:ext>
            </a:extLst>
          </p:cNvPr>
          <p:cNvSpPr>
            <a:spLocks noGrp="1"/>
          </p:cNvSpPr>
          <p:nvPr>
            <p:ph idx="1"/>
          </p:nvPr>
        </p:nvSpPr>
        <p:spPr/>
        <p:txBody>
          <a:bodyPr>
            <a:normAutofit fontScale="92500" lnSpcReduction="10000"/>
          </a:bodyPr>
          <a:lstStyle/>
          <a:p>
            <a:r>
              <a:rPr kumimoji="1" lang="zh-CN" altLang="en-US" dirty="0"/>
              <a:t>任务</a:t>
            </a:r>
            <a:endParaRPr kumimoji="1" lang="en-US" altLang="zh-CN" dirty="0"/>
          </a:p>
          <a:p>
            <a:pPr lvl="1"/>
            <a:r>
              <a:rPr kumimoji="1" lang="en-US" altLang="zh-CN" dirty="0"/>
              <a:t>C</a:t>
            </a:r>
            <a:r>
              <a:rPr kumimoji="1" lang="zh-CN" altLang="en-US" dirty="0"/>
              <a:t>：所需执行时间</a:t>
            </a:r>
            <a:endParaRPr kumimoji="1" lang="en-US" altLang="zh-CN" dirty="0"/>
          </a:p>
          <a:p>
            <a:pPr lvl="1"/>
            <a:r>
              <a:rPr kumimoji="1" lang="en-US" altLang="zh-CN" dirty="0"/>
              <a:t>P</a:t>
            </a:r>
            <a:r>
              <a:rPr kumimoji="1" lang="zh-CN" altLang="en-US" dirty="0"/>
              <a:t>：任务触发的时间周期</a:t>
            </a:r>
            <a:endParaRPr kumimoji="1" lang="en-US" altLang="zh-CN" dirty="0"/>
          </a:p>
          <a:p>
            <a:pPr lvl="2"/>
            <a:r>
              <a:rPr kumimoji="1" lang="zh-CN" altLang="en-US" dirty="0"/>
              <a:t>假设</a:t>
            </a:r>
            <a:r>
              <a:rPr kumimoji="1" lang="en-US" altLang="zh-CN" dirty="0"/>
              <a:t>P</a:t>
            </a:r>
            <a:r>
              <a:rPr kumimoji="1" lang="zh-CN" altLang="en-US" dirty="0"/>
              <a:t>同时是任务截止时间</a:t>
            </a:r>
            <a:endParaRPr kumimoji="1" lang="en-US" altLang="zh-CN" dirty="0"/>
          </a:p>
          <a:p>
            <a:pPr lvl="1"/>
            <a:endParaRPr kumimoji="1" lang="en-US" altLang="zh-CN" dirty="0"/>
          </a:p>
          <a:p>
            <a:r>
              <a:rPr kumimoji="1" lang="zh-CN" altLang="en-US" dirty="0"/>
              <a:t>当实时任务满足条件：</a:t>
            </a:r>
            <a:endParaRPr kumimoji="1" lang="en-US" altLang="zh-CN" dirty="0"/>
          </a:p>
          <a:p>
            <a:pPr lvl="1"/>
            <a:r>
              <a:rPr kumimoji="1" lang="zh-CN" altLang="en-US" dirty="0"/>
              <a:t>这些任务对</a:t>
            </a:r>
            <a:r>
              <a:rPr kumimoji="1" lang="en-US" altLang="zh-CN" dirty="0"/>
              <a:t>EDF</a:t>
            </a:r>
            <a:r>
              <a:rPr kumimoji="1" lang="zh-CN" altLang="en-US" dirty="0"/>
              <a:t>是可调度的</a:t>
            </a:r>
            <a:endParaRPr kumimoji="1" lang="en-US" altLang="zh-CN" dirty="0"/>
          </a:p>
          <a:p>
            <a:pPr lvl="2"/>
            <a:r>
              <a:rPr kumimoji="1" lang="zh-CN" altLang="en-US" dirty="0"/>
              <a:t>所有任务在截止时间前完成</a:t>
            </a:r>
            <a:endParaRPr kumimoji="1" lang="en-US" altLang="zh-CN" dirty="0"/>
          </a:p>
        </p:txBody>
      </p:sp>
      <p:sp>
        <p:nvSpPr>
          <p:cNvPr id="4" name="灯片编号占位符 3">
            <a:extLst>
              <a:ext uri="{FF2B5EF4-FFF2-40B4-BE49-F238E27FC236}">
                <a16:creationId xmlns:a16="http://schemas.microsoft.com/office/drawing/2014/main" id="{B73A9DD7-7A66-5A43-8E3C-05B11E64F46C}"/>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129</a:t>
            </a:fld>
            <a:endParaRPr lang="zh-CN" altLang="en-US"/>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62F8B557-2453-F244-AA7F-1A872BE4D973}"/>
                  </a:ext>
                </a:extLst>
              </p:cNvPr>
              <p:cNvSpPr txBox="1"/>
              <p:nvPr/>
            </p:nvSpPr>
            <p:spPr>
              <a:xfrm>
                <a:off x="6012160" y="2269390"/>
                <a:ext cx="1909946" cy="1176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800" i="1" smtClean="0">
                          <a:latin typeface="Cambria Math" panose="02040503050406030204" pitchFamily="18" charset="0"/>
                        </a:rPr>
                        <m:t>(</m:t>
                      </m:r>
                      <m:nary>
                        <m:naryPr>
                          <m:chr m:val="∑"/>
                          <m:ctrlPr>
                            <a:rPr kumimoji="1" lang="zh-CN" altLang="en-US" sz="2800" i="1" smtClean="0">
                              <a:latin typeface="Cambria Math" panose="02040503050406030204" pitchFamily="18" charset="0"/>
                            </a:rPr>
                          </m:ctrlPr>
                        </m:naryPr>
                        <m:sub>
                          <m:r>
                            <m:rPr>
                              <m:brk m:alnAt="23"/>
                            </m:rPr>
                            <a:rPr kumimoji="1" lang="en-US" altLang="zh-CN" sz="2800" b="0" i="1" smtClean="0">
                              <a:latin typeface="Cambria Math" panose="02040503050406030204" pitchFamily="18" charset="0"/>
                            </a:rPr>
                            <m:t>𝑖</m:t>
                          </m:r>
                          <m:r>
                            <a:rPr kumimoji="1" lang="en-US" altLang="zh-CN" sz="2800" b="0" i="1" smtClean="0">
                              <a:latin typeface="Cambria Math" panose="02040503050406030204" pitchFamily="18" charset="0"/>
                            </a:rPr>
                            <m:t>=1</m:t>
                          </m:r>
                        </m:sub>
                        <m:sup>
                          <m:r>
                            <a:rPr kumimoji="1" lang="en-US" altLang="zh-CN" sz="2800" b="0" i="1" smtClean="0">
                              <a:latin typeface="Cambria Math" panose="02040503050406030204" pitchFamily="18" charset="0"/>
                            </a:rPr>
                            <m:t>𝑛</m:t>
                          </m:r>
                        </m:sup>
                        <m:e>
                          <m:f>
                            <m:fPr>
                              <m:ctrlPr>
                                <a:rPr kumimoji="1" lang="en-US" altLang="zh-CN" sz="2800" b="0" i="1" smtClean="0">
                                  <a:latin typeface="Cambria Math" panose="02040503050406030204" pitchFamily="18" charset="0"/>
                                </a:rPr>
                              </m:ctrlPr>
                            </m:fPr>
                            <m:num>
                              <m:sSub>
                                <m:sSubPr>
                                  <m:ctrlPr>
                                    <a:rPr kumimoji="1" lang="en-US" altLang="zh-CN" sz="2800" b="0" i="1" smtClean="0">
                                      <a:latin typeface="Cambria Math" panose="02040503050406030204" pitchFamily="18" charset="0"/>
                                    </a:rPr>
                                  </m:ctrlPr>
                                </m:sSubPr>
                                <m:e>
                                  <m:r>
                                    <a:rPr kumimoji="1" lang="en-US" altLang="zh-CN" sz="2800" b="0" i="1" smtClean="0">
                                      <a:latin typeface="Cambria Math" panose="02040503050406030204" pitchFamily="18" charset="0"/>
                                    </a:rPr>
                                    <m:t>𝐶</m:t>
                                  </m:r>
                                </m:e>
                                <m:sub>
                                  <m:r>
                                    <a:rPr kumimoji="1" lang="en-US" altLang="zh-CN" sz="2800" b="0" i="1" smtClean="0">
                                      <a:latin typeface="Cambria Math" panose="02040503050406030204" pitchFamily="18" charset="0"/>
                                    </a:rPr>
                                    <m:t>𝑖</m:t>
                                  </m:r>
                                </m:sub>
                              </m:sSub>
                            </m:num>
                            <m:den>
                              <m:sSub>
                                <m:sSubPr>
                                  <m:ctrlPr>
                                    <a:rPr kumimoji="1" lang="en-US" altLang="zh-CN" sz="2800" b="0" i="1" smtClean="0">
                                      <a:latin typeface="Cambria Math" panose="02040503050406030204" pitchFamily="18" charset="0"/>
                                    </a:rPr>
                                  </m:ctrlPr>
                                </m:sSubPr>
                                <m:e>
                                  <m:r>
                                    <a:rPr kumimoji="1" lang="en-US" altLang="zh-CN" sz="2800" b="0" i="1" smtClean="0">
                                      <a:latin typeface="Cambria Math" panose="02040503050406030204" pitchFamily="18" charset="0"/>
                                    </a:rPr>
                                    <m:t>𝑃</m:t>
                                  </m:r>
                                </m:e>
                                <m:sub>
                                  <m:r>
                                    <a:rPr kumimoji="1" lang="en-US" altLang="zh-CN" sz="2800" b="0" i="1" smtClean="0">
                                      <a:latin typeface="Cambria Math" panose="02040503050406030204" pitchFamily="18" charset="0"/>
                                    </a:rPr>
                                    <m:t>𝑖</m:t>
                                  </m:r>
                                </m:sub>
                              </m:sSub>
                            </m:den>
                          </m:f>
                        </m:e>
                      </m:nary>
                      <m:r>
                        <a:rPr kumimoji="1" lang="en-US" altLang="zh-CN" sz="2800" b="0" i="1" smtClean="0">
                          <a:latin typeface="Cambria Math" panose="02040503050406030204" pitchFamily="18" charset="0"/>
                        </a:rPr>
                        <m:t>≤1)</m:t>
                      </m:r>
                    </m:oMath>
                  </m:oMathPara>
                </a14:m>
                <a:endParaRPr kumimoji="1" lang="zh-CN" altLang="en-US" sz="2800" dirty="0"/>
              </a:p>
            </p:txBody>
          </p:sp>
        </mc:Choice>
        <mc:Fallback xmlns="">
          <p:sp>
            <p:nvSpPr>
              <p:cNvPr id="6" name="文本框 5">
                <a:extLst>
                  <a:ext uri="{FF2B5EF4-FFF2-40B4-BE49-F238E27FC236}">
                    <a16:creationId xmlns:a16="http://schemas.microsoft.com/office/drawing/2014/main" id="{62F8B557-2453-F244-AA7F-1A872BE4D973}"/>
                  </a:ext>
                </a:extLst>
              </p:cNvPr>
              <p:cNvSpPr txBox="1">
                <a:spLocks noRot="1" noChangeAspect="1" noMove="1" noResize="1" noEditPoints="1" noAdjustHandles="1" noChangeArrowheads="1" noChangeShapeType="1" noTextEdit="1"/>
              </p:cNvSpPr>
              <p:nvPr/>
            </p:nvSpPr>
            <p:spPr>
              <a:xfrm>
                <a:off x="6012160" y="2269390"/>
                <a:ext cx="1909946" cy="1176219"/>
              </a:xfrm>
              <a:prstGeom prst="rect">
                <a:avLst/>
              </a:prstGeom>
              <a:blipFill>
                <a:blip r:embed="rId2"/>
                <a:stretch>
                  <a:fillRect l="-58553" t="-119355" r="-5263" b="-179570"/>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539F6050-EC5A-694A-ADF1-106FBED37757}"/>
              </a:ext>
            </a:extLst>
          </p:cNvPr>
          <p:cNvSpPr txBox="1"/>
          <p:nvPr/>
        </p:nvSpPr>
        <p:spPr>
          <a:xfrm>
            <a:off x="5940152" y="3637434"/>
            <a:ext cx="2160240" cy="369332"/>
          </a:xfrm>
          <a:prstGeom prst="rect">
            <a:avLst/>
          </a:prstGeom>
          <a:noFill/>
        </p:spPr>
        <p:txBody>
          <a:bodyPr wrap="square" rtlCol="0">
            <a:spAutoFit/>
          </a:bodyPr>
          <a:lstStyle/>
          <a:p>
            <a:r>
              <a:rPr kumimoji="1" lang="zh-CN" altLang="en-US" dirty="0">
                <a:solidFill>
                  <a:schemeClr val="accent1"/>
                </a:solidFill>
              </a:rPr>
              <a:t>反映了</a:t>
            </a:r>
            <a:r>
              <a:rPr kumimoji="1" lang="en-US" altLang="zh-CN" dirty="0">
                <a:solidFill>
                  <a:schemeClr val="accent1"/>
                </a:solidFill>
              </a:rPr>
              <a:t>CPU</a:t>
            </a:r>
            <a:r>
              <a:rPr kumimoji="1" lang="zh-CN" altLang="en-US" dirty="0">
                <a:solidFill>
                  <a:schemeClr val="accent1"/>
                </a:solidFill>
              </a:rPr>
              <a:t>利用率</a:t>
            </a:r>
          </a:p>
        </p:txBody>
      </p:sp>
      <p:sp>
        <p:nvSpPr>
          <p:cNvPr id="7" name="页脚占位符 4">
            <a:extLst>
              <a:ext uri="{FF2B5EF4-FFF2-40B4-BE49-F238E27FC236}">
                <a16:creationId xmlns:a16="http://schemas.microsoft.com/office/drawing/2014/main" id="{FAF69A22-1EE9-8146-A4D3-D74CF514DACF}"/>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Tree>
    <p:extLst>
      <p:ext uri="{BB962C8B-B14F-4D97-AF65-F5344CB8AC3E}">
        <p14:creationId xmlns:p14="http://schemas.microsoft.com/office/powerpoint/2010/main" val="2178844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DCBD40-1AF0-499A-8320-859B1345AA36}"/>
              </a:ext>
            </a:extLst>
          </p:cNvPr>
          <p:cNvSpPr>
            <a:spLocks noGrp="1"/>
          </p:cNvSpPr>
          <p:nvPr>
            <p:ph type="title"/>
          </p:nvPr>
        </p:nvSpPr>
        <p:spPr/>
        <p:txBody>
          <a:bodyPr/>
          <a:lstStyle/>
          <a:p>
            <a:r>
              <a:rPr lang="zh-CN" altLang="en-US" dirty="0"/>
              <a:t>线程的实现</a:t>
            </a:r>
          </a:p>
        </p:txBody>
      </p:sp>
      <p:sp>
        <p:nvSpPr>
          <p:cNvPr id="3" name="文本占位符 2">
            <a:extLst>
              <a:ext uri="{FF2B5EF4-FFF2-40B4-BE49-F238E27FC236}">
                <a16:creationId xmlns:a16="http://schemas.microsoft.com/office/drawing/2014/main" id="{C1462AD6-8B47-4508-808E-1B7A5295424D}"/>
              </a:ext>
            </a:extLst>
          </p:cNvPr>
          <p:cNvSpPr>
            <a:spLocks noGrp="1"/>
          </p:cNvSpPr>
          <p:nvPr>
            <p:ph type="body" idx="1"/>
          </p:nvPr>
        </p:nvSpPr>
        <p:spPr>
          <a:xfrm>
            <a:off x="722313" y="3544432"/>
            <a:ext cx="7772400" cy="1250156"/>
          </a:xfrm>
        </p:spPr>
        <p:txBody>
          <a:bodyPr/>
          <a:lstStyle/>
          <a:p>
            <a:r>
              <a:rPr lang="zh-CN" altLang="en-US" dirty="0"/>
              <a:t>数据结构 </a:t>
            </a:r>
            <a:r>
              <a:rPr lang="en-US" altLang="zh-CN" dirty="0"/>
              <a:t>–</a:t>
            </a:r>
            <a:r>
              <a:rPr lang="zh-CN" altLang="en-US" dirty="0"/>
              <a:t> 相关接口实现</a:t>
            </a:r>
          </a:p>
        </p:txBody>
      </p:sp>
      <p:sp>
        <p:nvSpPr>
          <p:cNvPr id="4" name="灯片编号占位符 3">
            <a:extLst>
              <a:ext uri="{FF2B5EF4-FFF2-40B4-BE49-F238E27FC236}">
                <a16:creationId xmlns:a16="http://schemas.microsoft.com/office/drawing/2014/main" id="{99858500-807F-44B5-B542-092663CF983E}"/>
              </a:ext>
            </a:extLst>
          </p:cNvPr>
          <p:cNvSpPr>
            <a:spLocks noGrp="1"/>
          </p:cNvSpPr>
          <p:nvPr>
            <p:ph type="sldNum" sz="quarter" idx="12"/>
          </p:nvPr>
        </p:nvSpPr>
        <p:spPr/>
        <p:txBody>
          <a:bodyPr/>
          <a:lstStyle/>
          <a:p>
            <a:fld id="{ADE361C3-C043-4A6E-BDCE-8DA1E7D90A3B}" type="slidenum">
              <a:rPr lang="zh-CN" altLang="en-US" smtClean="0"/>
              <a:t>13</a:t>
            </a:fld>
            <a:endParaRPr lang="zh-CN" altLang="en-US"/>
          </a:p>
        </p:txBody>
      </p:sp>
    </p:spTree>
    <p:extLst>
      <p:ext uri="{BB962C8B-B14F-4D97-AF65-F5344CB8AC3E}">
        <p14:creationId xmlns:p14="http://schemas.microsoft.com/office/powerpoint/2010/main" val="237001609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1C5ABD-CF3D-0A4A-BA71-3BE0FEDEABE4}"/>
              </a:ext>
            </a:extLst>
          </p:cNvPr>
          <p:cNvSpPr>
            <a:spLocks noGrp="1"/>
          </p:cNvSpPr>
          <p:nvPr>
            <p:ph type="title"/>
          </p:nvPr>
        </p:nvSpPr>
        <p:spPr>
          <a:xfrm>
            <a:off x="457200" y="228866"/>
            <a:ext cx="8229600" cy="900442"/>
          </a:xfrm>
        </p:spPr>
        <p:txBody>
          <a:bodyPr/>
          <a:lstStyle/>
          <a:p>
            <a:r>
              <a:rPr kumimoji="1" lang="en-US" altLang="zh-CN" dirty="0"/>
              <a:t>Earliest</a:t>
            </a:r>
            <a:r>
              <a:rPr kumimoji="1" lang="zh-CN" altLang="en-US" dirty="0"/>
              <a:t> </a:t>
            </a:r>
            <a:r>
              <a:rPr kumimoji="1" lang="en-US" altLang="zh-CN" dirty="0"/>
              <a:t>Deadline</a:t>
            </a:r>
            <a:r>
              <a:rPr kumimoji="1" lang="zh-CN" altLang="en-US" dirty="0"/>
              <a:t> </a:t>
            </a:r>
            <a:r>
              <a:rPr kumimoji="1" lang="en-US" altLang="zh-CN" dirty="0"/>
              <a:t>First</a:t>
            </a:r>
            <a:endParaRPr kumimoji="1" lang="zh-CN" altLang="en-US" dirty="0"/>
          </a:p>
        </p:txBody>
      </p:sp>
      <p:sp>
        <p:nvSpPr>
          <p:cNvPr id="3" name="内容占位符 2">
            <a:extLst>
              <a:ext uri="{FF2B5EF4-FFF2-40B4-BE49-F238E27FC236}">
                <a16:creationId xmlns:a16="http://schemas.microsoft.com/office/drawing/2014/main" id="{675A6A52-A794-E44A-9145-0DEADE90E755}"/>
              </a:ext>
            </a:extLst>
          </p:cNvPr>
          <p:cNvSpPr>
            <a:spLocks noGrp="1"/>
          </p:cNvSpPr>
          <p:nvPr>
            <p:ph idx="1"/>
          </p:nvPr>
        </p:nvSpPr>
        <p:spPr/>
        <p:txBody>
          <a:bodyPr>
            <a:normAutofit/>
          </a:bodyPr>
          <a:lstStyle/>
          <a:p>
            <a:r>
              <a:rPr kumimoji="1" lang="zh-CN" altLang="en-US" sz="2000" dirty="0"/>
              <a:t>每次调度截止时间最近的任务</a:t>
            </a:r>
            <a:endParaRPr kumimoji="1" lang="en-US" altLang="zh-CN" sz="2000" dirty="0"/>
          </a:p>
          <a:p>
            <a:r>
              <a:rPr kumimoji="1" lang="en-US" altLang="zh-CN" sz="2000" dirty="0"/>
              <a:t>EDF</a:t>
            </a:r>
            <a:r>
              <a:rPr kumimoji="1" lang="zh-CN" altLang="en-US" sz="2000" dirty="0"/>
              <a:t>是动态算法</a:t>
            </a:r>
            <a:endParaRPr kumimoji="1" lang="en-US" altLang="zh-CN" sz="2000" dirty="0"/>
          </a:p>
          <a:p>
            <a:pPr lvl="1"/>
            <a:r>
              <a:rPr kumimoji="1" lang="zh-CN" altLang="en-US" sz="1800" dirty="0"/>
              <a:t>无需预知执行时间、任务周期</a:t>
            </a:r>
            <a:endParaRPr kumimoji="1" lang="en-US" altLang="zh-CN" sz="1800" dirty="0"/>
          </a:p>
          <a:p>
            <a:r>
              <a:rPr kumimoji="1" lang="zh-CN" altLang="en-US" sz="2000" dirty="0"/>
              <a:t>在任务可调度的情况下能够实现最优调度</a:t>
            </a:r>
          </a:p>
        </p:txBody>
      </p:sp>
      <p:sp>
        <p:nvSpPr>
          <p:cNvPr id="4" name="灯片编号占位符 3">
            <a:extLst>
              <a:ext uri="{FF2B5EF4-FFF2-40B4-BE49-F238E27FC236}">
                <a16:creationId xmlns:a16="http://schemas.microsoft.com/office/drawing/2014/main" id="{AF760262-004B-5742-A7F4-C54B39B5F7CD}"/>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130</a:t>
            </a:fld>
            <a:endParaRPr lang="zh-CN" altLang="en-US"/>
          </a:p>
        </p:txBody>
      </p:sp>
      <p:pic>
        <p:nvPicPr>
          <p:cNvPr id="6" name="图片 5">
            <a:extLst>
              <a:ext uri="{FF2B5EF4-FFF2-40B4-BE49-F238E27FC236}">
                <a16:creationId xmlns:a16="http://schemas.microsoft.com/office/drawing/2014/main" id="{1FF40EEF-E3B4-604B-95ED-B05D33670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700" y="3416299"/>
            <a:ext cx="5181600" cy="1930400"/>
          </a:xfrm>
          <a:prstGeom prst="rect">
            <a:avLst/>
          </a:prstGeom>
        </p:spPr>
      </p:pic>
      <p:graphicFrame>
        <p:nvGraphicFramePr>
          <p:cNvPr id="8" name="表格 7">
            <a:extLst>
              <a:ext uri="{FF2B5EF4-FFF2-40B4-BE49-F238E27FC236}">
                <a16:creationId xmlns:a16="http://schemas.microsoft.com/office/drawing/2014/main" id="{A940C074-91EB-4E47-9BE4-F089588DCACC}"/>
              </a:ext>
            </a:extLst>
          </p:cNvPr>
          <p:cNvGraphicFramePr>
            <a:graphicFrameLocks noGrp="1"/>
          </p:cNvGraphicFramePr>
          <p:nvPr/>
        </p:nvGraphicFramePr>
        <p:xfrm>
          <a:off x="5580112" y="1345332"/>
          <a:ext cx="3250704" cy="1219200"/>
        </p:xfrm>
        <a:graphic>
          <a:graphicData uri="http://schemas.openxmlformats.org/drawingml/2006/table">
            <a:tbl>
              <a:tblPr firstRow="1" bandRow="1">
                <a:tableStyleId>{5C22544A-7EE6-4342-B048-85BDC9FD1C3A}</a:tableStyleId>
              </a:tblPr>
              <a:tblGrid>
                <a:gridCol w="685847">
                  <a:extLst>
                    <a:ext uri="{9D8B030D-6E8A-4147-A177-3AD203B41FA5}">
                      <a16:colId xmlns:a16="http://schemas.microsoft.com/office/drawing/2014/main" val="460881584"/>
                    </a:ext>
                  </a:extLst>
                </a:gridCol>
                <a:gridCol w="898329">
                  <a:extLst>
                    <a:ext uri="{9D8B030D-6E8A-4147-A177-3AD203B41FA5}">
                      <a16:colId xmlns:a16="http://schemas.microsoft.com/office/drawing/2014/main" val="463895668"/>
                    </a:ext>
                  </a:extLst>
                </a:gridCol>
                <a:gridCol w="1666528">
                  <a:extLst>
                    <a:ext uri="{9D8B030D-6E8A-4147-A177-3AD203B41FA5}">
                      <a16:colId xmlns:a16="http://schemas.microsoft.com/office/drawing/2014/main" val="2165052943"/>
                    </a:ext>
                  </a:extLst>
                </a:gridCol>
              </a:tblGrid>
              <a:tr h="269433">
                <a:tc>
                  <a:txBody>
                    <a:bodyPr/>
                    <a:lstStyle/>
                    <a:p>
                      <a:pPr algn="ctr"/>
                      <a:endParaRPr lang="zh-CN" altLang="en-US" sz="1400" dirty="0"/>
                    </a:p>
                  </a:txBody>
                  <a:tcPr anchor="ctr"/>
                </a:tc>
                <a:tc>
                  <a:txBody>
                    <a:bodyPr/>
                    <a:lstStyle/>
                    <a:p>
                      <a:pPr algn="ctr"/>
                      <a:r>
                        <a:rPr lang="zh-CN" altLang="en-US" sz="1400" dirty="0"/>
                        <a:t>执行时间</a:t>
                      </a:r>
                    </a:p>
                  </a:txBody>
                  <a:tcPr anchor="ctr"/>
                </a:tc>
                <a:tc>
                  <a:txBody>
                    <a:bodyPr/>
                    <a:lstStyle/>
                    <a:p>
                      <a:pPr algn="ctr"/>
                      <a:r>
                        <a:rPr lang="zh-CN" altLang="en-US" sz="1400" dirty="0"/>
                        <a:t>任务周期</a:t>
                      </a:r>
                      <a:r>
                        <a:rPr lang="en-US" altLang="zh-CN" sz="1400" dirty="0"/>
                        <a:t>/</a:t>
                      </a:r>
                      <a:r>
                        <a:rPr lang="zh-CN" altLang="en-US" sz="1400" dirty="0"/>
                        <a:t>截止时间</a:t>
                      </a:r>
                    </a:p>
                  </a:txBody>
                  <a:tcPr anchor="ctr"/>
                </a:tc>
                <a:extLst>
                  <a:ext uri="{0D108BD9-81ED-4DB2-BD59-A6C34878D82A}">
                    <a16:rowId xmlns:a16="http://schemas.microsoft.com/office/drawing/2014/main" val="586852801"/>
                  </a:ext>
                </a:extLst>
              </a:tr>
              <a:tr h="269433">
                <a:tc>
                  <a:txBody>
                    <a:bodyPr/>
                    <a:lstStyle/>
                    <a:p>
                      <a:pPr algn="ctr"/>
                      <a:r>
                        <a:rPr lang="zh-CN" altLang="en-US" sz="1400" dirty="0"/>
                        <a:t>任务</a:t>
                      </a:r>
                      <a:r>
                        <a:rPr lang="en-US" altLang="zh-CN" sz="1400" dirty="0"/>
                        <a:t>1</a:t>
                      </a:r>
                      <a:endParaRPr lang="zh-CN" altLang="en-US" sz="1400" dirty="0"/>
                    </a:p>
                  </a:txBody>
                  <a:tcPr anchor="ctr"/>
                </a:tc>
                <a:tc>
                  <a:txBody>
                    <a:bodyPr/>
                    <a:lstStyle/>
                    <a:p>
                      <a:pPr algn="ctr"/>
                      <a:r>
                        <a:rPr lang="en-US" altLang="zh-CN" sz="1400" dirty="0"/>
                        <a:t>2</a:t>
                      </a:r>
                      <a:endParaRPr lang="zh-CN" altLang="en-US" sz="1400" dirty="0"/>
                    </a:p>
                  </a:txBody>
                  <a:tcPr anchor="ctr"/>
                </a:tc>
                <a:tc>
                  <a:txBody>
                    <a:bodyPr/>
                    <a:lstStyle/>
                    <a:p>
                      <a:pPr algn="ctr"/>
                      <a:r>
                        <a:rPr lang="en-US" altLang="zh-CN" sz="1400" dirty="0"/>
                        <a:t>8</a:t>
                      </a:r>
                      <a:endParaRPr lang="zh-CN" altLang="en-US" sz="1400" dirty="0"/>
                    </a:p>
                  </a:txBody>
                  <a:tcPr anchor="ctr"/>
                </a:tc>
                <a:extLst>
                  <a:ext uri="{0D108BD9-81ED-4DB2-BD59-A6C34878D82A}">
                    <a16:rowId xmlns:a16="http://schemas.microsoft.com/office/drawing/2014/main" val="3043947291"/>
                  </a:ext>
                </a:extLst>
              </a:tr>
              <a:tr h="269433">
                <a:tc>
                  <a:txBody>
                    <a:bodyPr/>
                    <a:lstStyle/>
                    <a:p>
                      <a:pPr algn="ctr"/>
                      <a:r>
                        <a:rPr lang="zh-CN" altLang="en-US" sz="1400" dirty="0"/>
                        <a:t>任务</a:t>
                      </a:r>
                      <a:r>
                        <a:rPr lang="en-US" altLang="zh-CN" sz="1400" dirty="0"/>
                        <a:t>2</a:t>
                      </a:r>
                      <a:endParaRPr lang="zh-CN" altLang="en-US" sz="1400" dirty="0"/>
                    </a:p>
                  </a:txBody>
                  <a:tcPr anchor="ctr"/>
                </a:tc>
                <a:tc>
                  <a:txBody>
                    <a:bodyPr/>
                    <a:lstStyle/>
                    <a:p>
                      <a:pPr algn="ctr"/>
                      <a:r>
                        <a:rPr lang="en-US" altLang="zh-CN" sz="1400" dirty="0"/>
                        <a:t>3</a:t>
                      </a:r>
                      <a:endParaRPr lang="zh-CN" altLang="en-US" sz="1400" dirty="0"/>
                    </a:p>
                  </a:txBody>
                  <a:tcPr anchor="ctr"/>
                </a:tc>
                <a:tc>
                  <a:txBody>
                    <a:bodyPr/>
                    <a:lstStyle/>
                    <a:p>
                      <a:pPr algn="ctr"/>
                      <a:r>
                        <a:rPr lang="en-US" altLang="zh-CN" sz="1400" dirty="0"/>
                        <a:t>6</a:t>
                      </a:r>
                      <a:endParaRPr lang="zh-CN" altLang="en-US" sz="1400" dirty="0"/>
                    </a:p>
                  </a:txBody>
                  <a:tcPr anchor="ctr"/>
                </a:tc>
                <a:extLst>
                  <a:ext uri="{0D108BD9-81ED-4DB2-BD59-A6C34878D82A}">
                    <a16:rowId xmlns:a16="http://schemas.microsoft.com/office/drawing/2014/main" val="3289063403"/>
                  </a:ext>
                </a:extLst>
              </a:tr>
              <a:tr h="269433">
                <a:tc>
                  <a:txBody>
                    <a:bodyPr/>
                    <a:lstStyle/>
                    <a:p>
                      <a:pPr algn="ctr"/>
                      <a:r>
                        <a:rPr lang="zh-CN" altLang="en-US" sz="1400" dirty="0"/>
                        <a:t>任务</a:t>
                      </a:r>
                      <a:r>
                        <a:rPr lang="en-US" altLang="zh-CN" sz="1400" dirty="0"/>
                        <a:t>3</a:t>
                      </a:r>
                      <a:endParaRPr lang="zh-CN" altLang="en-US" sz="1400" dirty="0"/>
                    </a:p>
                  </a:txBody>
                  <a:tcPr anchor="ctr"/>
                </a:tc>
                <a:tc>
                  <a:txBody>
                    <a:bodyPr/>
                    <a:lstStyle/>
                    <a:p>
                      <a:pPr algn="ctr"/>
                      <a:r>
                        <a:rPr lang="en-US" altLang="zh-CN" sz="1400" dirty="0"/>
                        <a:t>1</a:t>
                      </a:r>
                      <a:endParaRPr lang="zh-CN" altLang="en-US" sz="1400" dirty="0"/>
                    </a:p>
                  </a:txBody>
                  <a:tcPr anchor="ctr"/>
                </a:tc>
                <a:tc>
                  <a:txBody>
                    <a:bodyPr/>
                    <a:lstStyle/>
                    <a:p>
                      <a:pPr algn="ctr"/>
                      <a:r>
                        <a:rPr lang="en-US" altLang="zh-CN" sz="1400" dirty="0"/>
                        <a:t>4</a:t>
                      </a:r>
                      <a:endParaRPr lang="zh-CN" altLang="en-US" sz="1400" dirty="0"/>
                    </a:p>
                  </a:txBody>
                  <a:tcPr anchor="ctr"/>
                </a:tc>
                <a:extLst>
                  <a:ext uri="{0D108BD9-81ED-4DB2-BD59-A6C34878D82A}">
                    <a16:rowId xmlns:a16="http://schemas.microsoft.com/office/drawing/2014/main" val="4104414642"/>
                  </a:ext>
                </a:extLst>
              </a:tr>
            </a:tbl>
          </a:graphicData>
        </a:graphic>
      </p:graphicFrame>
      <p:sp>
        <p:nvSpPr>
          <p:cNvPr id="9" name="文本框 8">
            <a:extLst>
              <a:ext uri="{FF2B5EF4-FFF2-40B4-BE49-F238E27FC236}">
                <a16:creationId xmlns:a16="http://schemas.microsoft.com/office/drawing/2014/main" id="{3033F647-D6C2-D342-8460-B70E37FE3744}"/>
              </a:ext>
            </a:extLst>
          </p:cNvPr>
          <p:cNvSpPr txBox="1"/>
          <p:nvPr/>
        </p:nvSpPr>
        <p:spPr>
          <a:xfrm>
            <a:off x="394363" y="3488199"/>
            <a:ext cx="936104" cy="369332"/>
          </a:xfrm>
          <a:prstGeom prst="rect">
            <a:avLst/>
          </a:prstGeom>
          <a:noFill/>
        </p:spPr>
        <p:txBody>
          <a:bodyPr wrap="square" rtlCol="0">
            <a:spAutoFit/>
          </a:bodyPr>
          <a:lstStyle/>
          <a:p>
            <a:r>
              <a:rPr kumimoji="1" lang="zh-CN" altLang="en-US" dirty="0"/>
              <a:t>任务</a:t>
            </a:r>
            <a:r>
              <a:rPr kumimoji="1" lang="en-US" altLang="zh-CN" dirty="0"/>
              <a:t>1</a:t>
            </a:r>
            <a:endParaRPr kumimoji="1" lang="zh-CN" altLang="en-US" dirty="0"/>
          </a:p>
        </p:txBody>
      </p:sp>
      <p:sp>
        <p:nvSpPr>
          <p:cNvPr id="10" name="文本框 9">
            <a:extLst>
              <a:ext uri="{FF2B5EF4-FFF2-40B4-BE49-F238E27FC236}">
                <a16:creationId xmlns:a16="http://schemas.microsoft.com/office/drawing/2014/main" id="{E0264445-891D-7F4C-A391-88F6DEF77988}"/>
              </a:ext>
            </a:extLst>
          </p:cNvPr>
          <p:cNvSpPr txBox="1"/>
          <p:nvPr/>
        </p:nvSpPr>
        <p:spPr>
          <a:xfrm>
            <a:off x="390596" y="4063281"/>
            <a:ext cx="936104" cy="369332"/>
          </a:xfrm>
          <a:prstGeom prst="rect">
            <a:avLst/>
          </a:prstGeom>
          <a:noFill/>
        </p:spPr>
        <p:txBody>
          <a:bodyPr wrap="square" rtlCol="0">
            <a:spAutoFit/>
          </a:bodyPr>
          <a:lstStyle/>
          <a:p>
            <a:r>
              <a:rPr kumimoji="1" lang="zh-CN" altLang="en-US" dirty="0"/>
              <a:t>任务</a:t>
            </a:r>
            <a:r>
              <a:rPr kumimoji="1" lang="en-US" altLang="zh-CN" dirty="0"/>
              <a:t>2</a:t>
            </a:r>
            <a:endParaRPr kumimoji="1" lang="zh-CN" altLang="en-US" dirty="0"/>
          </a:p>
        </p:txBody>
      </p:sp>
      <p:sp>
        <p:nvSpPr>
          <p:cNvPr id="11" name="文本框 10">
            <a:extLst>
              <a:ext uri="{FF2B5EF4-FFF2-40B4-BE49-F238E27FC236}">
                <a16:creationId xmlns:a16="http://schemas.microsoft.com/office/drawing/2014/main" id="{DE4D167B-7ED1-E144-B0CE-9C093F29FD6F}"/>
              </a:ext>
            </a:extLst>
          </p:cNvPr>
          <p:cNvSpPr txBox="1"/>
          <p:nvPr/>
        </p:nvSpPr>
        <p:spPr>
          <a:xfrm>
            <a:off x="390596" y="4632709"/>
            <a:ext cx="936104" cy="369332"/>
          </a:xfrm>
          <a:prstGeom prst="rect">
            <a:avLst/>
          </a:prstGeom>
          <a:noFill/>
        </p:spPr>
        <p:txBody>
          <a:bodyPr wrap="square" rtlCol="0">
            <a:spAutoFit/>
          </a:bodyPr>
          <a:lstStyle/>
          <a:p>
            <a:r>
              <a:rPr kumimoji="1" lang="zh-CN" altLang="en-US" dirty="0"/>
              <a:t>任务</a:t>
            </a:r>
            <a:r>
              <a:rPr kumimoji="1" lang="en-US" altLang="zh-CN" dirty="0"/>
              <a:t>3</a:t>
            </a:r>
            <a:endParaRPr kumimoji="1" lang="zh-CN" altLang="en-US" dirty="0"/>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D228C1FC-64E5-6646-AF67-969F51622668}"/>
                  </a:ext>
                </a:extLst>
              </p:cNvPr>
              <p:cNvSpPr txBox="1"/>
              <p:nvPr/>
            </p:nvSpPr>
            <p:spPr>
              <a:xfrm>
                <a:off x="7136558" y="3911861"/>
                <a:ext cx="921983" cy="672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kumimoji="1" lang="zh-CN" altLang="en-US" sz="1600" i="1" smtClean="0">
                              <a:latin typeface="Cambria Math" panose="02040503050406030204" pitchFamily="18" charset="0"/>
                            </a:rPr>
                          </m:ctrlPr>
                        </m:naryPr>
                        <m:sub>
                          <m:r>
                            <m:rPr>
                              <m:brk m:alnAt="23"/>
                            </m:rPr>
                            <a:rPr kumimoji="1" lang="en-US" altLang="zh-CN" sz="1600" b="0" i="1" smtClean="0">
                              <a:latin typeface="Cambria Math" panose="02040503050406030204" pitchFamily="18" charset="0"/>
                            </a:rPr>
                            <m:t>𝑖</m:t>
                          </m:r>
                          <m:r>
                            <a:rPr kumimoji="1" lang="en-US" altLang="zh-CN" sz="1600" b="0" i="1" smtClean="0">
                              <a:latin typeface="Cambria Math" panose="02040503050406030204" pitchFamily="18" charset="0"/>
                            </a:rPr>
                            <m:t>=1</m:t>
                          </m:r>
                        </m:sub>
                        <m:sup>
                          <m:r>
                            <a:rPr kumimoji="1" lang="en-US" altLang="zh-CN" sz="1600" b="0" i="1" smtClean="0">
                              <a:latin typeface="Cambria Math" panose="02040503050406030204" pitchFamily="18" charset="0"/>
                            </a:rPr>
                            <m:t>𝑛</m:t>
                          </m:r>
                        </m:sup>
                        <m:e>
                          <m:f>
                            <m:fPr>
                              <m:ctrlPr>
                                <a:rPr kumimoji="1" lang="en-US" altLang="zh-CN" sz="1600" b="0" i="1" smtClean="0">
                                  <a:latin typeface="Cambria Math" panose="02040503050406030204" pitchFamily="18" charset="0"/>
                                </a:rPr>
                              </m:ctrlPr>
                            </m:fPr>
                            <m:num>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𝐶</m:t>
                                  </m:r>
                                </m:e>
                                <m:sub>
                                  <m:r>
                                    <a:rPr kumimoji="1" lang="en-US" altLang="zh-CN" sz="1600" b="0" i="1" smtClean="0">
                                      <a:latin typeface="Cambria Math" panose="02040503050406030204" pitchFamily="18" charset="0"/>
                                    </a:rPr>
                                    <m:t>𝑖</m:t>
                                  </m:r>
                                </m:sub>
                              </m:sSub>
                            </m:num>
                            <m:den>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𝑃</m:t>
                                  </m:r>
                                </m:e>
                                <m:sub>
                                  <m:r>
                                    <a:rPr kumimoji="1" lang="en-US" altLang="zh-CN" sz="1600" b="0" i="1" smtClean="0">
                                      <a:latin typeface="Cambria Math" panose="02040503050406030204" pitchFamily="18" charset="0"/>
                                    </a:rPr>
                                    <m:t>𝑖</m:t>
                                  </m:r>
                                </m:sub>
                              </m:sSub>
                            </m:den>
                          </m:f>
                        </m:e>
                      </m:nary>
                      <m:r>
                        <a:rPr kumimoji="1" lang="en-US" altLang="zh-CN" sz="1600" b="0" i="1" smtClean="0">
                          <a:latin typeface="Cambria Math" panose="02040503050406030204" pitchFamily="18" charset="0"/>
                        </a:rPr>
                        <m:t>=1</m:t>
                      </m:r>
                    </m:oMath>
                  </m:oMathPara>
                </a14:m>
                <a:endParaRPr kumimoji="1" lang="zh-CN" altLang="en-US" sz="1600" dirty="0"/>
              </a:p>
            </p:txBody>
          </p:sp>
        </mc:Choice>
        <mc:Fallback xmlns="">
          <p:sp>
            <p:nvSpPr>
              <p:cNvPr id="12" name="文本框 11">
                <a:extLst>
                  <a:ext uri="{FF2B5EF4-FFF2-40B4-BE49-F238E27FC236}">
                    <a16:creationId xmlns:a16="http://schemas.microsoft.com/office/drawing/2014/main" id="{D228C1FC-64E5-6646-AF67-969F51622668}"/>
                  </a:ext>
                </a:extLst>
              </p:cNvPr>
              <p:cNvSpPr txBox="1">
                <a:spLocks noRot="1" noChangeAspect="1" noMove="1" noResize="1" noEditPoints="1" noAdjustHandles="1" noChangeArrowheads="1" noChangeShapeType="1" noTextEdit="1"/>
              </p:cNvSpPr>
              <p:nvPr/>
            </p:nvSpPr>
            <p:spPr>
              <a:xfrm>
                <a:off x="7136558" y="3911861"/>
                <a:ext cx="921983" cy="672172"/>
              </a:xfrm>
              <a:prstGeom prst="rect">
                <a:avLst/>
              </a:prstGeom>
              <a:blipFill>
                <a:blip r:embed="rId4"/>
                <a:stretch>
                  <a:fillRect l="-79730" t="-120370" r="-2703" b="-183333"/>
                </a:stretch>
              </a:blipFill>
            </p:spPr>
            <p:txBody>
              <a:bodyPr/>
              <a:lstStyle/>
              <a:p>
                <a:r>
                  <a:rPr lang="zh-CN" altLang="en-US">
                    <a:noFill/>
                  </a:rPr>
                  <a:t> </a:t>
                </a:r>
              </a:p>
            </p:txBody>
          </p:sp>
        </mc:Fallback>
      </mc:AlternateContent>
      <p:sp>
        <p:nvSpPr>
          <p:cNvPr id="13" name="页脚占位符 4">
            <a:extLst>
              <a:ext uri="{FF2B5EF4-FFF2-40B4-BE49-F238E27FC236}">
                <a16:creationId xmlns:a16="http://schemas.microsoft.com/office/drawing/2014/main" id="{3CDBCAB2-FD75-D34B-8B25-0760703737AA}"/>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Tree>
    <p:extLst>
      <p:ext uri="{BB962C8B-B14F-4D97-AF65-F5344CB8AC3E}">
        <p14:creationId xmlns:p14="http://schemas.microsoft.com/office/powerpoint/2010/main" val="193785613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1C5ABD-CF3D-0A4A-BA71-3BE0FEDEABE4}"/>
              </a:ext>
            </a:extLst>
          </p:cNvPr>
          <p:cNvSpPr>
            <a:spLocks noGrp="1"/>
          </p:cNvSpPr>
          <p:nvPr>
            <p:ph type="title"/>
          </p:nvPr>
        </p:nvSpPr>
        <p:spPr>
          <a:xfrm>
            <a:off x="233427" y="194546"/>
            <a:ext cx="8229600" cy="900442"/>
          </a:xfrm>
        </p:spPr>
        <p:txBody>
          <a:bodyPr/>
          <a:lstStyle/>
          <a:p>
            <a:r>
              <a:rPr kumimoji="1" lang="zh-CN" altLang="en-US" dirty="0"/>
              <a:t>多米诺效应：需要进行可调度性分析</a:t>
            </a:r>
          </a:p>
        </p:txBody>
      </p:sp>
      <p:pic>
        <p:nvPicPr>
          <p:cNvPr id="7" name="内容占位符 6" descr="手机屏幕的截图&#10;&#10;描述已自动生成">
            <a:extLst>
              <a:ext uri="{FF2B5EF4-FFF2-40B4-BE49-F238E27FC236}">
                <a16:creationId xmlns:a16="http://schemas.microsoft.com/office/drawing/2014/main" id="{68E993D1-7C36-5E4A-8F5C-3BAE07EF88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59632" y="2894836"/>
            <a:ext cx="5638800" cy="2374900"/>
          </a:xfrm>
        </p:spPr>
      </p:pic>
      <p:sp>
        <p:nvSpPr>
          <p:cNvPr id="4" name="灯片编号占位符 3">
            <a:extLst>
              <a:ext uri="{FF2B5EF4-FFF2-40B4-BE49-F238E27FC236}">
                <a16:creationId xmlns:a16="http://schemas.microsoft.com/office/drawing/2014/main" id="{AF760262-004B-5742-A7F4-C54B39B5F7CD}"/>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131</a:t>
            </a:fld>
            <a:endParaRPr lang="zh-CN" altLang="en-US"/>
          </a:p>
        </p:txBody>
      </p:sp>
      <p:graphicFrame>
        <p:nvGraphicFramePr>
          <p:cNvPr id="8" name="表格 7">
            <a:extLst>
              <a:ext uri="{FF2B5EF4-FFF2-40B4-BE49-F238E27FC236}">
                <a16:creationId xmlns:a16="http://schemas.microsoft.com/office/drawing/2014/main" id="{A940C074-91EB-4E47-9BE4-F089588DCACC}"/>
              </a:ext>
            </a:extLst>
          </p:cNvPr>
          <p:cNvGraphicFramePr>
            <a:graphicFrameLocks noGrp="1"/>
          </p:cNvGraphicFramePr>
          <p:nvPr/>
        </p:nvGraphicFramePr>
        <p:xfrm>
          <a:off x="5585868" y="1372136"/>
          <a:ext cx="3250704" cy="1219200"/>
        </p:xfrm>
        <a:graphic>
          <a:graphicData uri="http://schemas.openxmlformats.org/drawingml/2006/table">
            <a:tbl>
              <a:tblPr firstRow="1" bandRow="1">
                <a:tableStyleId>{5C22544A-7EE6-4342-B048-85BDC9FD1C3A}</a:tableStyleId>
              </a:tblPr>
              <a:tblGrid>
                <a:gridCol w="685847">
                  <a:extLst>
                    <a:ext uri="{9D8B030D-6E8A-4147-A177-3AD203B41FA5}">
                      <a16:colId xmlns:a16="http://schemas.microsoft.com/office/drawing/2014/main" val="460881584"/>
                    </a:ext>
                  </a:extLst>
                </a:gridCol>
                <a:gridCol w="898329">
                  <a:extLst>
                    <a:ext uri="{9D8B030D-6E8A-4147-A177-3AD203B41FA5}">
                      <a16:colId xmlns:a16="http://schemas.microsoft.com/office/drawing/2014/main" val="463895668"/>
                    </a:ext>
                  </a:extLst>
                </a:gridCol>
                <a:gridCol w="1666528">
                  <a:extLst>
                    <a:ext uri="{9D8B030D-6E8A-4147-A177-3AD203B41FA5}">
                      <a16:colId xmlns:a16="http://schemas.microsoft.com/office/drawing/2014/main" val="2165052943"/>
                    </a:ext>
                  </a:extLst>
                </a:gridCol>
              </a:tblGrid>
              <a:tr h="269433">
                <a:tc>
                  <a:txBody>
                    <a:bodyPr/>
                    <a:lstStyle/>
                    <a:p>
                      <a:pPr algn="ctr"/>
                      <a:endParaRPr lang="zh-CN" altLang="en-US" sz="1400" dirty="0"/>
                    </a:p>
                  </a:txBody>
                  <a:tcPr anchor="ctr"/>
                </a:tc>
                <a:tc>
                  <a:txBody>
                    <a:bodyPr/>
                    <a:lstStyle/>
                    <a:p>
                      <a:pPr algn="ctr"/>
                      <a:r>
                        <a:rPr lang="zh-CN" altLang="en-US" sz="1400" dirty="0"/>
                        <a:t>执行时间</a:t>
                      </a:r>
                    </a:p>
                  </a:txBody>
                  <a:tcPr anchor="ctr"/>
                </a:tc>
                <a:tc>
                  <a:txBody>
                    <a:bodyPr/>
                    <a:lstStyle/>
                    <a:p>
                      <a:pPr algn="ctr"/>
                      <a:r>
                        <a:rPr lang="zh-CN" altLang="en-US" sz="1400" dirty="0"/>
                        <a:t>任务周期</a:t>
                      </a:r>
                      <a:r>
                        <a:rPr lang="en-US" altLang="zh-CN" sz="1400" dirty="0"/>
                        <a:t>/</a:t>
                      </a:r>
                      <a:r>
                        <a:rPr lang="zh-CN" altLang="en-US" sz="1400" dirty="0"/>
                        <a:t>截止时间</a:t>
                      </a:r>
                    </a:p>
                  </a:txBody>
                  <a:tcPr anchor="ctr"/>
                </a:tc>
                <a:extLst>
                  <a:ext uri="{0D108BD9-81ED-4DB2-BD59-A6C34878D82A}">
                    <a16:rowId xmlns:a16="http://schemas.microsoft.com/office/drawing/2014/main" val="586852801"/>
                  </a:ext>
                </a:extLst>
              </a:tr>
              <a:tr h="269433">
                <a:tc>
                  <a:txBody>
                    <a:bodyPr/>
                    <a:lstStyle/>
                    <a:p>
                      <a:pPr algn="ctr"/>
                      <a:r>
                        <a:rPr lang="zh-CN" altLang="en-US" sz="1400" dirty="0"/>
                        <a:t>任务</a:t>
                      </a:r>
                      <a:r>
                        <a:rPr lang="en-US" altLang="zh-CN" sz="1400" dirty="0"/>
                        <a:t>1</a:t>
                      </a:r>
                      <a:endParaRPr lang="zh-CN" altLang="en-US" sz="1400" dirty="0"/>
                    </a:p>
                  </a:txBody>
                  <a:tcPr anchor="ctr"/>
                </a:tc>
                <a:tc>
                  <a:txBody>
                    <a:bodyPr/>
                    <a:lstStyle/>
                    <a:p>
                      <a:pPr algn="ctr"/>
                      <a:r>
                        <a:rPr lang="en-US" altLang="zh-CN" sz="1400" dirty="0"/>
                        <a:t>2</a:t>
                      </a:r>
                      <a:endParaRPr lang="zh-CN" altLang="en-US" sz="1400" dirty="0"/>
                    </a:p>
                  </a:txBody>
                  <a:tcPr anchor="ctr"/>
                </a:tc>
                <a:tc>
                  <a:txBody>
                    <a:bodyPr/>
                    <a:lstStyle/>
                    <a:p>
                      <a:pPr algn="ctr"/>
                      <a:r>
                        <a:rPr lang="en-US" altLang="zh-CN" sz="1400" dirty="0"/>
                        <a:t>7</a:t>
                      </a:r>
                      <a:endParaRPr lang="zh-CN" altLang="en-US" sz="1400" dirty="0"/>
                    </a:p>
                  </a:txBody>
                  <a:tcPr anchor="ctr"/>
                </a:tc>
                <a:extLst>
                  <a:ext uri="{0D108BD9-81ED-4DB2-BD59-A6C34878D82A}">
                    <a16:rowId xmlns:a16="http://schemas.microsoft.com/office/drawing/2014/main" val="3043947291"/>
                  </a:ext>
                </a:extLst>
              </a:tr>
              <a:tr h="269433">
                <a:tc>
                  <a:txBody>
                    <a:bodyPr/>
                    <a:lstStyle/>
                    <a:p>
                      <a:pPr algn="ctr"/>
                      <a:r>
                        <a:rPr lang="zh-CN" altLang="en-US" sz="1400" dirty="0"/>
                        <a:t>任务</a:t>
                      </a:r>
                      <a:r>
                        <a:rPr lang="en-US" altLang="zh-CN" sz="1400" dirty="0"/>
                        <a:t>2</a:t>
                      </a:r>
                      <a:endParaRPr lang="zh-CN" altLang="en-US" sz="1400" dirty="0"/>
                    </a:p>
                  </a:txBody>
                  <a:tcPr anchor="ctr"/>
                </a:tc>
                <a:tc>
                  <a:txBody>
                    <a:bodyPr/>
                    <a:lstStyle/>
                    <a:p>
                      <a:pPr algn="ctr"/>
                      <a:r>
                        <a:rPr lang="en-US" altLang="zh-CN" sz="1400" dirty="0"/>
                        <a:t>3</a:t>
                      </a:r>
                      <a:endParaRPr lang="zh-CN" altLang="en-US" sz="1400" dirty="0"/>
                    </a:p>
                  </a:txBody>
                  <a:tcPr anchor="ctr"/>
                </a:tc>
                <a:tc>
                  <a:txBody>
                    <a:bodyPr/>
                    <a:lstStyle/>
                    <a:p>
                      <a:pPr algn="ctr"/>
                      <a:r>
                        <a:rPr lang="en-US" altLang="zh-CN" sz="1400" dirty="0"/>
                        <a:t>6</a:t>
                      </a:r>
                      <a:endParaRPr lang="zh-CN" altLang="en-US" sz="1400" dirty="0"/>
                    </a:p>
                  </a:txBody>
                  <a:tcPr anchor="ctr"/>
                </a:tc>
                <a:extLst>
                  <a:ext uri="{0D108BD9-81ED-4DB2-BD59-A6C34878D82A}">
                    <a16:rowId xmlns:a16="http://schemas.microsoft.com/office/drawing/2014/main" val="3289063403"/>
                  </a:ext>
                </a:extLst>
              </a:tr>
              <a:tr h="269433">
                <a:tc>
                  <a:txBody>
                    <a:bodyPr/>
                    <a:lstStyle/>
                    <a:p>
                      <a:pPr algn="ctr"/>
                      <a:r>
                        <a:rPr lang="zh-CN" altLang="en-US" sz="1400" dirty="0"/>
                        <a:t>任务</a:t>
                      </a:r>
                      <a:r>
                        <a:rPr lang="en-US" altLang="zh-CN" sz="1400" dirty="0"/>
                        <a:t>3</a:t>
                      </a:r>
                      <a:endParaRPr lang="zh-CN" altLang="en-US" sz="1400" dirty="0"/>
                    </a:p>
                  </a:txBody>
                  <a:tcPr anchor="ctr"/>
                </a:tc>
                <a:tc>
                  <a:txBody>
                    <a:bodyPr/>
                    <a:lstStyle/>
                    <a:p>
                      <a:pPr algn="ctr"/>
                      <a:r>
                        <a:rPr lang="en-US" altLang="zh-CN" sz="1400" dirty="0"/>
                        <a:t>2</a:t>
                      </a:r>
                      <a:endParaRPr lang="zh-CN" altLang="en-US" sz="1400" dirty="0"/>
                    </a:p>
                  </a:txBody>
                  <a:tcPr anchor="ctr"/>
                </a:tc>
                <a:tc>
                  <a:txBody>
                    <a:bodyPr/>
                    <a:lstStyle/>
                    <a:p>
                      <a:pPr algn="ctr"/>
                      <a:r>
                        <a:rPr lang="en-US" altLang="zh-CN" sz="1400" dirty="0"/>
                        <a:t>5</a:t>
                      </a:r>
                      <a:endParaRPr lang="zh-CN" altLang="en-US" sz="1400" dirty="0"/>
                    </a:p>
                  </a:txBody>
                  <a:tcPr anchor="ctr"/>
                </a:tc>
                <a:extLst>
                  <a:ext uri="{0D108BD9-81ED-4DB2-BD59-A6C34878D82A}">
                    <a16:rowId xmlns:a16="http://schemas.microsoft.com/office/drawing/2014/main" val="4104414642"/>
                  </a:ext>
                </a:extLst>
              </a:tr>
            </a:tbl>
          </a:graphicData>
        </a:graphic>
      </p:graphicFrame>
      <p:sp>
        <p:nvSpPr>
          <p:cNvPr id="9" name="文本框 8">
            <a:extLst>
              <a:ext uri="{FF2B5EF4-FFF2-40B4-BE49-F238E27FC236}">
                <a16:creationId xmlns:a16="http://schemas.microsoft.com/office/drawing/2014/main" id="{3033F647-D6C2-D342-8460-B70E37FE3744}"/>
              </a:ext>
            </a:extLst>
          </p:cNvPr>
          <p:cNvSpPr txBox="1"/>
          <p:nvPr/>
        </p:nvSpPr>
        <p:spPr>
          <a:xfrm>
            <a:off x="332869" y="3227608"/>
            <a:ext cx="936104" cy="369332"/>
          </a:xfrm>
          <a:prstGeom prst="rect">
            <a:avLst/>
          </a:prstGeom>
          <a:noFill/>
        </p:spPr>
        <p:txBody>
          <a:bodyPr wrap="square" rtlCol="0">
            <a:spAutoFit/>
          </a:bodyPr>
          <a:lstStyle/>
          <a:p>
            <a:r>
              <a:rPr kumimoji="1" lang="zh-CN" altLang="en-US" dirty="0"/>
              <a:t>任务</a:t>
            </a:r>
            <a:r>
              <a:rPr kumimoji="1" lang="en-US" altLang="zh-CN" dirty="0"/>
              <a:t>1</a:t>
            </a:r>
            <a:endParaRPr kumimoji="1" lang="zh-CN" altLang="en-US" dirty="0"/>
          </a:p>
        </p:txBody>
      </p:sp>
      <p:sp>
        <p:nvSpPr>
          <p:cNvPr id="10" name="文本框 9">
            <a:extLst>
              <a:ext uri="{FF2B5EF4-FFF2-40B4-BE49-F238E27FC236}">
                <a16:creationId xmlns:a16="http://schemas.microsoft.com/office/drawing/2014/main" id="{E0264445-891D-7F4C-A391-88F6DEF77988}"/>
              </a:ext>
            </a:extLst>
          </p:cNvPr>
          <p:cNvSpPr txBox="1"/>
          <p:nvPr/>
        </p:nvSpPr>
        <p:spPr>
          <a:xfrm>
            <a:off x="329102" y="3802690"/>
            <a:ext cx="936104" cy="369332"/>
          </a:xfrm>
          <a:prstGeom prst="rect">
            <a:avLst/>
          </a:prstGeom>
          <a:noFill/>
        </p:spPr>
        <p:txBody>
          <a:bodyPr wrap="square" rtlCol="0">
            <a:spAutoFit/>
          </a:bodyPr>
          <a:lstStyle/>
          <a:p>
            <a:r>
              <a:rPr kumimoji="1" lang="zh-CN" altLang="en-US" dirty="0"/>
              <a:t>任务</a:t>
            </a:r>
            <a:r>
              <a:rPr kumimoji="1" lang="en-US" altLang="zh-CN" dirty="0"/>
              <a:t>2</a:t>
            </a:r>
            <a:endParaRPr kumimoji="1" lang="zh-CN" altLang="en-US" dirty="0"/>
          </a:p>
        </p:txBody>
      </p:sp>
      <p:sp>
        <p:nvSpPr>
          <p:cNvPr id="11" name="文本框 10">
            <a:extLst>
              <a:ext uri="{FF2B5EF4-FFF2-40B4-BE49-F238E27FC236}">
                <a16:creationId xmlns:a16="http://schemas.microsoft.com/office/drawing/2014/main" id="{DE4D167B-7ED1-E144-B0CE-9C093F29FD6F}"/>
              </a:ext>
            </a:extLst>
          </p:cNvPr>
          <p:cNvSpPr txBox="1"/>
          <p:nvPr/>
        </p:nvSpPr>
        <p:spPr>
          <a:xfrm>
            <a:off x="329102" y="4372118"/>
            <a:ext cx="936104" cy="369332"/>
          </a:xfrm>
          <a:prstGeom prst="rect">
            <a:avLst/>
          </a:prstGeom>
          <a:noFill/>
        </p:spPr>
        <p:txBody>
          <a:bodyPr wrap="square" rtlCol="0">
            <a:spAutoFit/>
          </a:bodyPr>
          <a:lstStyle/>
          <a:p>
            <a:r>
              <a:rPr kumimoji="1" lang="zh-CN" altLang="en-US" dirty="0"/>
              <a:t>任务</a:t>
            </a:r>
            <a:r>
              <a:rPr kumimoji="1" lang="en-US" altLang="zh-CN" dirty="0"/>
              <a:t>3</a:t>
            </a:r>
            <a:endParaRPr kumimoji="1" lang="zh-CN" altLang="en-US" dirty="0"/>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DC26ABB0-622C-0542-B75E-343932772D44}"/>
                  </a:ext>
                </a:extLst>
              </p:cNvPr>
              <p:cNvSpPr txBox="1"/>
              <p:nvPr/>
            </p:nvSpPr>
            <p:spPr>
              <a:xfrm>
                <a:off x="7423376" y="3538151"/>
                <a:ext cx="921984" cy="672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kumimoji="1" lang="zh-CN" altLang="en-US" sz="1600" i="1" smtClean="0">
                              <a:latin typeface="Cambria Math" panose="02040503050406030204" pitchFamily="18" charset="0"/>
                            </a:rPr>
                          </m:ctrlPr>
                        </m:naryPr>
                        <m:sub>
                          <m:r>
                            <m:rPr>
                              <m:brk m:alnAt="23"/>
                            </m:rPr>
                            <a:rPr kumimoji="1" lang="en-US" altLang="zh-CN" sz="1600" b="0" i="1" smtClean="0">
                              <a:latin typeface="Cambria Math" panose="02040503050406030204" pitchFamily="18" charset="0"/>
                            </a:rPr>
                            <m:t>𝑖</m:t>
                          </m:r>
                          <m:r>
                            <a:rPr kumimoji="1" lang="en-US" altLang="zh-CN" sz="1600" b="0" i="1" smtClean="0">
                              <a:latin typeface="Cambria Math" panose="02040503050406030204" pitchFamily="18" charset="0"/>
                            </a:rPr>
                            <m:t>=1</m:t>
                          </m:r>
                        </m:sub>
                        <m:sup>
                          <m:r>
                            <a:rPr kumimoji="1" lang="en-US" altLang="zh-CN" sz="1600" b="0" i="1" smtClean="0">
                              <a:latin typeface="Cambria Math" panose="02040503050406030204" pitchFamily="18" charset="0"/>
                            </a:rPr>
                            <m:t>𝑛</m:t>
                          </m:r>
                        </m:sup>
                        <m:e>
                          <m:f>
                            <m:fPr>
                              <m:ctrlPr>
                                <a:rPr kumimoji="1" lang="en-US" altLang="zh-CN" sz="1600" b="0" i="1" smtClean="0">
                                  <a:latin typeface="Cambria Math" panose="02040503050406030204" pitchFamily="18" charset="0"/>
                                </a:rPr>
                              </m:ctrlPr>
                            </m:fPr>
                            <m:num>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𝐶</m:t>
                                  </m:r>
                                </m:e>
                                <m:sub>
                                  <m:r>
                                    <a:rPr kumimoji="1" lang="en-US" altLang="zh-CN" sz="1600" b="0" i="1" smtClean="0">
                                      <a:latin typeface="Cambria Math" panose="02040503050406030204" pitchFamily="18" charset="0"/>
                                    </a:rPr>
                                    <m:t>𝑖</m:t>
                                  </m:r>
                                </m:sub>
                              </m:sSub>
                            </m:num>
                            <m:den>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𝑃</m:t>
                                  </m:r>
                                </m:e>
                                <m:sub>
                                  <m:r>
                                    <a:rPr kumimoji="1" lang="en-US" altLang="zh-CN" sz="1600" b="0" i="1" smtClean="0">
                                      <a:latin typeface="Cambria Math" panose="02040503050406030204" pitchFamily="18" charset="0"/>
                                    </a:rPr>
                                    <m:t>𝑖</m:t>
                                  </m:r>
                                </m:sub>
                              </m:sSub>
                            </m:den>
                          </m:f>
                        </m:e>
                      </m:nary>
                      <m:r>
                        <a:rPr kumimoji="1" lang="en-US" altLang="zh-CN" sz="1600" b="0" i="1" smtClean="0">
                          <a:latin typeface="Cambria Math" panose="02040503050406030204" pitchFamily="18" charset="0"/>
                        </a:rPr>
                        <m:t>&gt;1</m:t>
                      </m:r>
                    </m:oMath>
                  </m:oMathPara>
                </a14:m>
                <a:endParaRPr kumimoji="1" lang="zh-CN" altLang="en-US" sz="1600" dirty="0"/>
              </a:p>
            </p:txBody>
          </p:sp>
        </mc:Choice>
        <mc:Fallback xmlns="">
          <p:sp>
            <p:nvSpPr>
              <p:cNvPr id="12" name="文本框 11">
                <a:extLst>
                  <a:ext uri="{FF2B5EF4-FFF2-40B4-BE49-F238E27FC236}">
                    <a16:creationId xmlns:a16="http://schemas.microsoft.com/office/drawing/2014/main" id="{DC26ABB0-622C-0542-B75E-343932772D44}"/>
                  </a:ext>
                </a:extLst>
              </p:cNvPr>
              <p:cNvSpPr txBox="1">
                <a:spLocks noRot="1" noChangeAspect="1" noMove="1" noResize="1" noEditPoints="1" noAdjustHandles="1" noChangeArrowheads="1" noChangeShapeType="1" noTextEdit="1"/>
              </p:cNvSpPr>
              <p:nvPr/>
            </p:nvSpPr>
            <p:spPr>
              <a:xfrm>
                <a:off x="7423376" y="3538151"/>
                <a:ext cx="921984" cy="672172"/>
              </a:xfrm>
              <a:prstGeom prst="rect">
                <a:avLst/>
              </a:prstGeom>
              <a:blipFill>
                <a:blip r:embed="rId4"/>
                <a:stretch>
                  <a:fillRect l="-82192" t="-120370" r="-4110" b="-183333"/>
                </a:stretch>
              </a:blipFill>
            </p:spPr>
            <p:txBody>
              <a:bodyPr/>
              <a:lstStyle/>
              <a:p>
                <a:r>
                  <a:rPr lang="zh-CN" altLang="en-US">
                    <a:noFill/>
                  </a:rPr>
                  <a:t> </a:t>
                </a:r>
              </a:p>
            </p:txBody>
          </p:sp>
        </mc:Fallback>
      </mc:AlternateContent>
      <p:sp>
        <p:nvSpPr>
          <p:cNvPr id="14" name="内容占位符 2">
            <a:extLst>
              <a:ext uri="{FF2B5EF4-FFF2-40B4-BE49-F238E27FC236}">
                <a16:creationId xmlns:a16="http://schemas.microsoft.com/office/drawing/2014/main" id="{A8F8CD59-BFA3-D142-85FA-C6F04F2BED6D}"/>
              </a:ext>
            </a:extLst>
          </p:cNvPr>
          <p:cNvSpPr txBox="1">
            <a:spLocks/>
          </p:cNvSpPr>
          <p:nvPr/>
        </p:nvSpPr>
        <p:spPr>
          <a:xfrm>
            <a:off x="329102" y="1333501"/>
            <a:ext cx="8357698" cy="3771636"/>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zh-CN" altLang="en-US" sz="2400" dirty="0"/>
              <a:t>在任务不可调度时，会造成</a:t>
            </a:r>
            <a:br>
              <a:rPr kumimoji="1" lang="en-US" altLang="zh-CN" sz="2400" dirty="0"/>
            </a:br>
            <a:r>
              <a:rPr kumimoji="1" lang="zh-CN" altLang="en-US" sz="2400" dirty="0"/>
              <a:t>多数任务都错过截止时间</a:t>
            </a:r>
            <a:endParaRPr kumimoji="1" lang="en-US" altLang="zh-CN" sz="2400" dirty="0"/>
          </a:p>
        </p:txBody>
      </p:sp>
      <p:sp>
        <p:nvSpPr>
          <p:cNvPr id="15" name="文本框 14">
            <a:extLst>
              <a:ext uri="{FF2B5EF4-FFF2-40B4-BE49-F238E27FC236}">
                <a16:creationId xmlns:a16="http://schemas.microsoft.com/office/drawing/2014/main" id="{685419F0-F0BF-3B42-9492-D20BE97982FD}"/>
              </a:ext>
            </a:extLst>
          </p:cNvPr>
          <p:cNvSpPr txBox="1"/>
          <p:nvPr/>
        </p:nvSpPr>
        <p:spPr>
          <a:xfrm>
            <a:off x="219685" y="5187487"/>
            <a:ext cx="2334132" cy="261610"/>
          </a:xfrm>
          <a:prstGeom prst="rect">
            <a:avLst/>
          </a:prstGeom>
          <a:noFill/>
        </p:spPr>
        <p:txBody>
          <a:bodyPr wrap="square" rtlCol="0">
            <a:spAutoFit/>
          </a:bodyPr>
          <a:lstStyle/>
          <a:p>
            <a:r>
              <a:rPr kumimoji="1" lang="zh-CN" altLang="en-US" sz="1100" dirty="0"/>
              <a:t>方框中数字代表第</a:t>
            </a:r>
            <a:r>
              <a:rPr kumimoji="1" lang="en-US" altLang="zh-CN" sz="1100" dirty="0"/>
              <a:t>n</a:t>
            </a:r>
            <a:r>
              <a:rPr kumimoji="1" lang="zh-CN" altLang="en-US" sz="1100" dirty="0"/>
              <a:t>个周期的任务</a:t>
            </a:r>
          </a:p>
        </p:txBody>
      </p:sp>
      <p:sp>
        <p:nvSpPr>
          <p:cNvPr id="13" name="页脚占位符 4">
            <a:extLst>
              <a:ext uri="{FF2B5EF4-FFF2-40B4-BE49-F238E27FC236}">
                <a16:creationId xmlns:a16="http://schemas.microsoft.com/office/drawing/2014/main" id="{B1572BC4-4056-184D-8F14-E8A84F868F24}"/>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Tree>
    <p:extLst>
      <p:ext uri="{BB962C8B-B14F-4D97-AF65-F5344CB8AC3E}">
        <p14:creationId xmlns:p14="http://schemas.microsoft.com/office/powerpoint/2010/main" val="45494844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44BDF6-8DE4-5840-AC72-C5EEE2154799}"/>
              </a:ext>
            </a:extLst>
          </p:cNvPr>
          <p:cNvSpPr>
            <a:spLocks noGrp="1"/>
          </p:cNvSpPr>
          <p:nvPr>
            <p:ph type="title"/>
          </p:nvPr>
        </p:nvSpPr>
        <p:spPr>
          <a:xfrm>
            <a:off x="457200" y="228866"/>
            <a:ext cx="8229600" cy="900442"/>
          </a:xfrm>
        </p:spPr>
        <p:txBody>
          <a:bodyPr>
            <a:noAutofit/>
          </a:bodyPr>
          <a:lstStyle/>
          <a:p>
            <a:r>
              <a:rPr kumimoji="1" lang="zh-CN" altLang="en-US" sz="2800" dirty="0"/>
              <a:t>基于</a:t>
            </a:r>
            <a:r>
              <a:rPr kumimoji="1" lang="en-US" altLang="zh-CN" sz="2800" dirty="0"/>
              <a:t>Deadline</a:t>
            </a:r>
            <a:r>
              <a:rPr kumimoji="1" lang="zh-CN" altLang="en-US" sz="2800" dirty="0"/>
              <a:t>的实时调度策略被</a:t>
            </a:r>
            <a:r>
              <a:rPr kumimoji="1" lang="en-US" altLang="zh-CN" sz="2800" dirty="0"/>
              <a:t>Linux</a:t>
            </a:r>
            <a:r>
              <a:rPr kumimoji="1" lang="zh-CN" altLang="en-US" sz="2800" dirty="0"/>
              <a:t> </a:t>
            </a:r>
            <a:r>
              <a:rPr kumimoji="1" lang="en-US" altLang="zh-CN" sz="2800" dirty="0"/>
              <a:t>3.14</a:t>
            </a:r>
            <a:r>
              <a:rPr kumimoji="1" lang="zh-CN" altLang="en-US" sz="2800" dirty="0"/>
              <a:t>整合</a:t>
            </a:r>
          </a:p>
        </p:txBody>
      </p:sp>
      <p:sp>
        <p:nvSpPr>
          <p:cNvPr id="4" name="灯片编号占位符 3">
            <a:extLst>
              <a:ext uri="{FF2B5EF4-FFF2-40B4-BE49-F238E27FC236}">
                <a16:creationId xmlns:a16="http://schemas.microsoft.com/office/drawing/2014/main" id="{30874751-5611-3A43-8DAA-1ABB2D022F12}"/>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132</a:t>
            </a:fld>
            <a:endParaRPr lang="zh-CN" altLang="en-US"/>
          </a:p>
        </p:txBody>
      </p:sp>
      <p:sp>
        <p:nvSpPr>
          <p:cNvPr id="5" name="页脚占位符 4">
            <a:extLst>
              <a:ext uri="{FF2B5EF4-FFF2-40B4-BE49-F238E27FC236}">
                <a16:creationId xmlns:a16="http://schemas.microsoft.com/office/drawing/2014/main" id="{CC82A9AB-2AE1-DD4E-BCAD-A9EE93532CA6}"/>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pic>
        <p:nvPicPr>
          <p:cNvPr id="7" name="图片 6">
            <a:extLst>
              <a:ext uri="{FF2B5EF4-FFF2-40B4-BE49-F238E27FC236}">
                <a16:creationId xmlns:a16="http://schemas.microsoft.com/office/drawing/2014/main" id="{1ACB71F4-2892-F540-A1D9-62A7950883C6}"/>
              </a:ext>
            </a:extLst>
          </p:cNvPr>
          <p:cNvPicPr>
            <a:picLocks noChangeAspect="1"/>
          </p:cNvPicPr>
          <p:nvPr/>
        </p:nvPicPr>
        <p:blipFill>
          <a:blip r:embed="rId3"/>
          <a:stretch>
            <a:fillRect/>
          </a:stretch>
        </p:blipFill>
        <p:spPr>
          <a:xfrm>
            <a:off x="1425976" y="1129308"/>
            <a:ext cx="6292048" cy="389673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1532148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内容占位符 9" descr="一些文字和图片的手机截图&#10;&#10;描述已自动生成">
            <a:extLst>
              <a:ext uri="{FF2B5EF4-FFF2-40B4-BE49-F238E27FC236}">
                <a16:creationId xmlns:a16="http://schemas.microsoft.com/office/drawing/2014/main" id="{5C3CDCBA-41D9-BC41-8644-D373F32834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282" y="2792061"/>
            <a:ext cx="6036070" cy="2574500"/>
          </a:xfrm>
          <a:prstGeom prst="rect">
            <a:avLst/>
          </a:prstGeom>
        </p:spPr>
      </p:pic>
      <p:sp>
        <p:nvSpPr>
          <p:cNvPr id="2" name="标题 1">
            <a:extLst>
              <a:ext uri="{FF2B5EF4-FFF2-40B4-BE49-F238E27FC236}">
                <a16:creationId xmlns:a16="http://schemas.microsoft.com/office/drawing/2014/main" id="{7744BDF6-8DE4-5840-AC72-C5EEE2154799}"/>
              </a:ext>
            </a:extLst>
          </p:cNvPr>
          <p:cNvSpPr>
            <a:spLocks noGrp="1"/>
          </p:cNvSpPr>
          <p:nvPr>
            <p:ph type="title"/>
          </p:nvPr>
        </p:nvSpPr>
        <p:spPr>
          <a:xfrm>
            <a:off x="457200" y="228866"/>
            <a:ext cx="8229600" cy="900442"/>
          </a:xfrm>
        </p:spPr>
        <p:txBody>
          <a:bodyPr>
            <a:normAutofit fontScale="90000"/>
          </a:bodyPr>
          <a:lstStyle/>
          <a:p>
            <a:r>
              <a:rPr kumimoji="1" lang="en-US" altLang="zh-CN" dirty="0"/>
              <a:t>Linux Real-Time</a:t>
            </a:r>
            <a:r>
              <a:rPr kumimoji="1" lang="zh-CN" altLang="en-US" dirty="0"/>
              <a:t>（软实时）</a:t>
            </a:r>
            <a:r>
              <a:rPr kumimoji="1" lang="en-US" altLang="zh-CN" dirty="0"/>
              <a:t> Scheduler</a:t>
            </a:r>
            <a:endParaRPr kumimoji="1" lang="zh-CN" altLang="en-US" dirty="0"/>
          </a:p>
        </p:txBody>
      </p:sp>
      <p:sp>
        <p:nvSpPr>
          <p:cNvPr id="4" name="灯片编号占位符 3">
            <a:extLst>
              <a:ext uri="{FF2B5EF4-FFF2-40B4-BE49-F238E27FC236}">
                <a16:creationId xmlns:a16="http://schemas.microsoft.com/office/drawing/2014/main" id="{30874751-5611-3A43-8DAA-1ABB2D022F12}"/>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133</a:t>
            </a:fld>
            <a:endParaRPr lang="zh-CN" altLang="en-US"/>
          </a:p>
        </p:txBody>
      </p:sp>
      <p:sp>
        <p:nvSpPr>
          <p:cNvPr id="5" name="页脚占位符 4">
            <a:extLst>
              <a:ext uri="{FF2B5EF4-FFF2-40B4-BE49-F238E27FC236}">
                <a16:creationId xmlns:a16="http://schemas.microsoft.com/office/drawing/2014/main" id="{CC82A9AB-2AE1-DD4E-BCAD-A9EE93532CA6}"/>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
        <p:nvSpPr>
          <p:cNvPr id="23" name="内容占位符 22">
            <a:extLst>
              <a:ext uri="{FF2B5EF4-FFF2-40B4-BE49-F238E27FC236}">
                <a16:creationId xmlns:a16="http://schemas.microsoft.com/office/drawing/2014/main" id="{665BFAED-D483-7242-A67B-8A0547D39D0D}"/>
              </a:ext>
            </a:extLst>
          </p:cNvPr>
          <p:cNvSpPr>
            <a:spLocks noGrp="1"/>
          </p:cNvSpPr>
          <p:nvPr>
            <p:ph idx="1"/>
          </p:nvPr>
        </p:nvSpPr>
        <p:spPr/>
        <p:txBody>
          <a:bodyPr>
            <a:normAutofit/>
          </a:bodyPr>
          <a:lstStyle/>
          <a:p>
            <a:pPr marL="285750" indent="-285750"/>
            <a:r>
              <a:rPr kumimoji="1" lang="zh-CN" altLang="en-US" sz="2400" dirty="0"/>
              <a:t>使用基于</a:t>
            </a:r>
            <a:r>
              <a:rPr kumimoji="1" lang="en-US" altLang="zh-CN" sz="2400" dirty="0"/>
              <a:t>Multi-level</a:t>
            </a:r>
            <a:r>
              <a:rPr kumimoji="1" lang="zh-CN" altLang="en-US" sz="2400" dirty="0"/>
              <a:t> </a:t>
            </a:r>
            <a:r>
              <a:rPr kumimoji="1" lang="en-US" altLang="zh-CN" sz="2400" dirty="0"/>
              <a:t>Queue</a:t>
            </a:r>
            <a:r>
              <a:rPr kumimoji="1" lang="zh-CN" altLang="en-US" sz="2400" dirty="0"/>
              <a:t>的优先级调度</a:t>
            </a:r>
            <a:endParaRPr kumimoji="1" lang="en-US" altLang="zh-CN" sz="2400" dirty="0"/>
          </a:p>
          <a:p>
            <a:pPr marL="685800" lvl="1"/>
            <a:r>
              <a:rPr kumimoji="1" lang="zh-CN" altLang="en-US" sz="2000" dirty="0"/>
              <a:t>同样是一种广泛应用的实时调度策略</a:t>
            </a:r>
            <a:endParaRPr kumimoji="1" lang="en-US" altLang="zh-CN" sz="2200" dirty="0"/>
          </a:p>
          <a:p>
            <a:pPr marL="685800" lvl="1"/>
            <a:r>
              <a:rPr kumimoji="1" lang="zh-CN" altLang="en-US" sz="2000" dirty="0"/>
              <a:t>根据实时任务的重要性决定优先级</a:t>
            </a:r>
            <a:endParaRPr kumimoji="1" lang="en-US" altLang="zh-CN" sz="2000" dirty="0"/>
          </a:p>
        </p:txBody>
      </p:sp>
      <p:sp>
        <p:nvSpPr>
          <p:cNvPr id="7" name="文本框 6">
            <a:extLst>
              <a:ext uri="{FF2B5EF4-FFF2-40B4-BE49-F238E27FC236}">
                <a16:creationId xmlns:a16="http://schemas.microsoft.com/office/drawing/2014/main" id="{A7531FB1-A288-714E-9638-59CB30A49370}"/>
              </a:ext>
            </a:extLst>
          </p:cNvPr>
          <p:cNvSpPr txBox="1"/>
          <p:nvPr/>
        </p:nvSpPr>
        <p:spPr>
          <a:xfrm>
            <a:off x="3707904" y="2911542"/>
            <a:ext cx="1183176" cy="307777"/>
          </a:xfrm>
          <a:prstGeom prst="rect">
            <a:avLst/>
          </a:prstGeom>
          <a:noFill/>
        </p:spPr>
        <p:txBody>
          <a:bodyPr wrap="square" rtlCol="0">
            <a:spAutoFit/>
          </a:bodyPr>
          <a:lstStyle/>
          <a:p>
            <a:pPr algn="ctr"/>
            <a:r>
              <a:rPr kumimoji="1" lang="zh-CN" altLang="en-US" sz="1400" b="1" dirty="0"/>
              <a:t>多级队列</a:t>
            </a:r>
          </a:p>
        </p:txBody>
      </p:sp>
    </p:spTree>
    <p:extLst>
      <p:ext uri="{BB962C8B-B14F-4D97-AF65-F5344CB8AC3E}">
        <p14:creationId xmlns:p14="http://schemas.microsoft.com/office/powerpoint/2010/main" val="273389098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EDEC7-87CF-C646-A011-47A625DB6100}"/>
              </a:ext>
            </a:extLst>
          </p:cNvPr>
          <p:cNvSpPr>
            <a:spLocks noGrp="1"/>
          </p:cNvSpPr>
          <p:nvPr>
            <p:ph type="title"/>
          </p:nvPr>
        </p:nvSpPr>
        <p:spPr>
          <a:xfrm>
            <a:off x="457200" y="228866"/>
            <a:ext cx="8229600" cy="900442"/>
          </a:xfrm>
        </p:spPr>
        <p:txBody>
          <a:bodyPr>
            <a:normAutofit/>
          </a:bodyPr>
          <a:lstStyle/>
          <a:p>
            <a:r>
              <a:rPr kumimoji="1" lang="zh-CN" altLang="en-US" dirty="0"/>
              <a:t>同一个进程的线程很可能有依赖关系</a:t>
            </a:r>
          </a:p>
        </p:txBody>
      </p:sp>
      <p:sp>
        <p:nvSpPr>
          <p:cNvPr id="4" name="灯片编号占位符 3">
            <a:extLst>
              <a:ext uri="{FF2B5EF4-FFF2-40B4-BE49-F238E27FC236}">
                <a16:creationId xmlns:a16="http://schemas.microsoft.com/office/drawing/2014/main" id="{11209F84-8CA4-A84A-A6CF-E68F7B1855C2}"/>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134</a:t>
            </a:fld>
            <a:endParaRPr lang="zh-CN" altLang="en-US"/>
          </a:p>
        </p:txBody>
      </p:sp>
      <p:sp>
        <p:nvSpPr>
          <p:cNvPr id="10" name="内容占位符 9">
            <a:extLst>
              <a:ext uri="{FF2B5EF4-FFF2-40B4-BE49-F238E27FC236}">
                <a16:creationId xmlns:a16="http://schemas.microsoft.com/office/drawing/2014/main" id="{785562CA-934E-FB4C-B89B-F09E147F2E7D}"/>
              </a:ext>
            </a:extLst>
          </p:cNvPr>
          <p:cNvSpPr>
            <a:spLocks noGrp="1"/>
          </p:cNvSpPr>
          <p:nvPr>
            <p:ph idx="1"/>
          </p:nvPr>
        </p:nvSpPr>
        <p:spPr/>
        <p:txBody>
          <a:bodyPr>
            <a:normAutofit/>
          </a:bodyPr>
          <a:lstStyle/>
          <a:p>
            <a:r>
              <a:rPr lang="zh-CN" altLang="en-US" sz="2400" dirty="0"/>
              <a:t>例：</a:t>
            </a:r>
            <a:r>
              <a:rPr lang="en-US" altLang="zh-CN" sz="2400" dirty="0"/>
              <a:t>GCC</a:t>
            </a:r>
            <a:r>
              <a:rPr lang="zh-CN" altLang="en-US" sz="2400" dirty="0"/>
              <a:t> 编译</a:t>
            </a:r>
            <a:r>
              <a:rPr lang="en-US" altLang="zh-CN" sz="2400" dirty="0" err="1"/>
              <a:t>a.out</a:t>
            </a:r>
            <a:r>
              <a:rPr lang="zh-CN" altLang="en-US" sz="2400" dirty="0"/>
              <a:t>文件</a:t>
            </a:r>
            <a:endParaRPr lang="en-US" altLang="zh-CN" sz="2400" dirty="0"/>
          </a:p>
          <a:p>
            <a:r>
              <a:rPr lang="zh-CN" altLang="en-US" sz="2400" dirty="0"/>
              <a:t>每个线程编译一个文件（</a:t>
            </a:r>
            <a:r>
              <a:rPr lang="en-US" altLang="zh-CN" sz="2400" dirty="0"/>
              <a:t>.c</a:t>
            </a:r>
            <a:r>
              <a:rPr lang="zh-CN" altLang="en-US" sz="2400" dirty="0"/>
              <a:t>到</a:t>
            </a:r>
            <a:r>
              <a:rPr lang="en-US" altLang="zh-CN" sz="2400" dirty="0"/>
              <a:t>.o</a:t>
            </a:r>
            <a:r>
              <a:rPr lang="zh-CN" altLang="en-US" sz="2400" dirty="0"/>
              <a:t>）</a:t>
            </a:r>
            <a:endParaRPr lang="en-US" altLang="zh-CN" sz="2400" dirty="0"/>
          </a:p>
          <a:p>
            <a:r>
              <a:rPr lang="zh-CN" altLang="en-US" sz="2400" dirty="0"/>
              <a:t>线程间依赖：</a:t>
            </a:r>
            <a:endParaRPr lang="en-US" altLang="zh-CN" sz="2400" dirty="0"/>
          </a:p>
          <a:p>
            <a:pPr lvl="1"/>
            <a:r>
              <a:rPr lang="zh-CN" altLang="en-US" sz="2000" dirty="0"/>
              <a:t>所有</a:t>
            </a:r>
            <a:r>
              <a:rPr lang="en-US" altLang="zh-CN" sz="2000" dirty="0"/>
              <a:t>.o</a:t>
            </a:r>
            <a:r>
              <a:rPr lang="zh-CN" altLang="en-US" sz="2000" dirty="0"/>
              <a:t>生成完才能进入下一步操作</a:t>
            </a:r>
            <a:endParaRPr lang="en-US" altLang="zh-CN" sz="2000" dirty="0"/>
          </a:p>
          <a:p>
            <a:endParaRPr lang="en-US" altLang="zh-CN" sz="2400" dirty="0"/>
          </a:p>
        </p:txBody>
      </p:sp>
      <p:sp>
        <p:nvSpPr>
          <p:cNvPr id="11" name="下箭头 10">
            <a:extLst>
              <a:ext uri="{FF2B5EF4-FFF2-40B4-BE49-F238E27FC236}">
                <a16:creationId xmlns:a16="http://schemas.microsoft.com/office/drawing/2014/main" id="{E360853D-6204-5440-9D81-BEF054D7065E}"/>
              </a:ext>
            </a:extLst>
          </p:cNvPr>
          <p:cNvSpPr/>
          <p:nvPr/>
        </p:nvSpPr>
        <p:spPr>
          <a:xfrm>
            <a:off x="6226353" y="3145838"/>
            <a:ext cx="216024" cy="4361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8548BC84-50B1-8E41-82AA-A1F53AFFF90A}"/>
              </a:ext>
            </a:extLst>
          </p:cNvPr>
          <p:cNvSpPr/>
          <p:nvPr/>
        </p:nvSpPr>
        <p:spPr>
          <a:xfrm>
            <a:off x="5345234" y="2657445"/>
            <a:ext cx="3801041" cy="400110"/>
          </a:xfrm>
          <a:prstGeom prst="rect">
            <a:avLst/>
          </a:prstGeom>
        </p:spPr>
        <p:txBody>
          <a:bodyPr wrap="none">
            <a:spAutoFit/>
          </a:bodyPr>
          <a:lstStyle/>
          <a:p>
            <a:r>
              <a:rPr lang="en-US" altLang="zh-CN" sz="2000" dirty="0" err="1">
                <a:highlight>
                  <a:srgbClr val="FFFF00"/>
                </a:highlight>
              </a:rPr>
              <a:t>gcc</a:t>
            </a:r>
            <a:r>
              <a:rPr lang="zh-CN" altLang="en-US" sz="2000" dirty="0">
                <a:highlight>
                  <a:srgbClr val="FFFF00"/>
                </a:highlight>
              </a:rPr>
              <a:t> </a:t>
            </a:r>
            <a:r>
              <a:rPr lang="en-US" altLang="zh-CN" sz="2000" dirty="0">
                <a:highlight>
                  <a:srgbClr val="FFFF00"/>
                </a:highlight>
              </a:rPr>
              <a:t>file1.c</a:t>
            </a:r>
            <a:r>
              <a:rPr lang="zh-CN" altLang="en-US" sz="2000" dirty="0">
                <a:highlight>
                  <a:srgbClr val="FFFF00"/>
                </a:highlight>
              </a:rPr>
              <a:t> </a:t>
            </a:r>
            <a:r>
              <a:rPr lang="en-US" altLang="zh-CN" sz="2000" dirty="0">
                <a:highlight>
                  <a:srgbClr val="FFFF00"/>
                </a:highlight>
              </a:rPr>
              <a:t>file2.c</a:t>
            </a:r>
            <a:r>
              <a:rPr lang="zh-CN" altLang="en-US" sz="2000" dirty="0">
                <a:highlight>
                  <a:srgbClr val="FFFF00"/>
                </a:highlight>
              </a:rPr>
              <a:t> </a:t>
            </a:r>
            <a:r>
              <a:rPr lang="en-US" altLang="zh-CN" sz="2000" dirty="0">
                <a:highlight>
                  <a:srgbClr val="FFFF00"/>
                </a:highlight>
              </a:rPr>
              <a:t>file3.c</a:t>
            </a:r>
            <a:r>
              <a:rPr lang="zh-CN" altLang="en-US" sz="2000" dirty="0">
                <a:highlight>
                  <a:srgbClr val="FFFF00"/>
                </a:highlight>
              </a:rPr>
              <a:t> </a:t>
            </a:r>
            <a:r>
              <a:rPr lang="en-US" altLang="zh-CN" sz="2000" dirty="0">
                <a:highlight>
                  <a:srgbClr val="FFFF00"/>
                </a:highlight>
              </a:rPr>
              <a:t>–o</a:t>
            </a:r>
            <a:r>
              <a:rPr lang="zh-CN" altLang="en-US" sz="2000" dirty="0">
                <a:highlight>
                  <a:srgbClr val="FFFF00"/>
                </a:highlight>
              </a:rPr>
              <a:t> </a:t>
            </a:r>
            <a:r>
              <a:rPr lang="en-US" altLang="zh-CN" sz="2000" dirty="0" err="1">
                <a:highlight>
                  <a:srgbClr val="FFFF00"/>
                </a:highlight>
              </a:rPr>
              <a:t>a.out</a:t>
            </a:r>
            <a:endParaRPr lang="zh-CN" altLang="en-US" sz="2000" dirty="0">
              <a:highlight>
                <a:srgbClr val="FFFF00"/>
              </a:highlight>
            </a:endParaRPr>
          </a:p>
        </p:txBody>
      </p:sp>
      <p:sp>
        <p:nvSpPr>
          <p:cNvPr id="16" name="下箭头 15">
            <a:extLst>
              <a:ext uri="{FF2B5EF4-FFF2-40B4-BE49-F238E27FC236}">
                <a16:creationId xmlns:a16="http://schemas.microsoft.com/office/drawing/2014/main" id="{F269BAE2-816D-B34D-AFD3-181A212A8C47}"/>
              </a:ext>
            </a:extLst>
          </p:cNvPr>
          <p:cNvSpPr/>
          <p:nvPr/>
        </p:nvSpPr>
        <p:spPr>
          <a:xfrm>
            <a:off x="6933656" y="3145838"/>
            <a:ext cx="216024" cy="4361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下箭头 16">
            <a:extLst>
              <a:ext uri="{FF2B5EF4-FFF2-40B4-BE49-F238E27FC236}">
                <a16:creationId xmlns:a16="http://schemas.microsoft.com/office/drawing/2014/main" id="{C9107364-A7EF-624B-87B2-7047600F5F60}"/>
              </a:ext>
            </a:extLst>
          </p:cNvPr>
          <p:cNvSpPr/>
          <p:nvPr/>
        </p:nvSpPr>
        <p:spPr>
          <a:xfrm>
            <a:off x="7626057" y="3145838"/>
            <a:ext cx="216024" cy="4361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68D2E4E9-B367-7549-8A2F-173501997245}"/>
              </a:ext>
            </a:extLst>
          </p:cNvPr>
          <p:cNvSpPr/>
          <p:nvPr/>
        </p:nvSpPr>
        <p:spPr>
          <a:xfrm>
            <a:off x="5852080" y="3633534"/>
            <a:ext cx="2379177" cy="400110"/>
          </a:xfrm>
          <a:prstGeom prst="rect">
            <a:avLst/>
          </a:prstGeom>
        </p:spPr>
        <p:txBody>
          <a:bodyPr wrap="none">
            <a:spAutoFit/>
          </a:bodyPr>
          <a:lstStyle/>
          <a:p>
            <a:r>
              <a:rPr lang="en-US" altLang="zh-CN" sz="2000" dirty="0"/>
              <a:t>file1.o</a:t>
            </a:r>
            <a:r>
              <a:rPr lang="zh-CN" altLang="en-US" sz="2000" dirty="0"/>
              <a:t> </a:t>
            </a:r>
            <a:r>
              <a:rPr lang="en-US" altLang="zh-CN" sz="2000" dirty="0"/>
              <a:t>file2.o</a:t>
            </a:r>
            <a:r>
              <a:rPr lang="zh-CN" altLang="en-US" sz="2000" dirty="0"/>
              <a:t> </a:t>
            </a:r>
            <a:r>
              <a:rPr lang="en-US" altLang="zh-CN" sz="2000" dirty="0"/>
              <a:t>file3.o</a:t>
            </a:r>
            <a:endParaRPr lang="zh-CN" altLang="en-US" sz="2000" dirty="0"/>
          </a:p>
        </p:txBody>
      </p:sp>
      <p:sp>
        <p:nvSpPr>
          <p:cNvPr id="19" name="下箭头 18">
            <a:extLst>
              <a:ext uri="{FF2B5EF4-FFF2-40B4-BE49-F238E27FC236}">
                <a16:creationId xmlns:a16="http://schemas.microsoft.com/office/drawing/2014/main" id="{53B7F029-5412-0549-BC4E-ED64DDF4818E}"/>
              </a:ext>
            </a:extLst>
          </p:cNvPr>
          <p:cNvSpPr/>
          <p:nvPr/>
        </p:nvSpPr>
        <p:spPr>
          <a:xfrm rot="18900000">
            <a:off x="6371387" y="4033104"/>
            <a:ext cx="216024" cy="4361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下箭头 19">
            <a:extLst>
              <a:ext uri="{FF2B5EF4-FFF2-40B4-BE49-F238E27FC236}">
                <a16:creationId xmlns:a16="http://schemas.microsoft.com/office/drawing/2014/main" id="{FC2E43A5-D8CF-C94C-A75B-AABA05A5BF53}"/>
              </a:ext>
            </a:extLst>
          </p:cNvPr>
          <p:cNvSpPr/>
          <p:nvPr/>
        </p:nvSpPr>
        <p:spPr>
          <a:xfrm>
            <a:off x="6947803" y="4045179"/>
            <a:ext cx="216024" cy="4361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下箭头 20">
            <a:extLst>
              <a:ext uri="{FF2B5EF4-FFF2-40B4-BE49-F238E27FC236}">
                <a16:creationId xmlns:a16="http://schemas.microsoft.com/office/drawing/2014/main" id="{687BA35F-621C-0942-AD93-4567900356B3}"/>
              </a:ext>
            </a:extLst>
          </p:cNvPr>
          <p:cNvSpPr/>
          <p:nvPr/>
        </p:nvSpPr>
        <p:spPr>
          <a:xfrm rot="2700000">
            <a:off x="7503499" y="4047754"/>
            <a:ext cx="216024" cy="4361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a:extLst>
              <a:ext uri="{FF2B5EF4-FFF2-40B4-BE49-F238E27FC236}">
                <a16:creationId xmlns:a16="http://schemas.microsoft.com/office/drawing/2014/main" id="{E5598D5D-E212-A742-827C-E925775BAAEE}"/>
              </a:ext>
            </a:extLst>
          </p:cNvPr>
          <p:cNvSpPr/>
          <p:nvPr/>
        </p:nvSpPr>
        <p:spPr>
          <a:xfrm>
            <a:off x="6630017" y="4482166"/>
            <a:ext cx="753732" cy="400110"/>
          </a:xfrm>
          <a:prstGeom prst="rect">
            <a:avLst/>
          </a:prstGeom>
        </p:spPr>
        <p:txBody>
          <a:bodyPr wrap="none">
            <a:spAutoFit/>
          </a:bodyPr>
          <a:lstStyle/>
          <a:p>
            <a:r>
              <a:rPr lang="en-US" altLang="zh-CN" sz="2000" dirty="0" err="1"/>
              <a:t>a.out</a:t>
            </a:r>
            <a:endParaRPr lang="zh-CN" altLang="en-US" sz="2000" dirty="0"/>
          </a:p>
        </p:txBody>
      </p:sp>
      <p:sp>
        <p:nvSpPr>
          <p:cNvPr id="14" name="页脚占位符 4">
            <a:extLst>
              <a:ext uri="{FF2B5EF4-FFF2-40B4-BE49-F238E27FC236}">
                <a16:creationId xmlns:a16="http://schemas.microsoft.com/office/drawing/2014/main" id="{5D4ED23E-46E9-6148-B9C4-9BC4E5FD125B}"/>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Tree>
    <p:extLst>
      <p:ext uri="{BB962C8B-B14F-4D97-AF65-F5344CB8AC3E}">
        <p14:creationId xmlns:p14="http://schemas.microsoft.com/office/powerpoint/2010/main" val="41148647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616CD0-D1E6-C644-817A-12FE6B57DF3B}"/>
              </a:ext>
            </a:extLst>
          </p:cNvPr>
          <p:cNvSpPr>
            <a:spLocks noGrp="1"/>
          </p:cNvSpPr>
          <p:nvPr>
            <p:ph type="title"/>
          </p:nvPr>
        </p:nvSpPr>
        <p:spPr>
          <a:xfrm>
            <a:off x="457200" y="228866"/>
            <a:ext cx="8229600" cy="900442"/>
          </a:xfrm>
        </p:spPr>
        <p:txBody>
          <a:bodyPr/>
          <a:lstStyle/>
          <a:p>
            <a:r>
              <a:rPr kumimoji="1" lang="zh-CN" altLang="en-US" dirty="0"/>
              <a:t>群组调度：</a:t>
            </a:r>
            <a:r>
              <a:rPr kumimoji="1" lang="en-US" altLang="zh-CN" dirty="0"/>
              <a:t>Gang</a:t>
            </a:r>
            <a:r>
              <a:rPr kumimoji="1" lang="zh-CN" altLang="en-US" dirty="0"/>
              <a:t> </a:t>
            </a:r>
            <a:r>
              <a:rPr kumimoji="1" lang="en-US" altLang="zh-CN" dirty="0"/>
              <a:t>Scheduling</a:t>
            </a:r>
            <a:endParaRPr kumimoji="1" lang="zh-CN" altLang="en-US" dirty="0"/>
          </a:p>
        </p:txBody>
      </p:sp>
      <p:sp>
        <p:nvSpPr>
          <p:cNvPr id="3" name="内容占位符 2">
            <a:extLst>
              <a:ext uri="{FF2B5EF4-FFF2-40B4-BE49-F238E27FC236}">
                <a16:creationId xmlns:a16="http://schemas.microsoft.com/office/drawing/2014/main" id="{244E8952-AFFC-8843-A324-3B5EDBE3DC01}"/>
              </a:ext>
            </a:extLst>
          </p:cNvPr>
          <p:cNvSpPr>
            <a:spLocks noGrp="1"/>
          </p:cNvSpPr>
          <p:nvPr>
            <p:ph idx="1"/>
          </p:nvPr>
        </p:nvSpPr>
        <p:spPr/>
        <p:txBody>
          <a:bodyPr/>
          <a:lstStyle/>
          <a:p>
            <a:r>
              <a:rPr kumimoji="1" lang="zh-CN" altLang="en-US" dirty="0"/>
              <a:t>在多个</a:t>
            </a:r>
            <a:r>
              <a:rPr kumimoji="1" lang="en-US" altLang="zh-CN" dirty="0"/>
              <a:t>CPU</a:t>
            </a:r>
            <a:r>
              <a:rPr kumimoji="1" lang="zh-CN" altLang="en-US" dirty="0"/>
              <a:t>上同时执行一个进程的多个线程</a:t>
            </a:r>
          </a:p>
        </p:txBody>
      </p:sp>
      <p:sp>
        <p:nvSpPr>
          <p:cNvPr id="4" name="灯片编号占位符 3">
            <a:extLst>
              <a:ext uri="{FF2B5EF4-FFF2-40B4-BE49-F238E27FC236}">
                <a16:creationId xmlns:a16="http://schemas.microsoft.com/office/drawing/2014/main" id="{E0C08FD8-91A8-4046-A972-DC95318980FA}"/>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135</a:t>
            </a:fld>
            <a:endParaRPr lang="zh-CN" altLang="en-US"/>
          </a:p>
        </p:txBody>
      </p:sp>
      <p:sp>
        <p:nvSpPr>
          <p:cNvPr id="5" name="椭圆 4">
            <a:extLst>
              <a:ext uri="{FF2B5EF4-FFF2-40B4-BE49-F238E27FC236}">
                <a16:creationId xmlns:a16="http://schemas.microsoft.com/office/drawing/2014/main" id="{F613FC74-989D-DA4A-B1A6-FE1B34BB9480}"/>
              </a:ext>
            </a:extLst>
          </p:cNvPr>
          <p:cNvSpPr/>
          <p:nvPr/>
        </p:nvSpPr>
        <p:spPr>
          <a:xfrm>
            <a:off x="813437" y="2353444"/>
            <a:ext cx="2068763" cy="133806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任意形状 5">
            <a:extLst>
              <a:ext uri="{FF2B5EF4-FFF2-40B4-BE49-F238E27FC236}">
                <a16:creationId xmlns:a16="http://schemas.microsoft.com/office/drawing/2014/main" id="{C4805AFD-7AF3-E14B-9B1C-F7C13F47B5DB}"/>
              </a:ext>
            </a:extLst>
          </p:cNvPr>
          <p:cNvSpPr/>
          <p:nvPr/>
        </p:nvSpPr>
        <p:spPr>
          <a:xfrm>
            <a:off x="1232325" y="2522075"/>
            <a:ext cx="270686" cy="631451"/>
          </a:xfrm>
          <a:custGeom>
            <a:avLst/>
            <a:gdLst>
              <a:gd name="connsiteX0" fmla="*/ 41070 w 327673"/>
              <a:gd name="connsiteY0" fmla="*/ 0 h 1091821"/>
              <a:gd name="connsiteX1" fmla="*/ 327673 w 327673"/>
              <a:gd name="connsiteY1" fmla="*/ 232012 h 1091821"/>
              <a:gd name="connsiteX2" fmla="*/ 41070 w 327673"/>
              <a:gd name="connsiteY2" fmla="*/ 450376 h 1091821"/>
              <a:gd name="connsiteX3" fmla="*/ 259434 w 327673"/>
              <a:gd name="connsiteY3" fmla="*/ 655093 h 1091821"/>
              <a:gd name="connsiteX4" fmla="*/ 127 w 327673"/>
              <a:gd name="connsiteY4" fmla="*/ 887105 h 1091821"/>
              <a:gd name="connsiteX5" fmla="*/ 232139 w 327673"/>
              <a:gd name="connsiteY5" fmla="*/ 1091821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73" h="1091821">
                <a:moveTo>
                  <a:pt x="41070" y="0"/>
                </a:moveTo>
                <a:cubicBezTo>
                  <a:pt x="184371" y="78474"/>
                  <a:pt x="327673" y="156949"/>
                  <a:pt x="327673" y="232012"/>
                </a:cubicBezTo>
                <a:cubicBezTo>
                  <a:pt x="327673" y="307075"/>
                  <a:pt x="52443" y="379863"/>
                  <a:pt x="41070" y="450376"/>
                </a:cubicBezTo>
                <a:cubicBezTo>
                  <a:pt x="29697" y="520889"/>
                  <a:pt x="266258" y="582305"/>
                  <a:pt x="259434" y="655093"/>
                </a:cubicBezTo>
                <a:cubicBezTo>
                  <a:pt x="252610" y="727881"/>
                  <a:pt x="4676" y="814317"/>
                  <a:pt x="127" y="887105"/>
                </a:cubicBezTo>
                <a:cubicBezTo>
                  <a:pt x="-4422" y="959893"/>
                  <a:pt x="113858" y="1025857"/>
                  <a:pt x="232139" y="109182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任意形状 6">
            <a:extLst>
              <a:ext uri="{FF2B5EF4-FFF2-40B4-BE49-F238E27FC236}">
                <a16:creationId xmlns:a16="http://schemas.microsoft.com/office/drawing/2014/main" id="{AF629D53-F08B-A942-BD0D-82E2F03E95A5}"/>
              </a:ext>
            </a:extLst>
          </p:cNvPr>
          <p:cNvSpPr/>
          <p:nvPr/>
        </p:nvSpPr>
        <p:spPr>
          <a:xfrm>
            <a:off x="1712476" y="2541773"/>
            <a:ext cx="270686" cy="631451"/>
          </a:xfrm>
          <a:custGeom>
            <a:avLst/>
            <a:gdLst>
              <a:gd name="connsiteX0" fmla="*/ 41070 w 327673"/>
              <a:gd name="connsiteY0" fmla="*/ 0 h 1091821"/>
              <a:gd name="connsiteX1" fmla="*/ 327673 w 327673"/>
              <a:gd name="connsiteY1" fmla="*/ 232012 h 1091821"/>
              <a:gd name="connsiteX2" fmla="*/ 41070 w 327673"/>
              <a:gd name="connsiteY2" fmla="*/ 450376 h 1091821"/>
              <a:gd name="connsiteX3" fmla="*/ 259434 w 327673"/>
              <a:gd name="connsiteY3" fmla="*/ 655093 h 1091821"/>
              <a:gd name="connsiteX4" fmla="*/ 127 w 327673"/>
              <a:gd name="connsiteY4" fmla="*/ 887105 h 1091821"/>
              <a:gd name="connsiteX5" fmla="*/ 232139 w 327673"/>
              <a:gd name="connsiteY5" fmla="*/ 1091821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73" h="1091821">
                <a:moveTo>
                  <a:pt x="41070" y="0"/>
                </a:moveTo>
                <a:cubicBezTo>
                  <a:pt x="184371" y="78474"/>
                  <a:pt x="327673" y="156949"/>
                  <a:pt x="327673" y="232012"/>
                </a:cubicBezTo>
                <a:cubicBezTo>
                  <a:pt x="327673" y="307075"/>
                  <a:pt x="52443" y="379863"/>
                  <a:pt x="41070" y="450376"/>
                </a:cubicBezTo>
                <a:cubicBezTo>
                  <a:pt x="29697" y="520889"/>
                  <a:pt x="266258" y="582305"/>
                  <a:pt x="259434" y="655093"/>
                </a:cubicBezTo>
                <a:cubicBezTo>
                  <a:pt x="252610" y="727881"/>
                  <a:pt x="4676" y="814317"/>
                  <a:pt x="127" y="887105"/>
                </a:cubicBezTo>
                <a:cubicBezTo>
                  <a:pt x="-4422" y="959893"/>
                  <a:pt x="113858" y="1025857"/>
                  <a:pt x="232139" y="109182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任意形状 7">
            <a:extLst>
              <a:ext uri="{FF2B5EF4-FFF2-40B4-BE49-F238E27FC236}">
                <a16:creationId xmlns:a16="http://schemas.microsoft.com/office/drawing/2014/main" id="{74387502-761C-9B4C-8876-3F41B74FF357}"/>
              </a:ext>
            </a:extLst>
          </p:cNvPr>
          <p:cNvSpPr/>
          <p:nvPr/>
        </p:nvSpPr>
        <p:spPr>
          <a:xfrm>
            <a:off x="2183214" y="2541773"/>
            <a:ext cx="270686" cy="631451"/>
          </a:xfrm>
          <a:custGeom>
            <a:avLst/>
            <a:gdLst>
              <a:gd name="connsiteX0" fmla="*/ 41070 w 327673"/>
              <a:gd name="connsiteY0" fmla="*/ 0 h 1091821"/>
              <a:gd name="connsiteX1" fmla="*/ 327673 w 327673"/>
              <a:gd name="connsiteY1" fmla="*/ 232012 h 1091821"/>
              <a:gd name="connsiteX2" fmla="*/ 41070 w 327673"/>
              <a:gd name="connsiteY2" fmla="*/ 450376 h 1091821"/>
              <a:gd name="connsiteX3" fmla="*/ 259434 w 327673"/>
              <a:gd name="connsiteY3" fmla="*/ 655093 h 1091821"/>
              <a:gd name="connsiteX4" fmla="*/ 127 w 327673"/>
              <a:gd name="connsiteY4" fmla="*/ 887105 h 1091821"/>
              <a:gd name="connsiteX5" fmla="*/ 232139 w 327673"/>
              <a:gd name="connsiteY5" fmla="*/ 1091821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73" h="1091821">
                <a:moveTo>
                  <a:pt x="41070" y="0"/>
                </a:moveTo>
                <a:cubicBezTo>
                  <a:pt x="184371" y="78474"/>
                  <a:pt x="327673" y="156949"/>
                  <a:pt x="327673" y="232012"/>
                </a:cubicBezTo>
                <a:cubicBezTo>
                  <a:pt x="327673" y="307075"/>
                  <a:pt x="52443" y="379863"/>
                  <a:pt x="41070" y="450376"/>
                </a:cubicBezTo>
                <a:cubicBezTo>
                  <a:pt x="29697" y="520889"/>
                  <a:pt x="266258" y="582305"/>
                  <a:pt x="259434" y="655093"/>
                </a:cubicBezTo>
                <a:cubicBezTo>
                  <a:pt x="252610" y="727881"/>
                  <a:pt x="4676" y="814317"/>
                  <a:pt x="127" y="887105"/>
                </a:cubicBezTo>
                <a:cubicBezTo>
                  <a:pt x="-4422" y="959893"/>
                  <a:pt x="113858" y="1025857"/>
                  <a:pt x="232139" y="109182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2081D2E2-48A2-6447-B1D9-B77D4CAF751C}"/>
              </a:ext>
            </a:extLst>
          </p:cNvPr>
          <p:cNvSpPr txBox="1"/>
          <p:nvPr/>
        </p:nvSpPr>
        <p:spPr>
          <a:xfrm>
            <a:off x="158764" y="2310582"/>
            <a:ext cx="864096" cy="369332"/>
          </a:xfrm>
          <a:prstGeom prst="rect">
            <a:avLst/>
          </a:prstGeom>
          <a:noFill/>
        </p:spPr>
        <p:txBody>
          <a:bodyPr wrap="square" rtlCol="0">
            <a:spAutoFit/>
          </a:bodyPr>
          <a:lstStyle/>
          <a:p>
            <a:r>
              <a:rPr kumimoji="1" lang="zh-CN" altLang="en-US" dirty="0"/>
              <a:t>进程</a:t>
            </a:r>
          </a:p>
        </p:txBody>
      </p:sp>
      <p:sp>
        <p:nvSpPr>
          <p:cNvPr id="11" name="文本框 10">
            <a:extLst>
              <a:ext uri="{FF2B5EF4-FFF2-40B4-BE49-F238E27FC236}">
                <a16:creationId xmlns:a16="http://schemas.microsoft.com/office/drawing/2014/main" id="{48C84FFE-A4EC-644D-8985-DDE13D67721C}"/>
              </a:ext>
            </a:extLst>
          </p:cNvPr>
          <p:cNvSpPr txBox="1"/>
          <p:nvPr/>
        </p:nvSpPr>
        <p:spPr>
          <a:xfrm>
            <a:off x="1207163" y="3216086"/>
            <a:ext cx="1551998" cy="369332"/>
          </a:xfrm>
          <a:prstGeom prst="rect">
            <a:avLst/>
          </a:prstGeom>
          <a:noFill/>
        </p:spPr>
        <p:txBody>
          <a:bodyPr wrap="square" rtlCol="0">
            <a:spAutoFit/>
          </a:bodyPr>
          <a:lstStyle/>
          <a:p>
            <a:r>
              <a:rPr kumimoji="1" lang="zh-CN" altLang="en-US" dirty="0"/>
              <a:t>线程</a:t>
            </a:r>
            <a:r>
              <a:rPr kumimoji="1" lang="en-US" altLang="zh-CN" dirty="0"/>
              <a:t>1,2…</a:t>
            </a:r>
            <a:endParaRPr kumimoji="1" lang="zh-CN" altLang="en-US" dirty="0"/>
          </a:p>
        </p:txBody>
      </p:sp>
      <p:sp>
        <p:nvSpPr>
          <p:cNvPr id="12" name="矩形 11">
            <a:extLst>
              <a:ext uri="{FF2B5EF4-FFF2-40B4-BE49-F238E27FC236}">
                <a16:creationId xmlns:a16="http://schemas.microsoft.com/office/drawing/2014/main" id="{31E7F95E-1ED6-B343-A592-A335FD54AE76}"/>
              </a:ext>
            </a:extLst>
          </p:cNvPr>
          <p:cNvSpPr/>
          <p:nvPr/>
        </p:nvSpPr>
        <p:spPr>
          <a:xfrm>
            <a:off x="3559486" y="4336954"/>
            <a:ext cx="1224136"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t>CPU</a:t>
            </a:r>
            <a:endParaRPr kumimoji="1" lang="zh-CN" altLang="en-US" b="1" dirty="0"/>
          </a:p>
        </p:txBody>
      </p:sp>
      <p:sp>
        <p:nvSpPr>
          <p:cNvPr id="13" name="矩形 12">
            <a:extLst>
              <a:ext uri="{FF2B5EF4-FFF2-40B4-BE49-F238E27FC236}">
                <a16:creationId xmlns:a16="http://schemas.microsoft.com/office/drawing/2014/main" id="{28E8A8B9-6A83-D94B-9F6E-ACD295E45F10}"/>
              </a:ext>
            </a:extLst>
          </p:cNvPr>
          <p:cNvSpPr/>
          <p:nvPr/>
        </p:nvSpPr>
        <p:spPr>
          <a:xfrm>
            <a:off x="5372418" y="4336954"/>
            <a:ext cx="1224136"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t>CPU</a:t>
            </a:r>
            <a:endParaRPr kumimoji="1" lang="zh-CN" altLang="en-US" b="1" dirty="0"/>
          </a:p>
        </p:txBody>
      </p:sp>
      <p:sp>
        <p:nvSpPr>
          <p:cNvPr id="14" name="矩形 13">
            <a:extLst>
              <a:ext uri="{FF2B5EF4-FFF2-40B4-BE49-F238E27FC236}">
                <a16:creationId xmlns:a16="http://schemas.microsoft.com/office/drawing/2014/main" id="{3A78610F-4C95-5041-9D9A-F307FE4B122A}"/>
              </a:ext>
            </a:extLst>
          </p:cNvPr>
          <p:cNvSpPr/>
          <p:nvPr/>
        </p:nvSpPr>
        <p:spPr>
          <a:xfrm>
            <a:off x="7092280" y="4336954"/>
            <a:ext cx="1224136"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t>CPU</a:t>
            </a:r>
            <a:endParaRPr kumimoji="1" lang="zh-CN" altLang="en-US" b="1" dirty="0"/>
          </a:p>
        </p:txBody>
      </p:sp>
      <p:grpSp>
        <p:nvGrpSpPr>
          <p:cNvPr id="22" name="组合 21">
            <a:extLst>
              <a:ext uri="{FF2B5EF4-FFF2-40B4-BE49-F238E27FC236}">
                <a16:creationId xmlns:a16="http://schemas.microsoft.com/office/drawing/2014/main" id="{20FE1543-6731-2743-931A-0A4DBBF56CA4}"/>
              </a:ext>
            </a:extLst>
          </p:cNvPr>
          <p:cNvGrpSpPr/>
          <p:nvPr/>
        </p:nvGrpSpPr>
        <p:grpSpPr>
          <a:xfrm>
            <a:off x="3870396" y="3501310"/>
            <a:ext cx="765182" cy="631451"/>
            <a:chOff x="4087480" y="3481612"/>
            <a:chExt cx="765182" cy="631451"/>
          </a:xfrm>
        </p:grpSpPr>
        <p:sp>
          <p:nvSpPr>
            <p:cNvPr id="18" name="任意形状 17">
              <a:extLst>
                <a:ext uri="{FF2B5EF4-FFF2-40B4-BE49-F238E27FC236}">
                  <a16:creationId xmlns:a16="http://schemas.microsoft.com/office/drawing/2014/main" id="{7673E837-4FE5-324A-9571-B0952A21189F}"/>
                </a:ext>
              </a:extLst>
            </p:cNvPr>
            <p:cNvSpPr/>
            <p:nvPr/>
          </p:nvSpPr>
          <p:spPr>
            <a:xfrm>
              <a:off x="4087480" y="3481612"/>
              <a:ext cx="270686" cy="631451"/>
            </a:xfrm>
            <a:custGeom>
              <a:avLst/>
              <a:gdLst>
                <a:gd name="connsiteX0" fmla="*/ 41070 w 327673"/>
                <a:gd name="connsiteY0" fmla="*/ 0 h 1091821"/>
                <a:gd name="connsiteX1" fmla="*/ 327673 w 327673"/>
                <a:gd name="connsiteY1" fmla="*/ 232012 h 1091821"/>
                <a:gd name="connsiteX2" fmla="*/ 41070 w 327673"/>
                <a:gd name="connsiteY2" fmla="*/ 450376 h 1091821"/>
                <a:gd name="connsiteX3" fmla="*/ 259434 w 327673"/>
                <a:gd name="connsiteY3" fmla="*/ 655093 h 1091821"/>
                <a:gd name="connsiteX4" fmla="*/ 127 w 327673"/>
                <a:gd name="connsiteY4" fmla="*/ 887105 h 1091821"/>
                <a:gd name="connsiteX5" fmla="*/ 232139 w 327673"/>
                <a:gd name="connsiteY5" fmla="*/ 1091821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73" h="1091821">
                  <a:moveTo>
                    <a:pt x="41070" y="0"/>
                  </a:moveTo>
                  <a:cubicBezTo>
                    <a:pt x="184371" y="78474"/>
                    <a:pt x="327673" y="156949"/>
                    <a:pt x="327673" y="232012"/>
                  </a:cubicBezTo>
                  <a:cubicBezTo>
                    <a:pt x="327673" y="307075"/>
                    <a:pt x="52443" y="379863"/>
                    <a:pt x="41070" y="450376"/>
                  </a:cubicBezTo>
                  <a:cubicBezTo>
                    <a:pt x="29697" y="520889"/>
                    <a:pt x="266258" y="582305"/>
                    <a:pt x="259434" y="655093"/>
                  </a:cubicBezTo>
                  <a:cubicBezTo>
                    <a:pt x="252610" y="727881"/>
                    <a:pt x="4676" y="814317"/>
                    <a:pt x="127" y="887105"/>
                  </a:cubicBezTo>
                  <a:cubicBezTo>
                    <a:pt x="-4422" y="959893"/>
                    <a:pt x="113858" y="1025857"/>
                    <a:pt x="232139" y="109182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a:extLst>
                <a:ext uri="{FF2B5EF4-FFF2-40B4-BE49-F238E27FC236}">
                  <a16:creationId xmlns:a16="http://schemas.microsoft.com/office/drawing/2014/main" id="{ED9D1460-52A9-5F4B-9085-6DFAB9007B81}"/>
                </a:ext>
              </a:extLst>
            </p:cNvPr>
            <p:cNvSpPr txBox="1"/>
            <p:nvPr/>
          </p:nvSpPr>
          <p:spPr>
            <a:xfrm>
              <a:off x="4330125" y="3626125"/>
              <a:ext cx="522537" cy="369332"/>
            </a:xfrm>
            <a:prstGeom prst="rect">
              <a:avLst/>
            </a:prstGeom>
            <a:noFill/>
          </p:spPr>
          <p:txBody>
            <a:bodyPr wrap="square" rtlCol="0">
              <a:spAutoFit/>
            </a:bodyPr>
            <a:lstStyle/>
            <a:p>
              <a:pPr algn="ctr"/>
              <a:r>
                <a:rPr kumimoji="1" lang="en-US" altLang="zh-CN" dirty="0"/>
                <a:t>A1</a:t>
              </a:r>
              <a:endParaRPr kumimoji="1" lang="zh-CN" altLang="en-US" dirty="0"/>
            </a:p>
          </p:txBody>
        </p:sp>
      </p:grpSp>
      <p:grpSp>
        <p:nvGrpSpPr>
          <p:cNvPr id="23" name="组合 22">
            <a:extLst>
              <a:ext uri="{FF2B5EF4-FFF2-40B4-BE49-F238E27FC236}">
                <a16:creationId xmlns:a16="http://schemas.microsoft.com/office/drawing/2014/main" id="{3410DDB7-5A46-BB41-85C2-A84BEAC9B164}"/>
              </a:ext>
            </a:extLst>
          </p:cNvPr>
          <p:cNvGrpSpPr/>
          <p:nvPr/>
        </p:nvGrpSpPr>
        <p:grpSpPr>
          <a:xfrm>
            <a:off x="5537554" y="3501310"/>
            <a:ext cx="765182" cy="631451"/>
            <a:chOff x="4087480" y="3481612"/>
            <a:chExt cx="765182" cy="631451"/>
          </a:xfrm>
        </p:grpSpPr>
        <p:sp>
          <p:nvSpPr>
            <p:cNvPr id="24" name="任意形状 23">
              <a:extLst>
                <a:ext uri="{FF2B5EF4-FFF2-40B4-BE49-F238E27FC236}">
                  <a16:creationId xmlns:a16="http://schemas.microsoft.com/office/drawing/2014/main" id="{EF3F9D9F-687D-864D-9CC0-07F74C9C9D19}"/>
                </a:ext>
              </a:extLst>
            </p:cNvPr>
            <p:cNvSpPr/>
            <p:nvPr/>
          </p:nvSpPr>
          <p:spPr>
            <a:xfrm>
              <a:off x="4087480" y="3481612"/>
              <a:ext cx="270686" cy="631451"/>
            </a:xfrm>
            <a:custGeom>
              <a:avLst/>
              <a:gdLst>
                <a:gd name="connsiteX0" fmla="*/ 41070 w 327673"/>
                <a:gd name="connsiteY0" fmla="*/ 0 h 1091821"/>
                <a:gd name="connsiteX1" fmla="*/ 327673 w 327673"/>
                <a:gd name="connsiteY1" fmla="*/ 232012 h 1091821"/>
                <a:gd name="connsiteX2" fmla="*/ 41070 w 327673"/>
                <a:gd name="connsiteY2" fmla="*/ 450376 h 1091821"/>
                <a:gd name="connsiteX3" fmla="*/ 259434 w 327673"/>
                <a:gd name="connsiteY3" fmla="*/ 655093 h 1091821"/>
                <a:gd name="connsiteX4" fmla="*/ 127 w 327673"/>
                <a:gd name="connsiteY4" fmla="*/ 887105 h 1091821"/>
                <a:gd name="connsiteX5" fmla="*/ 232139 w 327673"/>
                <a:gd name="connsiteY5" fmla="*/ 1091821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73" h="1091821">
                  <a:moveTo>
                    <a:pt x="41070" y="0"/>
                  </a:moveTo>
                  <a:cubicBezTo>
                    <a:pt x="184371" y="78474"/>
                    <a:pt x="327673" y="156949"/>
                    <a:pt x="327673" y="232012"/>
                  </a:cubicBezTo>
                  <a:cubicBezTo>
                    <a:pt x="327673" y="307075"/>
                    <a:pt x="52443" y="379863"/>
                    <a:pt x="41070" y="450376"/>
                  </a:cubicBezTo>
                  <a:cubicBezTo>
                    <a:pt x="29697" y="520889"/>
                    <a:pt x="266258" y="582305"/>
                    <a:pt x="259434" y="655093"/>
                  </a:cubicBezTo>
                  <a:cubicBezTo>
                    <a:pt x="252610" y="727881"/>
                    <a:pt x="4676" y="814317"/>
                    <a:pt x="127" y="887105"/>
                  </a:cubicBezTo>
                  <a:cubicBezTo>
                    <a:pt x="-4422" y="959893"/>
                    <a:pt x="113858" y="1025857"/>
                    <a:pt x="232139" y="109182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文本框 24">
              <a:extLst>
                <a:ext uri="{FF2B5EF4-FFF2-40B4-BE49-F238E27FC236}">
                  <a16:creationId xmlns:a16="http://schemas.microsoft.com/office/drawing/2014/main" id="{C5B6A5A5-D108-1848-8711-DDE4EBA8E7EA}"/>
                </a:ext>
              </a:extLst>
            </p:cNvPr>
            <p:cNvSpPr txBox="1"/>
            <p:nvPr/>
          </p:nvSpPr>
          <p:spPr>
            <a:xfrm>
              <a:off x="4330125" y="3626125"/>
              <a:ext cx="522537" cy="369332"/>
            </a:xfrm>
            <a:prstGeom prst="rect">
              <a:avLst/>
            </a:prstGeom>
            <a:noFill/>
          </p:spPr>
          <p:txBody>
            <a:bodyPr wrap="square" rtlCol="0">
              <a:spAutoFit/>
            </a:bodyPr>
            <a:lstStyle/>
            <a:p>
              <a:pPr algn="ctr"/>
              <a:r>
                <a:rPr kumimoji="1" lang="en-US" altLang="zh-CN" dirty="0"/>
                <a:t>A2</a:t>
              </a:r>
              <a:endParaRPr kumimoji="1" lang="zh-CN" altLang="en-US" dirty="0"/>
            </a:p>
          </p:txBody>
        </p:sp>
      </p:grpSp>
      <p:grpSp>
        <p:nvGrpSpPr>
          <p:cNvPr id="26" name="组合 25">
            <a:extLst>
              <a:ext uri="{FF2B5EF4-FFF2-40B4-BE49-F238E27FC236}">
                <a16:creationId xmlns:a16="http://schemas.microsoft.com/office/drawing/2014/main" id="{34D22D33-8C04-1141-B3FA-6B7CB01DB608}"/>
              </a:ext>
            </a:extLst>
          </p:cNvPr>
          <p:cNvGrpSpPr/>
          <p:nvPr/>
        </p:nvGrpSpPr>
        <p:grpSpPr>
          <a:xfrm>
            <a:off x="7321757" y="3501310"/>
            <a:ext cx="765182" cy="631451"/>
            <a:chOff x="4087480" y="3481612"/>
            <a:chExt cx="765182" cy="631451"/>
          </a:xfrm>
        </p:grpSpPr>
        <p:sp>
          <p:nvSpPr>
            <p:cNvPr id="27" name="任意形状 26">
              <a:extLst>
                <a:ext uri="{FF2B5EF4-FFF2-40B4-BE49-F238E27FC236}">
                  <a16:creationId xmlns:a16="http://schemas.microsoft.com/office/drawing/2014/main" id="{A7AA1C56-EFD8-9648-9551-98E97EBC6F6D}"/>
                </a:ext>
              </a:extLst>
            </p:cNvPr>
            <p:cNvSpPr/>
            <p:nvPr/>
          </p:nvSpPr>
          <p:spPr>
            <a:xfrm>
              <a:off x="4087480" y="3481612"/>
              <a:ext cx="270686" cy="631451"/>
            </a:xfrm>
            <a:custGeom>
              <a:avLst/>
              <a:gdLst>
                <a:gd name="connsiteX0" fmla="*/ 41070 w 327673"/>
                <a:gd name="connsiteY0" fmla="*/ 0 h 1091821"/>
                <a:gd name="connsiteX1" fmla="*/ 327673 w 327673"/>
                <a:gd name="connsiteY1" fmla="*/ 232012 h 1091821"/>
                <a:gd name="connsiteX2" fmla="*/ 41070 w 327673"/>
                <a:gd name="connsiteY2" fmla="*/ 450376 h 1091821"/>
                <a:gd name="connsiteX3" fmla="*/ 259434 w 327673"/>
                <a:gd name="connsiteY3" fmla="*/ 655093 h 1091821"/>
                <a:gd name="connsiteX4" fmla="*/ 127 w 327673"/>
                <a:gd name="connsiteY4" fmla="*/ 887105 h 1091821"/>
                <a:gd name="connsiteX5" fmla="*/ 232139 w 327673"/>
                <a:gd name="connsiteY5" fmla="*/ 1091821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73" h="1091821">
                  <a:moveTo>
                    <a:pt x="41070" y="0"/>
                  </a:moveTo>
                  <a:cubicBezTo>
                    <a:pt x="184371" y="78474"/>
                    <a:pt x="327673" y="156949"/>
                    <a:pt x="327673" y="232012"/>
                  </a:cubicBezTo>
                  <a:cubicBezTo>
                    <a:pt x="327673" y="307075"/>
                    <a:pt x="52443" y="379863"/>
                    <a:pt x="41070" y="450376"/>
                  </a:cubicBezTo>
                  <a:cubicBezTo>
                    <a:pt x="29697" y="520889"/>
                    <a:pt x="266258" y="582305"/>
                    <a:pt x="259434" y="655093"/>
                  </a:cubicBezTo>
                  <a:cubicBezTo>
                    <a:pt x="252610" y="727881"/>
                    <a:pt x="4676" y="814317"/>
                    <a:pt x="127" y="887105"/>
                  </a:cubicBezTo>
                  <a:cubicBezTo>
                    <a:pt x="-4422" y="959893"/>
                    <a:pt x="113858" y="1025857"/>
                    <a:pt x="232139" y="109182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a:extLst>
                <a:ext uri="{FF2B5EF4-FFF2-40B4-BE49-F238E27FC236}">
                  <a16:creationId xmlns:a16="http://schemas.microsoft.com/office/drawing/2014/main" id="{040AACBE-3757-7B4D-B8A8-48A61B582D50}"/>
                </a:ext>
              </a:extLst>
            </p:cNvPr>
            <p:cNvSpPr txBox="1"/>
            <p:nvPr/>
          </p:nvSpPr>
          <p:spPr>
            <a:xfrm>
              <a:off x="4330125" y="3626125"/>
              <a:ext cx="522537" cy="369332"/>
            </a:xfrm>
            <a:prstGeom prst="rect">
              <a:avLst/>
            </a:prstGeom>
            <a:noFill/>
          </p:spPr>
          <p:txBody>
            <a:bodyPr wrap="square" rtlCol="0">
              <a:spAutoFit/>
            </a:bodyPr>
            <a:lstStyle/>
            <a:p>
              <a:pPr algn="ctr"/>
              <a:r>
                <a:rPr kumimoji="1" lang="en-US" altLang="zh-CN" dirty="0"/>
                <a:t>A3</a:t>
              </a:r>
              <a:endParaRPr kumimoji="1" lang="zh-CN" altLang="en-US" dirty="0"/>
            </a:p>
          </p:txBody>
        </p:sp>
      </p:grpSp>
      <p:grpSp>
        <p:nvGrpSpPr>
          <p:cNvPr id="39" name="组合 38">
            <a:extLst>
              <a:ext uri="{FF2B5EF4-FFF2-40B4-BE49-F238E27FC236}">
                <a16:creationId xmlns:a16="http://schemas.microsoft.com/office/drawing/2014/main" id="{6D2E9678-7B2C-334B-BDB5-15441912A5C2}"/>
              </a:ext>
            </a:extLst>
          </p:cNvPr>
          <p:cNvGrpSpPr/>
          <p:nvPr/>
        </p:nvGrpSpPr>
        <p:grpSpPr>
          <a:xfrm>
            <a:off x="3870396" y="2661134"/>
            <a:ext cx="765182" cy="631451"/>
            <a:chOff x="4087480" y="3481612"/>
            <a:chExt cx="765182" cy="631451"/>
          </a:xfrm>
        </p:grpSpPr>
        <p:sp>
          <p:nvSpPr>
            <p:cNvPr id="40" name="任意形状 39">
              <a:extLst>
                <a:ext uri="{FF2B5EF4-FFF2-40B4-BE49-F238E27FC236}">
                  <a16:creationId xmlns:a16="http://schemas.microsoft.com/office/drawing/2014/main" id="{5D2598DF-1B34-ED4E-93F0-304B4EDEFA39}"/>
                </a:ext>
              </a:extLst>
            </p:cNvPr>
            <p:cNvSpPr/>
            <p:nvPr/>
          </p:nvSpPr>
          <p:spPr>
            <a:xfrm>
              <a:off x="4087480" y="3481612"/>
              <a:ext cx="270686" cy="631451"/>
            </a:xfrm>
            <a:custGeom>
              <a:avLst/>
              <a:gdLst>
                <a:gd name="connsiteX0" fmla="*/ 41070 w 327673"/>
                <a:gd name="connsiteY0" fmla="*/ 0 h 1091821"/>
                <a:gd name="connsiteX1" fmla="*/ 327673 w 327673"/>
                <a:gd name="connsiteY1" fmla="*/ 232012 h 1091821"/>
                <a:gd name="connsiteX2" fmla="*/ 41070 w 327673"/>
                <a:gd name="connsiteY2" fmla="*/ 450376 h 1091821"/>
                <a:gd name="connsiteX3" fmla="*/ 259434 w 327673"/>
                <a:gd name="connsiteY3" fmla="*/ 655093 h 1091821"/>
                <a:gd name="connsiteX4" fmla="*/ 127 w 327673"/>
                <a:gd name="connsiteY4" fmla="*/ 887105 h 1091821"/>
                <a:gd name="connsiteX5" fmla="*/ 232139 w 327673"/>
                <a:gd name="connsiteY5" fmla="*/ 1091821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73" h="1091821">
                  <a:moveTo>
                    <a:pt x="41070" y="0"/>
                  </a:moveTo>
                  <a:cubicBezTo>
                    <a:pt x="184371" y="78474"/>
                    <a:pt x="327673" y="156949"/>
                    <a:pt x="327673" y="232012"/>
                  </a:cubicBezTo>
                  <a:cubicBezTo>
                    <a:pt x="327673" y="307075"/>
                    <a:pt x="52443" y="379863"/>
                    <a:pt x="41070" y="450376"/>
                  </a:cubicBezTo>
                  <a:cubicBezTo>
                    <a:pt x="29697" y="520889"/>
                    <a:pt x="266258" y="582305"/>
                    <a:pt x="259434" y="655093"/>
                  </a:cubicBezTo>
                  <a:cubicBezTo>
                    <a:pt x="252610" y="727881"/>
                    <a:pt x="4676" y="814317"/>
                    <a:pt x="127" y="887105"/>
                  </a:cubicBezTo>
                  <a:cubicBezTo>
                    <a:pt x="-4422" y="959893"/>
                    <a:pt x="113858" y="1025857"/>
                    <a:pt x="232139" y="1091821"/>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1" name="文本框 40">
              <a:extLst>
                <a:ext uri="{FF2B5EF4-FFF2-40B4-BE49-F238E27FC236}">
                  <a16:creationId xmlns:a16="http://schemas.microsoft.com/office/drawing/2014/main" id="{A200D03F-90E7-C844-9900-2DF9555AC397}"/>
                </a:ext>
              </a:extLst>
            </p:cNvPr>
            <p:cNvSpPr txBox="1"/>
            <p:nvPr/>
          </p:nvSpPr>
          <p:spPr>
            <a:xfrm>
              <a:off x="4330125" y="3626125"/>
              <a:ext cx="522537" cy="369332"/>
            </a:xfrm>
            <a:prstGeom prst="rect">
              <a:avLst/>
            </a:prstGeom>
            <a:noFill/>
          </p:spPr>
          <p:txBody>
            <a:bodyPr wrap="square" rtlCol="0">
              <a:spAutoFit/>
            </a:bodyPr>
            <a:lstStyle/>
            <a:p>
              <a:pPr algn="ctr"/>
              <a:r>
                <a:rPr kumimoji="1" lang="en-US" altLang="zh-CN" dirty="0"/>
                <a:t>B1</a:t>
              </a:r>
              <a:endParaRPr kumimoji="1" lang="zh-CN" altLang="en-US" dirty="0"/>
            </a:p>
          </p:txBody>
        </p:sp>
      </p:grpSp>
      <p:grpSp>
        <p:nvGrpSpPr>
          <p:cNvPr id="42" name="组合 41">
            <a:extLst>
              <a:ext uri="{FF2B5EF4-FFF2-40B4-BE49-F238E27FC236}">
                <a16:creationId xmlns:a16="http://schemas.microsoft.com/office/drawing/2014/main" id="{B31FD696-BE9A-DC45-BA53-7A03CAAF6FF5}"/>
              </a:ext>
            </a:extLst>
          </p:cNvPr>
          <p:cNvGrpSpPr/>
          <p:nvPr/>
        </p:nvGrpSpPr>
        <p:grpSpPr>
          <a:xfrm>
            <a:off x="5537554" y="2661134"/>
            <a:ext cx="765182" cy="631451"/>
            <a:chOff x="4087480" y="3481612"/>
            <a:chExt cx="765182" cy="631451"/>
          </a:xfrm>
        </p:grpSpPr>
        <p:sp>
          <p:nvSpPr>
            <p:cNvPr id="43" name="任意形状 42">
              <a:extLst>
                <a:ext uri="{FF2B5EF4-FFF2-40B4-BE49-F238E27FC236}">
                  <a16:creationId xmlns:a16="http://schemas.microsoft.com/office/drawing/2014/main" id="{F7BC026E-EC07-374A-854E-4598FA28231B}"/>
                </a:ext>
              </a:extLst>
            </p:cNvPr>
            <p:cNvSpPr/>
            <p:nvPr/>
          </p:nvSpPr>
          <p:spPr>
            <a:xfrm>
              <a:off x="4087480" y="3481612"/>
              <a:ext cx="270686" cy="631451"/>
            </a:xfrm>
            <a:custGeom>
              <a:avLst/>
              <a:gdLst>
                <a:gd name="connsiteX0" fmla="*/ 41070 w 327673"/>
                <a:gd name="connsiteY0" fmla="*/ 0 h 1091821"/>
                <a:gd name="connsiteX1" fmla="*/ 327673 w 327673"/>
                <a:gd name="connsiteY1" fmla="*/ 232012 h 1091821"/>
                <a:gd name="connsiteX2" fmla="*/ 41070 w 327673"/>
                <a:gd name="connsiteY2" fmla="*/ 450376 h 1091821"/>
                <a:gd name="connsiteX3" fmla="*/ 259434 w 327673"/>
                <a:gd name="connsiteY3" fmla="*/ 655093 h 1091821"/>
                <a:gd name="connsiteX4" fmla="*/ 127 w 327673"/>
                <a:gd name="connsiteY4" fmla="*/ 887105 h 1091821"/>
                <a:gd name="connsiteX5" fmla="*/ 232139 w 327673"/>
                <a:gd name="connsiteY5" fmla="*/ 1091821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73" h="1091821">
                  <a:moveTo>
                    <a:pt x="41070" y="0"/>
                  </a:moveTo>
                  <a:cubicBezTo>
                    <a:pt x="184371" y="78474"/>
                    <a:pt x="327673" y="156949"/>
                    <a:pt x="327673" y="232012"/>
                  </a:cubicBezTo>
                  <a:cubicBezTo>
                    <a:pt x="327673" y="307075"/>
                    <a:pt x="52443" y="379863"/>
                    <a:pt x="41070" y="450376"/>
                  </a:cubicBezTo>
                  <a:cubicBezTo>
                    <a:pt x="29697" y="520889"/>
                    <a:pt x="266258" y="582305"/>
                    <a:pt x="259434" y="655093"/>
                  </a:cubicBezTo>
                  <a:cubicBezTo>
                    <a:pt x="252610" y="727881"/>
                    <a:pt x="4676" y="814317"/>
                    <a:pt x="127" y="887105"/>
                  </a:cubicBezTo>
                  <a:cubicBezTo>
                    <a:pt x="-4422" y="959893"/>
                    <a:pt x="113858" y="1025857"/>
                    <a:pt x="232139" y="1091821"/>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4" name="文本框 43">
              <a:extLst>
                <a:ext uri="{FF2B5EF4-FFF2-40B4-BE49-F238E27FC236}">
                  <a16:creationId xmlns:a16="http://schemas.microsoft.com/office/drawing/2014/main" id="{3A4FBA87-BF92-334A-8B90-115DA74F0ED3}"/>
                </a:ext>
              </a:extLst>
            </p:cNvPr>
            <p:cNvSpPr txBox="1"/>
            <p:nvPr/>
          </p:nvSpPr>
          <p:spPr>
            <a:xfrm>
              <a:off x="4330125" y="3626125"/>
              <a:ext cx="522537" cy="369332"/>
            </a:xfrm>
            <a:prstGeom prst="rect">
              <a:avLst/>
            </a:prstGeom>
            <a:noFill/>
          </p:spPr>
          <p:txBody>
            <a:bodyPr wrap="square" rtlCol="0">
              <a:spAutoFit/>
            </a:bodyPr>
            <a:lstStyle/>
            <a:p>
              <a:pPr algn="ctr"/>
              <a:r>
                <a:rPr kumimoji="1" lang="en-US" altLang="zh-CN" dirty="0"/>
                <a:t>B2</a:t>
              </a:r>
              <a:endParaRPr kumimoji="1" lang="zh-CN" altLang="en-US" dirty="0"/>
            </a:p>
          </p:txBody>
        </p:sp>
      </p:grpSp>
      <p:grpSp>
        <p:nvGrpSpPr>
          <p:cNvPr id="45" name="组合 44">
            <a:extLst>
              <a:ext uri="{FF2B5EF4-FFF2-40B4-BE49-F238E27FC236}">
                <a16:creationId xmlns:a16="http://schemas.microsoft.com/office/drawing/2014/main" id="{33269933-D694-754C-8776-41C437A56842}"/>
              </a:ext>
            </a:extLst>
          </p:cNvPr>
          <p:cNvGrpSpPr/>
          <p:nvPr/>
        </p:nvGrpSpPr>
        <p:grpSpPr>
          <a:xfrm>
            <a:off x="7321757" y="2661134"/>
            <a:ext cx="765182" cy="631451"/>
            <a:chOff x="4087480" y="3481612"/>
            <a:chExt cx="765182" cy="631451"/>
          </a:xfrm>
        </p:grpSpPr>
        <p:sp>
          <p:nvSpPr>
            <p:cNvPr id="46" name="任意形状 45">
              <a:extLst>
                <a:ext uri="{FF2B5EF4-FFF2-40B4-BE49-F238E27FC236}">
                  <a16:creationId xmlns:a16="http://schemas.microsoft.com/office/drawing/2014/main" id="{6AF9DF36-AB43-CB4C-87FD-4FB9BEF7FE94}"/>
                </a:ext>
              </a:extLst>
            </p:cNvPr>
            <p:cNvSpPr/>
            <p:nvPr/>
          </p:nvSpPr>
          <p:spPr>
            <a:xfrm>
              <a:off x="4087480" y="3481612"/>
              <a:ext cx="270686" cy="631451"/>
            </a:xfrm>
            <a:custGeom>
              <a:avLst/>
              <a:gdLst>
                <a:gd name="connsiteX0" fmla="*/ 41070 w 327673"/>
                <a:gd name="connsiteY0" fmla="*/ 0 h 1091821"/>
                <a:gd name="connsiteX1" fmla="*/ 327673 w 327673"/>
                <a:gd name="connsiteY1" fmla="*/ 232012 h 1091821"/>
                <a:gd name="connsiteX2" fmla="*/ 41070 w 327673"/>
                <a:gd name="connsiteY2" fmla="*/ 450376 h 1091821"/>
                <a:gd name="connsiteX3" fmla="*/ 259434 w 327673"/>
                <a:gd name="connsiteY3" fmla="*/ 655093 h 1091821"/>
                <a:gd name="connsiteX4" fmla="*/ 127 w 327673"/>
                <a:gd name="connsiteY4" fmla="*/ 887105 h 1091821"/>
                <a:gd name="connsiteX5" fmla="*/ 232139 w 327673"/>
                <a:gd name="connsiteY5" fmla="*/ 1091821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73" h="1091821">
                  <a:moveTo>
                    <a:pt x="41070" y="0"/>
                  </a:moveTo>
                  <a:cubicBezTo>
                    <a:pt x="184371" y="78474"/>
                    <a:pt x="327673" y="156949"/>
                    <a:pt x="327673" y="232012"/>
                  </a:cubicBezTo>
                  <a:cubicBezTo>
                    <a:pt x="327673" y="307075"/>
                    <a:pt x="52443" y="379863"/>
                    <a:pt x="41070" y="450376"/>
                  </a:cubicBezTo>
                  <a:cubicBezTo>
                    <a:pt x="29697" y="520889"/>
                    <a:pt x="266258" y="582305"/>
                    <a:pt x="259434" y="655093"/>
                  </a:cubicBezTo>
                  <a:cubicBezTo>
                    <a:pt x="252610" y="727881"/>
                    <a:pt x="4676" y="814317"/>
                    <a:pt x="127" y="887105"/>
                  </a:cubicBezTo>
                  <a:cubicBezTo>
                    <a:pt x="-4422" y="959893"/>
                    <a:pt x="113858" y="1025857"/>
                    <a:pt x="232139" y="1091821"/>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7" name="文本框 46">
              <a:extLst>
                <a:ext uri="{FF2B5EF4-FFF2-40B4-BE49-F238E27FC236}">
                  <a16:creationId xmlns:a16="http://schemas.microsoft.com/office/drawing/2014/main" id="{ADB31A7C-B541-7D4B-AD4D-C20FF0C52997}"/>
                </a:ext>
              </a:extLst>
            </p:cNvPr>
            <p:cNvSpPr txBox="1"/>
            <p:nvPr/>
          </p:nvSpPr>
          <p:spPr>
            <a:xfrm>
              <a:off x="4330125" y="3626125"/>
              <a:ext cx="522537" cy="369332"/>
            </a:xfrm>
            <a:prstGeom prst="rect">
              <a:avLst/>
            </a:prstGeom>
            <a:noFill/>
          </p:spPr>
          <p:txBody>
            <a:bodyPr wrap="square" rtlCol="0">
              <a:spAutoFit/>
            </a:bodyPr>
            <a:lstStyle/>
            <a:p>
              <a:pPr algn="ctr"/>
              <a:r>
                <a:rPr kumimoji="1" lang="en-US" altLang="zh-CN" dirty="0"/>
                <a:t>B3</a:t>
              </a:r>
              <a:endParaRPr kumimoji="1" lang="zh-CN" altLang="en-US" dirty="0"/>
            </a:p>
          </p:txBody>
        </p:sp>
      </p:grpSp>
      <p:sp>
        <p:nvSpPr>
          <p:cNvPr id="32" name="页脚占位符 4">
            <a:extLst>
              <a:ext uri="{FF2B5EF4-FFF2-40B4-BE49-F238E27FC236}">
                <a16:creationId xmlns:a16="http://schemas.microsoft.com/office/drawing/2014/main" id="{E200F87D-E5A2-9141-97E8-512C2249DE55}"/>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Tree>
    <p:extLst>
      <p:ext uri="{BB962C8B-B14F-4D97-AF65-F5344CB8AC3E}">
        <p14:creationId xmlns:p14="http://schemas.microsoft.com/office/powerpoint/2010/main" val="195837582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5ADAFF53-90D6-4449-A069-F7AE6D0937A6}"/>
              </a:ext>
            </a:extLst>
          </p:cNvPr>
          <p:cNvSpPr>
            <a:spLocks noGrp="1"/>
          </p:cNvSpPr>
          <p:nvPr>
            <p:ph type="sldNum" sz="quarter" idx="12"/>
          </p:nvPr>
        </p:nvSpPr>
        <p:spPr/>
        <p:txBody>
          <a:bodyPr/>
          <a:lstStyle/>
          <a:p>
            <a:fld id="{ADE361C3-C043-4A6E-BDCE-8DA1E7D90A3B}" type="slidenum">
              <a:rPr lang="zh-CN" altLang="en-US" smtClean="0"/>
              <a:pPr/>
              <a:t>136</a:t>
            </a:fld>
            <a:endParaRPr lang="zh-CN" altLang="en-US"/>
          </a:p>
        </p:txBody>
      </p:sp>
      <p:sp>
        <p:nvSpPr>
          <p:cNvPr id="4" name="标题 3">
            <a:extLst>
              <a:ext uri="{FF2B5EF4-FFF2-40B4-BE49-F238E27FC236}">
                <a16:creationId xmlns:a16="http://schemas.microsoft.com/office/drawing/2014/main" id="{0070AB4F-822C-B44D-B496-D5DEC1476B8C}"/>
              </a:ext>
            </a:extLst>
          </p:cNvPr>
          <p:cNvSpPr>
            <a:spLocks noGrp="1"/>
          </p:cNvSpPr>
          <p:nvPr>
            <p:ph type="title"/>
          </p:nvPr>
        </p:nvSpPr>
        <p:spPr/>
        <p:txBody>
          <a:bodyPr/>
          <a:lstStyle/>
          <a:p>
            <a:r>
              <a:rPr kumimoji="1" lang="zh-CN" altLang="en-US" dirty="0"/>
              <a:t>群组调度：</a:t>
            </a:r>
            <a:r>
              <a:rPr kumimoji="1" lang="en-US" altLang="zh-CN" dirty="0"/>
              <a:t>Gang</a:t>
            </a:r>
            <a:r>
              <a:rPr kumimoji="1" lang="zh-CN" altLang="en-US" dirty="0"/>
              <a:t> </a:t>
            </a:r>
            <a:r>
              <a:rPr kumimoji="1" lang="en-US" altLang="zh-CN" dirty="0"/>
              <a:t>Scheduling</a:t>
            </a:r>
            <a:endParaRPr kumimoji="1" lang="zh-CN" altLang="en-US" dirty="0"/>
          </a:p>
        </p:txBody>
      </p:sp>
      <p:pic>
        <p:nvPicPr>
          <p:cNvPr id="5" name="图片 4">
            <a:extLst>
              <a:ext uri="{FF2B5EF4-FFF2-40B4-BE49-F238E27FC236}">
                <a16:creationId xmlns:a16="http://schemas.microsoft.com/office/drawing/2014/main" id="{44DFD201-22EB-C84A-9848-A64ADC3AB390}"/>
              </a:ext>
            </a:extLst>
          </p:cNvPr>
          <p:cNvPicPr>
            <a:picLocks noChangeAspect="1"/>
          </p:cNvPicPr>
          <p:nvPr/>
        </p:nvPicPr>
        <p:blipFill>
          <a:blip r:embed="rId2"/>
          <a:stretch>
            <a:fillRect/>
          </a:stretch>
        </p:blipFill>
        <p:spPr>
          <a:xfrm>
            <a:off x="1494929" y="2692268"/>
            <a:ext cx="6154142" cy="2604694"/>
          </a:xfrm>
          <a:prstGeom prst="rect">
            <a:avLst/>
          </a:prstGeom>
        </p:spPr>
      </p:pic>
      <p:sp>
        <p:nvSpPr>
          <p:cNvPr id="6" name="内容占位符 2">
            <a:extLst>
              <a:ext uri="{FF2B5EF4-FFF2-40B4-BE49-F238E27FC236}">
                <a16:creationId xmlns:a16="http://schemas.microsoft.com/office/drawing/2014/main" id="{E6BA51F1-A49F-8849-BFDC-67E0F937C016}"/>
              </a:ext>
            </a:extLst>
          </p:cNvPr>
          <p:cNvSpPr>
            <a:spLocks noGrp="1"/>
          </p:cNvSpPr>
          <p:nvPr>
            <p:ph idx="1"/>
          </p:nvPr>
        </p:nvSpPr>
        <p:spPr>
          <a:xfrm>
            <a:off x="457200" y="1333501"/>
            <a:ext cx="8229600" cy="3771636"/>
          </a:xfrm>
        </p:spPr>
        <p:txBody>
          <a:bodyPr/>
          <a:lstStyle/>
          <a:p>
            <a:r>
              <a:rPr kumimoji="1" lang="en-US" altLang="zh-CN" dirty="0"/>
              <a:t>4</a:t>
            </a:r>
            <a:r>
              <a:rPr kumimoji="1" lang="zh-CN" altLang="en-US" dirty="0"/>
              <a:t>组任务</a:t>
            </a:r>
            <a:r>
              <a:rPr kumimoji="1" lang="en-US" altLang="zh-CN" dirty="0"/>
              <a:t>A</a:t>
            </a:r>
            <a:r>
              <a:rPr kumimoji="1" lang="zh-CN" altLang="en-US" dirty="0"/>
              <a:t>、</a:t>
            </a:r>
            <a:r>
              <a:rPr kumimoji="1" lang="en-US" altLang="zh-CN" dirty="0"/>
              <a:t>B</a:t>
            </a:r>
            <a:r>
              <a:rPr kumimoji="1" lang="zh-CN" altLang="en-US" dirty="0"/>
              <a:t>、</a:t>
            </a:r>
            <a:r>
              <a:rPr kumimoji="1" lang="en-US" altLang="zh-CN" dirty="0"/>
              <a:t>C</a:t>
            </a:r>
            <a:r>
              <a:rPr kumimoji="1" lang="zh-CN" altLang="en-US" dirty="0"/>
              <a:t>、</a:t>
            </a:r>
            <a:r>
              <a:rPr kumimoji="1" lang="en-US" altLang="zh-CN" dirty="0"/>
              <a:t>D</a:t>
            </a:r>
          </a:p>
          <a:p>
            <a:pPr lvl="1"/>
            <a:r>
              <a:rPr kumimoji="1" lang="zh-CN" altLang="en-US" dirty="0"/>
              <a:t>组内任务都是关联任务，需要尽可能同时执行</a:t>
            </a:r>
          </a:p>
        </p:txBody>
      </p:sp>
    </p:spTree>
    <p:extLst>
      <p:ext uri="{BB962C8B-B14F-4D97-AF65-F5344CB8AC3E}">
        <p14:creationId xmlns:p14="http://schemas.microsoft.com/office/powerpoint/2010/main" val="252820243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DB1FC3-1C5F-0A40-A43A-6619D8571FA5}"/>
              </a:ext>
            </a:extLst>
          </p:cNvPr>
          <p:cNvSpPr>
            <a:spLocks noGrp="1"/>
          </p:cNvSpPr>
          <p:nvPr>
            <p:ph type="title"/>
          </p:nvPr>
        </p:nvSpPr>
        <p:spPr>
          <a:xfrm>
            <a:off x="457200" y="228866"/>
            <a:ext cx="8229600" cy="900442"/>
          </a:xfrm>
        </p:spPr>
        <p:txBody>
          <a:bodyPr/>
          <a:lstStyle/>
          <a:p>
            <a:r>
              <a:rPr kumimoji="1" lang="zh-CN" altLang="en-US" dirty="0"/>
              <a:t>全局使用一个调度器的问题</a:t>
            </a:r>
          </a:p>
        </p:txBody>
      </p:sp>
      <p:sp>
        <p:nvSpPr>
          <p:cNvPr id="4" name="灯片编号占位符 3">
            <a:extLst>
              <a:ext uri="{FF2B5EF4-FFF2-40B4-BE49-F238E27FC236}">
                <a16:creationId xmlns:a16="http://schemas.microsoft.com/office/drawing/2014/main" id="{B7E38E82-A1F5-F243-A6F7-149A224684F9}"/>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137</a:t>
            </a:fld>
            <a:endParaRPr lang="zh-CN" altLang="en-US"/>
          </a:p>
        </p:txBody>
      </p:sp>
      <p:sp>
        <p:nvSpPr>
          <p:cNvPr id="5" name="矩形 4">
            <a:extLst>
              <a:ext uri="{FF2B5EF4-FFF2-40B4-BE49-F238E27FC236}">
                <a16:creationId xmlns:a16="http://schemas.microsoft.com/office/drawing/2014/main" id="{AEB8776A-CF1E-6C40-BD79-FBBF7767D9C6}"/>
              </a:ext>
            </a:extLst>
          </p:cNvPr>
          <p:cNvSpPr/>
          <p:nvPr/>
        </p:nvSpPr>
        <p:spPr>
          <a:xfrm>
            <a:off x="2858918" y="4742118"/>
            <a:ext cx="1224136"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t>CPU</a:t>
            </a:r>
            <a:endParaRPr kumimoji="1" lang="zh-CN" altLang="en-US" b="1" dirty="0"/>
          </a:p>
        </p:txBody>
      </p:sp>
      <p:sp>
        <p:nvSpPr>
          <p:cNvPr id="6" name="矩形 5">
            <a:extLst>
              <a:ext uri="{FF2B5EF4-FFF2-40B4-BE49-F238E27FC236}">
                <a16:creationId xmlns:a16="http://schemas.microsoft.com/office/drawing/2014/main" id="{9F3227A6-5842-5D4F-A5BF-DA363AD386A3}"/>
              </a:ext>
            </a:extLst>
          </p:cNvPr>
          <p:cNvSpPr/>
          <p:nvPr/>
        </p:nvSpPr>
        <p:spPr>
          <a:xfrm>
            <a:off x="4875142" y="4742118"/>
            <a:ext cx="1224136"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t>CPU</a:t>
            </a:r>
            <a:endParaRPr kumimoji="1" lang="zh-CN" altLang="en-US" b="1" dirty="0"/>
          </a:p>
        </p:txBody>
      </p:sp>
      <p:sp>
        <p:nvSpPr>
          <p:cNvPr id="7" name="矩形 6">
            <a:extLst>
              <a:ext uri="{FF2B5EF4-FFF2-40B4-BE49-F238E27FC236}">
                <a16:creationId xmlns:a16="http://schemas.microsoft.com/office/drawing/2014/main" id="{A1C151BE-0779-8042-9F1E-38764E137A16}"/>
              </a:ext>
            </a:extLst>
          </p:cNvPr>
          <p:cNvSpPr/>
          <p:nvPr/>
        </p:nvSpPr>
        <p:spPr>
          <a:xfrm>
            <a:off x="6891366" y="4742118"/>
            <a:ext cx="1224136"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t>CPU</a:t>
            </a:r>
            <a:endParaRPr kumimoji="1" lang="zh-CN" altLang="en-US" b="1" dirty="0"/>
          </a:p>
        </p:txBody>
      </p:sp>
      <p:sp>
        <p:nvSpPr>
          <p:cNvPr id="8" name="矩形 7">
            <a:extLst>
              <a:ext uri="{FF2B5EF4-FFF2-40B4-BE49-F238E27FC236}">
                <a16:creationId xmlns:a16="http://schemas.microsoft.com/office/drawing/2014/main" id="{42263217-5E42-764E-9F03-4A51C15ABCC7}"/>
              </a:ext>
            </a:extLst>
          </p:cNvPr>
          <p:cNvSpPr/>
          <p:nvPr/>
        </p:nvSpPr>
        <p:spPr>
          <a:xfrm>
            <a:off x="4695122" y="1363321"/>
            <a:ext cx="1584176" cy="576064"/>
          </a:xfrm>
          <a:prstGeom prst="rect">
            <a:avLst/>
          </a:prstGeom>
          <a:ln>
            <a:solidFill>
              <a:srgbClr val="9411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b="1" dirty="0"/>
              <a:t>调度器</a:t>
            </a:r>
          </a:p>
        </p:txBody>
      </p:sp>
      <p:cxnSp>
        <p:nvCxnSpPr>
          <p:cNvPr id="12" name="直线箭头连接符 11">
            <a:extLst>
              <a:ext uri="{FF2B5EF4-FFF2-40B4-BE49-F238E27FC236}">
                <a16:creationId xmlns:a16="http://schemas.microsoft.com/office/drawing/2014/main" id="{789B146A-845B-AE45-872F-D020F5EC046D}"/>
              </a:ext>
            </a:extLst>
          </p:cNvPr>
          <p:cNvCxnSpPr>
            <a:cxnSpLocks/>
          </p:cNvCxnSpPr>
          <p:nvPr/>
        </p:nvCxnSpPr>
        <p:spPr>
          <a:xfrm flipV="1">
            <a:off x="3532757" y="2135759"/>
            <a:ext cx="1342385" cy="973786"/>
          </a:xfrm>
          <a:prstGeom prst="straightConnector1">
            <a:avLst/>
          </a:prstGeom>
          <a:ln w="508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8A93CD0E-6C8F-BD4A-8FA4-4A7F49D4353B}"/>
              </a:ext>
            </a:extLst>
          </p:cNvPr>
          <p:cNvCxnSpPr>
            <a:cxnSpLocks/>
          </p:cNvCxnSpPr>
          <p:nvPr/>
        </p:nvCxnSpPr>
        <p:spPr>
          <a:xfrm flipV="1">
            <a:off x="5487210" y="2103506"/>
            <a:ext cx="0" cy="1152128"/>
          </a:xfrm>
          <a:prstGeom prst="straightConnector1">
            <a:avLst/>
          </a:prstGeom>
          <a:ln w="508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D9361710-84CB-7243-AD9B-C730C93F43F7}"/>
              </a:ext>
            </a:extLst>
          </p:cNvPr>
          <p:cNvCxnSpPr>
            <a:cxnSpLocks/>
          </p:cNvCxnSpPr>
          <p:nvPr/>
        </p:nvCxnSpPr>
        <p:spPr>
          <a:xfrm flipH="1" flipV="1">
            <a:off x="6099278" y="2139208"/>
            <a:ext cx="1404156" cy="1018594"/>
          </a:xfrm>
          <a:prstGeom prst="straightConnector1">
            <a:avLst/>
          </a:prstGeom>
          <a:ln w="50800">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2F448F01-1482-604E-B2E8-978744D13854}"/>
              </a:ext>
            </a:extLst>
          </p:cNvPr>
          <p:cNvSpPr txBox="1"/>
          <p:nvPr/>
        </p:nvSpPr>
        <p:spPr>
          <a:xfrm>
            <a:off x="59395" y="2534334"/>
            <a:ext cx="2278595" cy="646331"/>
          </a:xfrm>
          <a:prstGeom prst="rect">
            <a:avLst/>
          </a:prstGeom>
          <a:noFill/>
        </p:spPr>
        <p:txBody>
          <a:bodyPr wrap="square" rtlCol="0">
            <a:spAutoFit/>
          </a:bodyPr>
          <a:lstStyle/>
          <a:p>
            <a:r>
              <a:rPr kumimoji="1" lang="zh-CN" altLang="en-US" dirty="0"/>
              <a:t>执行一定时间片后</a:t>
            </a:r>
            <a:endParaRPr kumimoji="1" lang="en-US" altLang="zh-CN" dirty="0"/>
          </a:p>
          <a:p>
            <a:r>
              <a:rPr kumimoji="1" lang="zh-CN" altLang="en-US" dirty="0"/>
              <a:t>重新进入调度队列</a:t>
            </a:r>
          </a:p>
        </p:txBody>
      </p:sp>
      <p:sp>
        <p:nvSpPr>
          <p:cNvPr id="30" name="任意形状 29">
            <a:extLst>
              <a:ext uri="{FF2B5EF4-FFF2-40B4-BE49-F238E27FC236}">
                <a16:creationId xmlns:a16="http://schemas.microsoft.com/office/drawing/2014/main" id="{E3AA07A3-53E8-D249-9413-E72460D0B746}"/>
              </a:ext>
            </a:extLst>
          </p:cNvPr>
          <p:cNvSpPr/>
          <p:nvPr/>
        </p:nvSpPr>
        <p:spPr>
          <a:xfrm>
            <a:off x="2179063" y="1315716"/>
            <a:ext cx="201460" cy="671274"/>
          </a:xfrm>
          <a:custGeom>
            <a:avLst/>
            <a:gdLst>
              <a:gd name="connsiteX0" fmla="*/ 41070 w 327673"/>
              <a:gd name="connsiteY0" fmla="*/ 0 h 1091821"/>
              <a:gd name="connsiteX1" fmla="*/ 327673 w 327673"/>
              <a:gd name="connsiteY1" fmla="*/ 232012 h 1091821"/>
              <a:gd name="connsiteX2" fmla="*/ 41070 w 327673"/>
              <a:gd name="connsiteY2" fmla="*/ 450376 h 1091821"/>
              <a:gd name="connsiteX3" fmla="*/ 259434 w 327673"/>
              <a:gd name="connsiteY3" fmla="*/ 655093 h 1091821"/>
              <a:gd name="connsiteX4" fmla="*/ 127 w 327673"/>
              <a:gd name="connsiteY4" fmla="*/ 887105 h 1091821"/>
              <a:gd name="connsiteX5" fmla="*/ 232139 w 327673"/>
              <a:gd name="connsiteY5" fmla="*/ 1091821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73" h="1091821">
                <a:moveTo>
                  <a:pt x="41070" y="0"/>
                </a:moveTo>
                <a:cubicBezTo>
                  <a:pt x="184371" y="78474"/>
                  <a:pt x="327673" y="156949"/>
                  <a:pt x="327673" y="232012"/>
                </a:cubicBezTo>
                <a:cubicBezTo>
                  <a:pt x="327673" y="307075"/>
                  <a:pt x="52443" y="379863"/>
                  <a:pt x="41070" y="450376"/>
                </a:cubicBezTo>
                <a:cubicBezTo>
                  <a:pt x="29697" y="520889"/>
                  <a:pt x="266258" y="582305"/>
                  <a:pt x="259434" y="655093"/>
                </a:cubicBezTo>
                <a:cubicBezTo>
                  <a:pt x="252610" y="727881"/>
                  <a:pt x="4676" y="814317"/>
                  <a:pt x="127" y="887105"/>
                </a:cubicBezTo>
                <a:cubicBezTo>
                  <a:pt x="-4422" y="959893"/>
                  <a:pt x="113858" y="1025857"/>
                  <a:pt x="232139" y="109182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任意形状 35">
            <a:extLst>
              <a:ext uri="{FF2B5EF4-FFF2-40B4-BE49-F238E27FC236}">
                <a16:creationId xmlns:a16="http://schemas.microsoft.com/office/drawing/2014/main" id="{22434D4C-42E2-B745-B090-948B067D6E6A}"/>
              </a:ext>
            </a:extLst>
          </p:cNvPr>
          <p:cNvSpPr/>
          <p:nvPr/>
        </p:nvSpPr>
        <p:spPr>
          <a:xfrm>
            <a:off x="3470986" y="4160008"/>
            <a:ext cx="201460" cy="324445"/>
          </a:xfrm>
          <a:custGeom>
            <a:avLst/>
            <a:gdLst>
              <a:gd name="connsiteX0" fmla="*/ 41070 w 327673"/>
              <a:gd name="connsiteY0" fmla="*/ 0 h 1091821"/>
              <a:gd name="connsiteX1" fmla="*/ 327673 w 327673"/>
              <a:gd name="connsiteY1" fmla="*/ 232012 h 1091821"/>
              <a:gd name="connsiteX2" fmla="*/ 41070 w 327673"/>
              <a:gd name="connsiteY2" fmla="*/ 450376 h 1091821"/>
              <a:gd name="connsiteX3" fmla="*/ 259434 w 327673"/>
              <a:gd name="connsiteY3" fmla="*/ 655093 h 1091821"/>
              <a:gd name="connsiteX4" fmla="*/ 127 w 327673"/>
              <a:gd name="connsiteY4" fmla="*/ 887105 h 1091821"/>
              <a:gd name="connsiteX5" fmla="*/ 232139 w 327673"/>
              <a:gd name="connsiteY5" fmla="*/ 1091821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73" h="1091821">
                <a:moveTo>
                  <a:pt x="41070" y="0"/>
                </a:moveTo>
                <a:cubicBezTo>
                  <a:pt x="184371" y="78474"/>
                  <a:pt x="327673" y="156949"/>
                  <a:pt x="327673" y="232012"/>
                </a:cubicBezTo>
                <a:cubicBezTo>
                  <a:pt x="327673" y="307075"/>
                  <a:pt x="52443" y="379863"/>
                  <a:pt x="41070" y="450376"/>
                </a:cubicBezTo>
                <a:cubicBezTo>
                  <a:pt x="29697" y="520889"/>
                  <a:pt x="266258" y="582305"/>
                  <a:pt x="259434" y="655093"/>
                </a:cubicBezTo>
                <a:cubicBezTo>
                  <a:pt x="252610" y="727881"/>
                  <a:pt x="4676" y="814317"/>
                  <a:pt x="127" y="887105"/>
                </a:cubicBezTo>
                <a:cubicBezTo>
                  <a:pt x="-4422" y="959893"/>
                  <a:pt x="113858" y="1025857"/>
                  <a:pt x="232139" y="109182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任意形状 36">
            <a:extLst>
              <a:ext uri="{FF2B5EF4-FFF2-40B4-BE49-F238E27FC236}">
                <a16:creationId xmlns:a16="http://schemas.microsoft.com/office/drawing/2014/main" id="{4100B971-3CAB-F648-918C-D025DA782E45}"/>
              </a:ext>
            </a:extLst>
          </p:cNvPr>
          <p:cNvSpPr/>
          <p:nvPr/>
        </p:nvSpPr>
        <p:spPr>
          <a:xfrm>
            <a:off x="2477815" y="1315716"/>
            <a:ext cx="201460" cy="671274"/>
          </a:xfrm>
          <a:custGeom>
            <a:avLst/>
            <a:gdLst>
              <a:gd name="connsiteX0" fmla="*/ 41070 w 327673"/>
              <a:gd name="connsiteY0" fmla="*/ 0 h 1091821"/>
              <a:gd name="connsiteX1" fmla="*/ 327673 w 327673"/>
              <a:gd name="connsiteY1" fmla="*/ 232012 h 1091821"/>
              <a:gd name="connsiteX2" fmla="*/ 41070 w 327673"/>
              <a:gd name="connsiteY2" fmla="*/ 450376 h 1091821"/>
              <a:gd name="connsiteX3" fmla="*/ 259434 w 327673"/>
              <a:gd name="connsiteY3" fmla="*/ 655093 h 1091821"/>
              <a:gd name="connsiteX4" fmla="*/ 127 w 327673"/>
              <a:gd name="connsiteY4" fmla="*/ 887105 h 1091821"/>
              <a:gd name="connsiteX5" fmla="*/ 232139 w 327673"/>
              <a:gd name="connsiteY5" fmla="*/ 1091821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73" h="1091821">
                <a:moveTo>
                  <a:pt x="41070" y="0"/>
                </a:moveTo>
                <a:cubicBezTo>
                  <a:pt x="184371" y="78474"/>
                  <a:pt x="327673" y="156949"/>
                  <a:pt x="327673" y="232012"/>
                </a:cubicBezTo>
                <a:cubicBezTo>
                  <a:pt x="327673" y="307075"/>
                  <a:pt x="52443" y="379863"/>
                  <a:pt x="41070" y="450376"/>
                </a:cubicBezTo>
                <a:cubicBezTo>
                  <a:pt x="29697" y="520889"/>
                  <a:pt x="266258" y="582305"/>
                  <a:pt x="259434" y="655093"/>
                </a:cubicBezTo>
                <a:cubicBezTo>
                  <a:pt x="252610" y="727881"/>
                  <a:pt x="4676" y="814317"/>
                  <a:pt x="127" y="887105"/>
                </a:cubicBezTo>
                <a:cubicBezTo>
                  <a:pt x="-4422" y="959893"/>
                  <a:pt x="113858" y="1025857"/>
                  <a:pt x="232139" y="109182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右箭头 37">
            <a:extLst>
              <a:ext uri="{FF2B5EF4-FFF2-40B4-BE49-F238E27FC236}">
                <a16:creationId xmlns:a16="http://schemas.microsoft.com/office/drawing/2014/main" id="{A46A5522-2273-A844-9128-5277CF0BB929}"/>
              </a:ext>
            </a:extLst>
          </p:cNvPr>
          <p:cNvSpPr/>
          <p:nvPr/>
        </p:nvSpPr>
        <p:spPr>
          <a:xfrm>
            <a:off x="2885178" y="1511575"/>
            <a:ext cx="1363329" cy="3244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9" name="曲线连接符 8">
            <a:extLst>
              <a:ext uri="{FF2B5EF4-FFF2-40B4-BE49-F238E27FC236}">
                <a16:creationId xmlns:a16="http://schemas.microsoft.com/office/drawing/2014/main" id="{E540EA0A-ABE6-B34C-9054-C99153E3BFC8}"/>
              </a:ext>
            </a:extLst>
          </p:cNvPr>
          <p:cNvCxnSpPr>
            <a:cxnSpLocks/>
          </p:cNvCxnSpPr>
          <p:nvPr/>
        </p:nvCxnSpPr>
        <p:spPr>
          <a:xfrm flipH="1" flipV="1">
            <a:off x="2053728" y="2100927"/>
            <a:ext cx="1149277" cy="1880923"/>
          </a:xfrm>
          <a:prstGeom prst="curvedConnector3">
            <a:avLst>
              <a:gd name="adj1" fmla="val 9915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任意形状 25">
            <a:extLst>
              <a:ext uri="{FF2B5EF4-FFF2-40B4-BE49-F238E27FC236}">
                <a16:creationId xmlns:a16="http://schemas.microsoft.com/office/drawing/2014/main" id="{7AF6F0F0-3C4A-3D40-ABE4-E153970E3EBC}"/>
              </a:ext>
            </a:extLst>
          </p:cNvPr>
          <p:cNvSpPr/>
          <p:nvPr/>
        </p:nvSpPr>
        <p:spPr>
          <a:xfrm>
            <a:off x="5386480" y="4155588"/>
            <a:ext cx="201460" cy="324445"/>
          </a:xfrm>
          <a:custGeom>
            <a:avLst/>
            <a:gdLst>
              <a:gd name="connsiteX0" fmla="*/ 41070 w 327673"/>
              <a:gd name="connsiteY0" fmla="*/ 0 h 1091821"/>
              <a:gd name="connsiteX1" fmla="*/ 327673 w 327673"/>
              <a:gd name="connsiteY1" fmla="*/ 232012 h 1091821"/>
              <a:gd name="connsiteX2" fmla="*/ 41070 w 327673"/>
              <a:gd name="connsiteY2" fmla="*/ 450376 h 1091821"/>
              <a:gd name="connsiteX3" fmla="*/ 259434 w 327673"/>
              <a:gd name="connsiteY3" fmla="*/ 655093 h 1091821"/>
              <a:gd name="connsiteX4" fmla="*/ 127 w 327673"/>
              <a:gd name="connsiteY4" fmla="*/ 887105 h 1091821"/>
              <a:gd name="connsiteX5" fmla="*/ 232139 w 327673"/>
              <a:gd name="connsiteY5" fmla="*/ 1091821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73" h="1091821">
                <a:moveTo>
                  <a:pt x="41070" y="0"/>
                </a:moveTo>
                <a:cubicBezTo>
                  <a:pt x="184371" y="78474"/>
                  <a:pt x="327673" y="156949"/>
                  <a:pt x="327673" y="232012"/>
                </a:cubicBezTo>
                <a:cubicBezTo>
                  <a:pt x="327673" y="307075"/>
                  <a:pt x="52443" y="379863"/>
                  <a:pt x="41070" y="450376"/>
                </a:cubicBezTo>
                <a:cubicBezTo>
                  <a:pt x="29697" y="520889"/>
                  <a:pt x="266258" y="582305"/>
                  <a:pt x="259434" y="655093"/>
                </a:cubicBezTo>
                <a:cubicBezTo>
                  <a:pt x="252610" y="727881"/>
                  <a:pt x="4676" y="814317"/>
                  <a:pt x="127" y="887105"/>
                </a:cubicBezTo>
                <a:cubicBezTo>
                  <a:pt x="-4422" y="959893"/>
                  <a:pt x="113858" y="1025857"/>
                  <a:pt x="232139" y="1091821"/>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任意形状 26">
            <a:extLst>
              <a:ext uri="{FF2B5EF4-FFF2-40B4-BE49-F238E27FC236}">
                <a16:creationId xmlns:a16="http://schemas.microsoft.com/office/drawing/2014/main" id="{EF879AF9-2267-CD41-BFFF-1E7F53EAA0A7}"/>
              </a:ext>
            </a:extLst>
          </p:cNvPr>
          <p:cNvSpPr/>
          <p:nvPr/>
        </p:nvSpPr>
        <p:spPr>
          <a:xfrm>
            <a:off x="7419677" y="4167702"/>
            <a:ext cx="201460" cy="324445"/>
          </a:xfrm>
          <a:custGeom>
            <a:avLst/>
            <a:gdLst>
              <a:gd name="connsiteX0" fmla="*/ 41070 w 327673"/>
              <a:gd name="connsiteY0" fmla="*/ 0 h 1091821"/>
              <a:gd name="connsiteX1" fmla="*/ 327673 w 327673"/>
              <a:gd name="connsiteY1" fmla="*/ 232012 h 1091821"/>
              <a:gd name="connsiteX2" fmla="*/ 41070 w 327673"/>
              <a:gd name="connsiteY2" fmla="*/ 450376 h 1091821"/>
              <a:gd name="connsiteX3" fmla="*/ 259434 w 327673"/>
              <a:gd name="connsiteY3" fmla="*/ 655093 h 1091821"/>
              <a:gd name="connsiteX4" fmla="*/ 127 w 327673"/>
              <a:gd name="connsiteY4" fmla="*/ 887105 h 1091821"/>
              <a:gd name="connsiteX5" fmla="*/ 232139 w 327673"/>
              <a:gd name="connsiteY5" fmla="*/ 1091821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73" h="1091821">
                <a:moveTo>
                  <a:pt x="41070" y="0"/>
                </a:moveTo>
                <a:cubicBezTo>
                  <a:pt x="184371" y="78474"/>
                  <a:pt x="327673" y="156949"/>
                  <a:pt x="327673" y="232012"/>
                </a:cubicBezTo>
                <a:cubicBezTo>
                  <a:pt x="327673" y="307075"/>
                  <a:pt x="52443" y="379863"/>
                  <a:pt x="41070" y="450376"/>
                </a:cubicBezTo>
                <a:cubicBezTo>
                  <a:pt x="29697" y="520889"/>
                  <a:pt x="266258" y="582305"/>
                  <a:pt x="259434" y="655093"/>
                </a:cubicBezTo>
                <a:cubicBezTo>
                  <a:pt x="252610" y="727881"/>
                  <a:pt x="4676" y="814317"/>
                  <a:pt x="127" y="887105"/>
                </a:cubicBezTo>
                <a:cubicBezTo>
                  <a:pt x="-4422" y="959893"/>
                  <a:pt x="113858" y="1025857"/>
                  <a:pt x="232139" y="1091821"/>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任意形状 28">
            <a:extLst>
              <a:ext uri="{FF2B5EF4-FFF2-40B4-BE49-F238E27FC236}">
                <a16:creationId xmlns:a16="http://schemas.microsoft.com/office/drawing/2014/main" id="{23BC7682-CD51-DE4D-877E-1E2C0822A57F}"/>
              </a:ext>
            </a:extLst>
          </p:cNvPr>
          <p:cNvSpPr/>
          <p:nvPr/>
        </p:nvSpPr>
        <p:spPr>
          <a:xfrm>
            <a:off x="5386648" y="3700100"/>
            <a:ext cx="201460" cy="324445"/>
          </a:xfrm>
          <a:custGeom>
            <a:avLst/>
            <a:gdLst>
              <a:gd name="connsiteX0" fmla="*/ 41070 w 327673"/>
              <a:gd name="connsiteY0" fmla="*/ 0 h 1091821"/>
              <a:gd name="connsiteX1" fmla="*/ 327673 w 327673"/>
              <a:gd name="connsiteY1" fmla="*/ 232012 h 1091821"/>
              <a:gd name="connsiteX2" fmla="*/ 41070 w 327673"/>
              <a:gd name="connsiteY2" fmla="*/ 450376 h 1091821"/>
              <a:gd name="connsiteX3" fmla="*/ 259434 w 327673"/>
              <a:gd name="connsiteY3" fmla="*/ 655093 h 1091821"/>
              <a:gd name="connsiteX4" fmla="*/ 127 w 327673"/>
              <a:gd name="connsiteY4" fmla="*/ 887105 h 1091821"/>
              <a:gd name="connsiteX5" fmla="*/ 232139 w 327673"/>
              <a:gd name="connsiteY5" fmla="*/ 1091821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73" h="1091821">
                <a:moveTo>
                  <a:pt x="41070" y="0"/>
                </a:moveTo>
                <a:cubicBezTo>
                  <a:pt x="184371" y="78474"/>
                  <a:pt x="327673" y="156949"/>
                  <a:pt x="327673" y="232012"/>
                </a:cubicBezTo>
                <a:cubicBezTo>
                  <a:pt x="327673" y="307075"/>
                  <a:pt x="52443" y="379863"/>
                  <a:pt x="41070" y="450376"/>
                </a:cubicBezTo>
                <a:cubicBezTo>
                  <a:pt x="29697" y="520889"/>
                  <a:pt x="266258" y="582305"/>
                  <a:pt x="259434" y="655093"/>
                </a:cubicBezTo>
                <a:cubicBezTo>
                  <a:pt x="252610" y="727881"/>
                  <a:pt x="4676" y="814317"/>
                  <a:pt x="127" y="887105"/>
                </a:cubicBezTo>
                <a:cubicBezTo>
                  <a:pt x="-4422" y="959893"/>
                  <a:pt x="113858" y="1025857"/>
                  <a:pt x="232139" y="109182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任意形状 30">
            <a:extLst>
              <a:ext uri="{FF2B5EF4-FFF2-40B4-BE49-F238E27FC236}">
                <a16:creationId xmlns:a16="http://schemas.microsoft.com/office/drawing/2014/main" id="{6079EC43-1FC9-AF4F-9DC5-309633A8D0BC}"/>
              </a:ext>
            </a:extLst>
          </p:cNvPr>
          <p:cNvSpPr/>
          <p:nvPr/>
        </p:nvSpPr>
        <p:spPr>
          <a:xfrm>
            <a:off x="7419677" y="3694316"/>
            <a:ext cx="201460" cy="324445"/>
          </a:xfrm>
          <a:custGeom>
            <a:avLst/>
            <a:gdLst>
              <a:gd name="connsiteX0" fmla="*/ 41070 w 327673"/>
              <a:gd name="connsiteY0" fmla="*/ 0 h 1091821"/>
              <a:gd name="connsiteX1" fmla="*/ 327673 w 327673"/>
              <a:gd name="connsiteY1" fmla="*/ 232012 h 1091821"/>
              <a:gd name="connsiteX2" fmla="*/ 41070 w 327673"/>
              <a:gd name="connsiteY2" fmla="*/ 450376 h 1091821"/>
              <a:gd name="connsiteX3" fmla="*/ 259434 w 327673"/>
              <a:gd name="connsiteY3" fmla="*/ 655093 h 1091821"/>
              <a:gd name="connsiteX4" fmla="*/ 127 w 327673"/>
              <a:gd name="connsiteY4" fmla="*/ 887105 h 1091821"/>
              <a:gd name="connsiteX5" fmla="*/ 232139 w 327673"/>
              <a:gd name="connsiteY5" fmla="*/ 1091821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73" h="1091821">
                <a:moveTo>
                  <a:pt x="41070" y="0"/>
                </a:moveTo>
                <a:cubicBezTo>
                  <a:pt x="184371" y="78474"/>
                  <a:pt x="327673" y="156949"/>
                  <a:pt x="327673" y="232012"/>
                </a:cubicBezTo>
                <a:cubicBezTo>
                  <a:pt x="327673" y="307075"/>
                  <a:pt x="52443" y="379863"/>
                  <a:pt x="41070" y="450376"/>
                </a:cubicBezTo>
                <a:cubicBezTo>
                  <a:pt x="29697" y="520889"/>
                  <a:pt x="266258" y="582305"/>
                  <a:pt x="259434" y="655093"/>
                </a:cubicBezTo>
                <a:cubicBezTo>
                  <a:pt x="252610" y="727881"/>
                  <a:pt x="4676" y="814317"/>
                  <a:pt x="127" y="887105"/>
                </a:cubicBezTo>
                <a:cubicBezTo>
                  <a:pt x="-4422" y="959893"/>
                  <a:pt x="113858" y="1025857"/>
                  <a:pt x="232139" y="1091821"/>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任意形状 32">
            <a:extLst>
              <a:ext uri="{FF2B5EF4-FFF2-40B4-BE49-F238E27FC236}">
                <a16:creationId xmlns:a16="http://schemas.microsoft.com/office/drawing/2014/main" id="{65F8186E-86A2-D04A-BF23-8D38D2880F88}"/>
              </a:ext>
            </a:extLst>
          </p:cNvPr>
          <p:cNvSpPr/>
          <p:nvPr/>
        </p:nvSpPr>
        <p:spPr>
          <a:xfrm>
            <a:off x="3504863" y="3694315"/>
            <a:ext cx="201460" cy="324445"/>
          </a:xfrm>
          <a:custGeom>
            <a:avLst/>
            <a:gdLst>
              <a:gd name="connsiteX0" fmla="*/ 41070 w 327673"/>
              <a:gd name="connsiteY0" fmla="*/ 0 h 1091821"/>
              <a:gd name="connsiteX1" fmla="*/ 327673 w 327673"/>
              <a:gd name="connsiteY1" fmla="*/ 232012 h 1091821"/>
              <a:gd name="connsiteX2" fmla="*/ 41070 w 327673"/>
              <a:gd name="connsiteY2" fmla="*/ 450376 h 1091821"/>
              <a:gd name="connsiteX3" fmla="*/ 259434 w 327673"/>
              <a:gd name="connsiteY3" fmla="*/ 655093 h 1091821"/>
              <a:gd name="connsiteX4" fmla="*/ 127 w 327673"/>
              <a:gd name="connsiteY4" fmla="*/ 887105 h 1091821"/>
              <a:gd name="connsiteX5" fmla="*/ 232139 w 327673"/>
              <a:gd name="connsiteY5" fmla="*/ 1091821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73" h="1091821">
                <a:moveTo>
                  <a:pt x="41070" y="0"/>
                </a:moveTo>
                <a:cubicBezTo>
                  <a:pt x="184371" y="78474"/>
                  <a:pt x="327673" y="156949"/>
                  <a:pt x="327673" y="232012"/>
                </a:cubicBezTo>
                <a:cubicBezTo>
                  <a:pt x="327673" y="307075"/>
                  <a:pt x="52443" y="379863"/>
                  <a:pt x="41070" y="450376"/>
                </a:cubicBezTo>
                <a:cubicBezTo>
                  <a:pt x="29697" y="520889"/>
                  <a:pt x="266258" y="582305"/>
                  <a:pt x="259434" y="655093"/>
                </a:cubicBezTo>
                <a:cubicBezTo>
                  <a:pt x="252610" y="727881"/>
                  <a:pt x="4676" y="814317"/>
                  <a:pt x="127" y="887105"/>
                </a:cubicBezTo>
                <a:cubicBezTo>
                  <a:pt x="-4422" y="959893"/>
                  <a:pt x="113858" y="1025857"/>
                  <a:pt x="232139" y="1091821"/>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任意形状 33">
            <a:extLst>
              <a:ext uri="{FF2B5EF4-FFF2-40B4-BE49-F238E27FC236}">
                <a16:creationId xmlns:a16="http://schemas.microsoft.com/office/drawing/2014/main" id="{9057B7E6-0D66-5A49-BBE4-00E92819E1F2}"/>
              </a:ext>
            </a:extLst>
          </p:cNvPr>
          <p:cNvSpPr/>
          <p:nvPr/>
        </p:nvSpPr>
        <p:spPr>
          <a:xfrm>
            <a:off x="5386480" y="3305395"/>
            <a:ext cx="201460" cy="324445"/>
          </a:xfrm>
          <a:custGeom>
            <a:avLst/>
            <a:gdLst>
              <a:gd name="connsiteX0" fmla="*/ 41070 w 327673"/>
              <a:gd name="connsiteY0" fmla="*/ 0 h 1091821"/>
              <a:gd name="connsiteX1" fmla="*/ 327673 w 327673"/>
              <a:gd name="connsiteY1" fmla="*/ 232012 h 1091821"/>
              <a:gd name="connsiteX2" fmla="*/ 41070 w 327673"/>
              <a:gd name="connsiteY2" fmla="*/ 450376 h 1091821"/>
              <a:gd name="connsiteX3" fmla="*/ 259434 w 327673"/>
              <a:gd name="connsiteY3" fmla="*/ 655093 h 1091821"/>
              <a:gd name="connsiteX4" fmla="*/ 127 w 327673"/>
              <a:gd name="connsiteY4" fmla="*/ 887105 h 1091821"/>
              <a:gd name="connsiteX5" fmla="*/ 232139 w 327673"/>
              <a:gd name="connsiteY5" fmla="*/ 1091821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73" h="1091821">
                <a:moveTo>
                  <a:pt x="41070" y="0"/>
                </a:moveTo>
                <a:cubicBezTo>
                  <a:pt x="184371" y="78474"/>
                  <a:pt x="327673" y="156949"/>
                  <a:pt x="327673" y="232012"/>
                </a:cubicBezTo>
                <a:cubicBezTo>
                  <a:pt x="327673" y="307075"/>
                  <a:pt x="52443" y="379863"/>
                  <a:pt x="41070" y="450376"/>
                </a:cubicBezTo>
                <a:cubicBezTo>
                  <a:pt x="29697" y="520889"/>
                  <a:pt x="266258" y="582305"/>
                  <a:pt x="259434" y="655093"/>
                </a:cubicBezTo>
                <a:cubicBezTo>
                  <a:pt x="252610" y="727881"/>
                  <a:pt x="4676" y="814317"/>
                  <a:pt x="127" y="887105"/>
                </a:cubicBezTo>
                <a:cubicBezTo>
                  <a:pt x="-4422" y="959893"/>
                  <a:pt x="113858" y="1025857"/>
                  <a:pt x="232139" y="1091821"/>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任意形状 34">
            <a:extLst>
              <a:ext uri="{FF2B5EF4-FFF2-40B4-BE49-F238E27FC236}">
                <a16:creationId xmlns:a16="http://schemas.microsoft.com/office/drawing/2014/main" id="{6E72FA01-F74C-404A-B4E1-CB214EFCD263}"/>
              </a:ext>
            </a:extLst>
          </p:cNvPr>
          <p:cNvSpPr/>
          <p:nvPr/>
        </p:nvSpPr>
        <p:spPr>
          <a:xfrm>
            <a:off x="7438719" y="3254354"/>
            <a:ext cx="201460" cy="324445"/>
          </a:xfrm>
          <a:custGeom>
            <a:avLst/>
            <a:gdLst>
              <a:gd name="connsiteX0" fmla="*/ 41070 w 327673"/>
              <a:gd name="connsiteY0" fmla="*/ 0 h 1091821"/>
              <a:gd name="connsiteX1" fmla="*/ 327673 w 327673"/>
              <a:gd name="connsiteY1" fmla="*/ 232012 h 1091821"/>
              <a:gd name="connsiteX2" fmla="*/ 41070 w 327673"/>
              <a:gd name="connsiteY2" fmla="*/ 450376 h 1091821"/>
              <a:gd name="connsiteX3" fmla="*/ 259434 w 327673"/>
              <a:gd name="connsiteY3" fmla="*/ 655093 h 1091821"/>
              <a:gd name="connsiteX4" fmla="*/ 127 w 327673"/>
              <a:gd name="connsiteY4" fmla="*/ 887105 h 1091821"/>
              <a:gd name="connsiteX5" fmla="*/ 232139 w 327673"/>
              <a:gd name="connsiteY5" fmla="*/ 1091821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73" h="1091821">
                <a:moveTo>
                  <a:pt x="41070" y="0"/>
                </a:moveTo>
                <a:cubicBezTo>
                  <a:pt x="184371" y="78474"/>
                  <a:pt x="327673" y="156949"/>
                  <a:pt x="327673" y="232012"/>
                </a:cubicBezTo>
                <a:cubicBezTo>
                  <a:pt x="327673" y="307075"/>
                  <a:pt x="52443" y="379863"/>
                  <a:pt x="41070" y="450376"/>
                </a:cubicBezTo>
                <a:cubicBezTo>
                  <a:pt x="29697" y="520889"/>
                  <a:pt x="266258" y="582305"/>
                  <a:pt x="259434" y="655093"/>
                </a:cubicBezTo>
                <a:cubicBezTo>
                  <a:pt x="252610" y="727881"/>
                  <a:pt x="4676" y="814317"/>
                  <a:pt x="127" y="887105"/>
                </a:cubicBezTo>
                <a:cubicBezTo>
                  <a:pt x="-4422" y="959893"/>
                  <a:pt x="113858" y="1025857"/>
                  <a:pt x="232139" y="109182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任意形状 39">
            <a:extLst>
              <a:ext uri="{FF2B5EF4-FFF2-40B4-BE49-F238E27FC236}">
                <a16:creationId xmlns:a16="http://schemas.microsoft.com/office/drawing/2014/main" id="{F18B3A6E-D14F-114B-8B57-DA700FF233A5}"/>
              </a:ext>
            </a:extLst>
          </p:cNvPr>
          <p:cNvSpPr/>
          <p:nvPr/>
        </p:nvSpPr>
        <p:spPr>
          <a:xfrm>
            <a:off x="3532757" y="3249754"/>
            <a:ext cx="201460" cy="324445"/>
          </a:xfrm>
          <a:custGeom>
            <a:avLst/>
            <a:gdLst>
              <a:gd name="connsiteX0" fmla="*/ 41070 w 327673"/>
              <a:gd name="connsiteY0" fmla="*/ 0 h 1091821"/>
              <a:gd name="connsiteX1" fmla="*/ 327673 w 327673"/>
              <a:gd name="connsiteY1" fmla="*/ 232012 h 1091821"/>
              <a:gd name="connsiteX2" fmla="*/ 41070 w 327673"/>
              <a:gd name="connsiteY2" fmla="*/ 450376 h 1091821"/>
              <a:gd name="connsiteX3" fmla="*/ 259434 w 327673"/>
              <a:gd name="connsiteY3" fmla="*/ 655093 h 1091821"/>
              <a:gd name="connsiteX4" fmla="*/ 127 w 327673"/>
              <a:gd name="connsiteY4" fmla="*/ 887105 h 1091821"/>
              <a:gd name="connsiteX5" fmla="*/ 232139 w 327673"/>
              <a:gd name="connsiteY5" fmla="*/ 1091821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73" h="1091821">
                <a:moveTo>
                  <a:pt x="41070" y="0"/>
                </a:moveTo>
                <a:cubicBezTo>
                  <a:pt x="184371" y="78474"/>
                  <a:pt x="327673" y="156949"/>
                  <a:pt x="327673" y="232012"/>
                </a:cubicBezTo>
                <a:cubicBezTo>
                  <a:pt x="327673" y="307075"/>
                  <a:pt x="52443" y="379863"/>
                  <a:pt x="41070" y="450376"/>
                </a:cubicBezTo>
                <a:cubicBezTo>
                  <a:pt x="29697" y="520889"/>
                  <a:pt x="266258" y="582305"/>
                  <a:pt x="259434" y="655093"/>
                </a:cubicBezTo>
                <a:cubicBezTo>
                  <a:pt x="252610" y="727881"/>
                  <a:pt x="4676" y="814317"/>
                  <a:pt x="127" y="887105"/>
                </a:cubicBezTo>
                <a:cubicBezTo>
                  <a:pt x="-4422" y="959893"/>
                  <a:pt x="113858" y="1025857"/>
                  <a:pt x="232139" y="1091821"/>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页脚占位符 4">
            <a:extLst>
              <a:ext uri="{FF2B5EF4-FFF2-40B4-BE49-F238E27FC236}">
                <a16:creationId xmlns:a16="http://schemas.microsoft.com/office/drawing/2014/main" id="{3E1573B2-3FA6-7F4B-947A-DD0DE963179B}"/>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Tree>
    <p:extLst>
      <p:ext uri="{BB962C8B-B14F-4D97-AF65-F5344CB8AC3E}">
        <p14:creationId xmlns:p14="http://schemas.microsoft.com/office/powerpoint/2010/main" val="353704528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内容占位符 2">
            <a:extLst>
              <a:ext uri="{FF2B5EF4-FFF2-40B4-BE49-F238E27FC236}">
                <a16:creationId xmlns:a16="http://schemas.microsoft.com/office/drawing/2014/main" id="{801D4D09-51A1-D44B-A51D-519504516639}"/>
              </a:ext>
            </a:extLst>
          </p:cNvPr>
          <p:cNvSpPr>
            <a:spLocks noGrp="1"/>
          </p:cNvSpPr>
          <p:nvPr>
            <p:ph idx="1"/>
          </p:nvPr>
        </p:nvSpPr>
        <p:spPr>
          <a:xfrm>
            <a:off x="457200" y="1333501"/>
            <a:ext cx="8229600" cy="3771636"/>
          </a:xfrm>
        </p:spPr>
        <p:txBody>
          <a:bodyPr>
            <a:normAutofit/>
          </a:bodyPr>
          <a:lstStyle/>
          <a:p>
            <a:r>
              <a:rPr kumimoji="1" lang="zh-CN" altLang="en-US" sz="2400" dirty="0"/>
              <a:t>所有</a:t>
            </a:r>
            <a:r>
              <a:rPr kumimoji="1" lang="en-US" altLang="zh-CN" sz="2400" dirty="0"/>
              <a:t>CPU</a:t>
            </a:r>
            <a:r>
              <a:rPr kumimoji="1" lang="zh-CN" altLang="en-US" sz="2400" dirty="0"/>
              <a:t>竞争全局调度器</a:t>
            </a:r>
            <a:endParaRPr kumimoji="1" lang="en-US" altLang="zh-CN" sz="2400" dirty="0"/>
          </a:p>
          <a:p>
            <a:r>
              <a:rPr kumimoji="1" lang="zh-CN" altLang="en-US" sz="2400" dirty="0"/>
              <a:t>同一个线程可能在不同</a:t>
            </a:r>
            <a:r>
              <a:rPr kumimoji="1" lang="en-US" altLang="zh-CN" sz="2400" dirty="0"/>
              <a:t>CPU</a:t>
            </a:r>
            <a:r>
              <a:rPr kumimoji="1" lang="zh-CN" altLang="en-US" sz="2400" dirty="0"/>
              <a:t>上切换</a:t>
            </a:r>
            <a:endParaRPr kumimoji="1" lang="en-US" altLang="zh-CN" sz="2400" dirty="0"/>
          </a:p>
          <a:p>
            <a:pPr marL="685800" lvl="1"/>
            <a:r>
              <a:rPr kumimoji="1" lang="zh-CN" altLang="en-US" sz="2200" dirty="0"/>
              <a:t>切换开销大：</a:t>
            </a:r>
            <a:r>
              <a:rPr kumimoji="1" lang="en-US" altLang="zh-CN" sz="2200" dirty="0"/>
              <a:t>Cache</a:t>
            </a:r>
            <a:r>
              <a:rPr kumimoji="1" lang="zh-CN" altLang="en-US" sz="2200" dirty="0"/>
              <a:t>、</a:t>
            </a:r>
            <a:r>
              <a:rPr kumimoji="1" lang="en-US" altLang="zh-CN" sz="2200" dirty="0"/>
              <a:t>TLB</a:t>
            </a:r>
            <a:r>
              <a:rPr kumimoji="1" lang="zh-CN" altLang="en-US" sz="2200" dirty="0"/>
              <a:t>、</a:t>
            </a:r>
            <a:r>
              <a:rPr kumimoji="1" lang="en-US" altLang="zh-CN" sz="2200" dirty="0"/>
              <a:t>…</a:t>
            </a:r>
          </a:p>
          <a:p>
            <a:pPr marL="685800" lvl="1"/>
            <a:r>
              <a:rPr kumimoji="1" lang="zh-CN" altLang="en-US" sz="2200" dirty="0"/>
              <a:t>缓存局部性差</a:t>
            </a:r>
          </a:p>
        </p:txBody>
      </p:sp>
      <p:sp>
        <p:nvSpPr>
          <p:cNvPr id="2" name="标题 1">
            <a:extLst>
              <a:ext uri="{FF2B5EF4-FFF2-40B4-BE49-F238E27FC236}">
                <a16:creationId xmlns:a16="http://schemas.microsoft.com/office/drawing/2014/main" id="{444EDEC7-87CF-C646-A011-47A625DB6100}"/>
              </a:ext>
            </a:extLst>
          </p:cNvPr>
          <p:cNvSpPr>
            <a:spLocks noGrp="1"/>
          </p:cNvSpPr>
          <p:nvPr>
            <p:ph type="title"/>
          </p:nvPr>
        </p:nvSpPr>
        <p:spPr>
          <a:xfrm>
            <a:off x="457200" y="228866"/>
            <a:ext cx="8229600" cy="900442"/>
          </a:xfrm>
        </p:spPr>
        <p:txBody>
          <a:bodyPr/>
          <a:lstStyle/>
          <a:p>
            <a:r>
              <a:rPr kumimoji="1" lang="zh-CN" altLang="en-US" dirty="0"/>
              <a:t>全局使用一个调度器的问题</a:t>
            </a:r>
          </a:p>
        </p:txBody>
      </p:sp>
      <p:sp>
        <p:nvSpPr>
          <p:cNvPr id="4" name="灯片编号占位符 3">
            <a:extLst>
              <a:ext uri="{FF2B5EF4-FFF2-40B4-BE49-F238E27FC236}">
                <a16:creationId xmlns:a16="http://schemas.microsoft.com/office/drawing/2014/main" id="{11209F84-8CA4-A84A-A6CF-E68F7B1855C2}"/>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138</a:t>
            </a:fld>
            <a:endParaRPr lang="zh-CN" altLang="en-US"/>
          </a:p>
        </p:txBody>
      </p:sp>
      <p:sp>
        <p:nvSpPr>
          <p:cNvPr id="5" name="矩形 4">
            <a:extLst>
              <a:ext uri="{FF2B5EF4-FFF2-40B4-BE49-F238E27FC236}">
                <a16:creationId xmlns:a16="http://schemas.microsoft.com/office/drawing/2014/main" id="{C283E16A-0AA4-EE4D-B344-0D8E9682A6F0}"/>
              </a:ext>
            </a:extLst>
          </p:cNvPr>
          <p:cNvSpPr/>
          <p:nvPr/>
        </p:nvSpPr>
        <p:spPr>
          <a:xfrm>
            <a:off x="1789826" y="3540030"/>
            <a:ext cx="1224136"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t>CPU</a:t>
            </a:r>
            <a:endParaRPr kumimoji="1" lang="zh-CN" altLang="en-US" b="1" dirty="0"/>
          </a:p>
        </p:txBody>
      </p:sp>
      <p:sp>
        <p:nvSpPr>
          <p:cNvPr id="6" name="矩形 5">
            <a:extLst>
              <a:ext uri="{FF2B5EF4-FFF2-40B4-BE49-F238E27FC236}">
                <a16:creationId xmlns:a16="http://schemas.microsoft.com/office/drawing/2014/main" id="{6BFFC76D-0343-CA44-9790-3DE43F7D61CB}"/>
              </a:ext>
            </a:extLst>
          </p:cNvPr>
          <p:cNvSpPr/>
          <p:nvPr/>
        </p:nvSpPr>
        <p:spPr>
          <a:xfrm>
            <a:off x="1772678" y="4519832"/>
            <a:ext cx="1224136"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t>CPU</a:t>
            </a:r>
            <a:endParaRPr kumimoji="1" lang="zh-CN" altLang="en-US" b="1" dirty="0"/>
          </a:p>
        </p:txBody>
      </p:sp>
      <p:sp>
        <p:nvSpPr>
          <p:cNvPr id="7" name="任意形状 6">
            <a:extLst>
              <a:ext uri="{FF2B5EF4-FFF2-40B4-BE49-F238E27FC236}">
                <a16:creationId xmlns:a16="http://schemas.microsoft.com/office/drawing/2014/main" id="{108E35C9-B04A-9644-94F7-A7C7C2924B87}"/>
              </a:ext>
            </a:extLst>
          </p:cNvPr>
          <p:cNvSpPr/>
          <p:nvPr/>
        </p:nvSpPr>
        <p:spPr>
          <a:xfrm>
            <a:off x="3806050" y="3512423"/>
            <a:ext cx="201460" cy="671274"/>
          </a:xfrm>
          <a:custGeom>
            <a:avLst/>
            <a:gdLst>
              <a:gd name="connsiteX0" fmla="*/ 41070 w 327673"/>
              <a:gd name="connsiteY0" fmla="*/ 0 h 1091821"/>
              <a:gd name="connsiteX1" fmla="*/ 327673 w 327673"/>
              <a:gd name="connsiteY1" fmla="*/ 232012 h 1091821"/>
              <a:gd name="connsiteX2" fmla="*/ 41070 w 327673"/>
              <a:gd name="connsiteY2" fmla="*/ 450376 h 1091821"/>
              <a:gd name="connsiteX3" fmla="*/ 259434 w 327673"/>
              <a:gd name="connsiteY3" fmla="*/ 655093 h 1091821"/>
              <a:gd name="connsiteX4" fmla="*/ 127 w 327673"/>
              <a:gd name="connsiteY4" fmla="*/ 887105 h 1091821"/>
              <a:gd name="connsiteX5" fmla="*/ 232139 w 327673"/>
              <a:gd name="connsiteY5" fmla="*/ 1091821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73" h="1091821">
                <a:moveTo>
                  <a:pt x="41070" y="0"/>
                </a:moveTo>
                <a:cubicBezTo>
                  <a:pt x="184371" y="78474"/>
                  <a:pt x="327673" y="156949"/>
                  <a:pt x="327673" y="232012"/>
                </a:cubicBezTo>
                <a:cubicBezTo>
                  <a:pt x="327673" y="307075"/>
                  <a:pt x="52443" y="379863"/>
                  <a:pt x="41070" y="450376"/>
                </a:cubicBezTo>
                <a:cubicBezTo>
                  <a:pt x="29697" y="520889"/>
                  <a:pt x="266258" y="582305"/>
                  <a:pt x="259434" y="655093"/>
                </a:cubicBezTo>
                <a:cubicBezTo>
                  <a:pt x="252610" y="727881"/>
                  <a:pt x="4676" y="814317"/>
                  <a:pt x="127" y="887105"/>
                </a:cubicBezTo>
                <a:cubicBezTo>
                  <a:pt x="-4422" y="959893"/>
                  <a:pt x="113858" y="1025857"/>
                  <a:pt x="232139" y="109182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任意形状 7">
            <a:extLst>
              <a:ext uri="{FF2B5EF4-FFF2-40B4-BE49-F238E27FC236}">
                <a16:creationId xmlns:a16="http://schemas.microsoft.com/office/drawing/2014/main" id="{253D33C5-6674-884F-8308-5010D8F10320}"/>
              </a:ext>
            </a:extLst>
          </p:cNvPr>
          <p:cNvSpPr/>
          <p:nvPr/>
        </p:nvSpPr>
        <p:spPr>
          <a:xfrm>
            <a:off x="4526130" y="4381499"/>
            <a:ext cx="201460" cy="671274"/>
          </a:xfrm>
          <a:custGeom>
            <a:avLst/>
            <a:gdLst>
              <a:gd name="connsiteX0" fmla="*/ 41070 w 327673"/>
              <a:gd name="connsiteY0" fmla="*/ 0 h 1091821"/>
              <a:gd name="connsiteX1" fmla="*/ 327673 w 327673"/>
              <a:gd name="connsiteY1" fmla="*/ 232012 h 1091821"/>
              <a:gd name="connsiteX2" fmla="*/ 41070 w 327673"/>
              <a:gd name="connsiteY2" fmla="*/ 450376 h 1091821"/>
              <a:gd name="connsiteX3" fmla="*/ 259434 w 327673"/>
              <a:gd name="connsiteY3" fmla="*/ 655093 h 1091821"/>
              <a:gd name="connsiteX4" fmla="*/ 127 w 327673"/>
              <a:gd name="connsiteY4" fmla="*/ 887105 h 1091821"/>
              <a:gd name="connsiteX5" fmla="*/ 232139 w 327673"/>
              <a:gd name="connsiteY5" fmla="*/ 1091821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73" h="1091821">
                <a:moveTo>
                  <a:pt x="41070" y="0"/>
                </a:moveTo>
                <a:cubicBezTo>
                  <a:pt x="184371" y="78474"/>
                  <a:pt x="327673" y="156949"/>
                  <a:pt x="327673" y="232012"/>
                </a:cubicBezTo>
                <a:cubicBezTo>
                  <a:pt x="327673" y="307075"/>
                  <a:pt x="52443" y="379863"/>
                  <a:pt x="41070" y="450376"/>
                </a:cubicBezTo>
                <a:cubicBezTo>
                  <a:pt x="29697" y="520889"/>
                  <a:pt x="266258" y="582305"/>
                  <a:pt x="259434" y="655093"/>
                </a:cubicBezTo>
                <a:cubicBezTo>
                  <a:pt x="252610" y="727881"/>
                  <a:pt x="4676" y="814317"/>
                  <a:pt x="127" y="887105"/>
                </a:cubicBezTo>
                <a:cubicBezTo>
                  <a:pt x="-4422" y="959893"/>
                  <a:pt x="113858" y="1025857"/>
                  <a:pt x="232139" y="109182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任意形状 8">
            <a:extLst>
              <a:ext uri="{FF2B5EF4-FFF2-40B4-BE49-F238E27FC236}">
                <a16:creationId xmlns:a16="http://schemas.microsoft.com/office/drawing/2014/main" id="{00E6D0FA-C34C-3340-9B15-E8D3B30FA280}"/>
              </a:ext>
            </a:extLst>
          </p:cNvPr>
          <p:cNvSpPr/>
          <p:nvPr/>
        </p:nvSpPr>
        <p:spPr>
          <a:xfrm>
            <a:off x="5287888" y="3512423"/>
            <a:ext cx="201460" cy="671274"/>
          </a:xfrm>
          <a:custGeom>
            <a:avLst/>
            <a:gdLst>
              <a:gd name="connsiteX0" fmla="*/ 41070 w 327673"/>
              <a:gd name="connsiteY0" fmla="*/ 0 h 1091821"/>
              <a:gd name="connsiteX1" fmla="*/ 327673 w 327673"/>
              <a:gd name="connsiteY1" fmla="*/ 232012 h 1091821"/>
              <a:gd name="connsiteX2" fmla="*/ 41070 w 327673"/>
              <a:gd name="connsiteY2" fmla="*/ 450376 h 1091821"/>
              <a:gd name="connsiteX3" fmla="*/ 259434 w 327673"/>
              <a:gd name="connsiteY3" fmla="*/ 655093 h 1091821"/>
              <a:gd name="connsiteX4" fmla="*/ 127 w 327673"/>
              <a:gd name="connsiteY4" fmla="*/ 887105 h 1091821"/>
              <a:gd name="connsiteX5" fmla="*/ 232139 w 327673"/>
              <a:gd name="connsiteY5" fmla="*/ 1091821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73" h="1091821">
                <a:moveTo>
                  <a:pt x="41070" y="0"/>
                </a:moveTo>
                <a:cubicBezTo>
                  <a:pt x="184371" y="78474"/>
                  <a:pt x="327673" y="156949"/>
                  <a:pt x="327673" y="232012"/>
                </a:cubicBezTo>
                <a:cubicBezTo>
                  <a:pt x="327673" y="307075"/>
                  <a:pt x="52443" y="379863"/>
                  <a:pt x="41070" y="450376"/>
                </a:cubicBezTo>
                <a:cubicBezTo>
                  <a:pt x="29697" y="520889"/>
                  <a:pt x="266258" y="582305"/>
                  <a:pt x="259434" y="655093"/>
                </a:cubicBezTo>
                <a:cubicBezTo>
                  <a:pt x="252610" y="727881"/>
                  <a:pt x="4676" y="814317"/>
                  <a:pt x="127" y="887105"/>
                </a:cubicBezTo>
                <a:cubicBezTo>
                  <a:pt x="-4422" y="959893"/>
                  <a:pt x="113858" y="1025857"/>
                  <a:pt x="232139" y="109182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任意形状 11">
            <a:extLst>
              <a:ext uri="{FF2B5EF4-FFF2-40B4-BE49-F238E27FC236}">
                <a16:creationId xmlns:a16="http://schemas.microsoft.com/office/drawing/2014/main" id="{6B35D877-DBE2-C541-BBAF-F43628D2C2E4}"/>
              </a:ext>
            </a:extLst>
          </p:cNvPr>
          <p:cNvSpPr/>
          <p:nvPr/>
        </p:nvSpPr>
        <p:spPr>
          <a:xfrm>
            <a:off x="6156176" y="4381499"/>
            <a:ext cx="201460" cy="671274"/>
          </a:xfrm>
          <a:custGeom>
            <a:avLst/>
            <a:gdLst>
              <a:gd name="connsiteX0" fmla="*/ 41070 w 327673"/>
              <a:gd name="connsiteY0" fmla="*/ 0 h 1091821"/>
              <a:gd name="connsiteX1" fmla="*/ 327673 w 327673"/>
              <a:gd name="connsiteY1" fmla="*/ 232012 h 1091821"/>
              <a:gd name="connsiteX2" fmla="*/ 41070 w 327673"/>
              <a:gd name="connsiteY2" fmla="*/ 450376 h 1091821"/>
              <a:gd name="connsiteX3" fmla="*/ 259434 w 327673"/>
              <a:gd name="connsiteY3" fmla="*/ 655093 h 1091821"/>
              <a:gd name="connsiteX4" fmla="*/ 127 w 327673"/>
              <a:gd name="connsiteY4" fmla="*/ 887105 h 1091821"/>
              <a:gd name="connsiteX5" fmla="*/ 232139 w 327673"/>
              <a:gd name="connsiteY5" fmla="*/ 1091821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73" h="1091821">
                <a:moveTo>
                  <a:pt x="41070" y="0"/>
                </a:moveTo>
                <a:cubicBezTo>
                  <a:pt x="184371" y="78474"/>
                  <a:pt x="327673" y="156949"/>
                  <a:pt x="327673" y="232012"/>
                </a:cubicBezTo>
                <a:cubicBezTo>
                  <a:pt x="327673" y="307075"/>
                  <a:pt x="52443" y="379863"/>
                  <a:pt x="41070" y="450376"/>
                </a:cubicBezTo>
                <a:cubicBezTo>
                  <a:pt x="29697" y="520889"/>
                  <a:pt x="266258" y="582305"/>
                  <a:pt x="259434" y="655093"/>
                </a:cubicBezTo>
                <a:cubicBezTo>
                  <a:pt x="252610" y="727881"/>
                  <a:pt x="4676" y="814317"/>
                  <a:pt x="127" y="887105"/>
                </a:cubicBezTo>
                <a:cubicBezTo>
                  <a:pt x="-4422" y="959893"/>
                  <a:pt x="113858" y="1025857"/>
                  <a:pt x="232139" y="109182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任意形状 12">
            <a:extLst>
              <a:ext uri="{FF2B5EF4-FFF2-40B4-BE49-F238E27FC236}">
                <a16:creationId xmlns:a16="http://schemas.microsoft.com/office/drawing/2014/main" id="{0C9A95C7-D7D0-DA4C-B049-F477AB5A091F}"/>
              </a:ext>
            </a:extLst>
          </p:cNvPr>
          <p:cNvSpPr/>
          <p:nvPr/>
        </p:nvSpPr>
        <p:spPr>
          <a:xfrm>
            <a:off x="7016080" y="3550016"/>
            <a:ext cx="201460" cy="671274"/>
          </a:xfrm>
          <a:custGeom>
            <a:avLst/>
            <a:gdLst>
              <a:gd name="connsiteX0" fmla="*/ 41070 w 327673"/>
              <a:gd name="connsiteY0" fmla="*/ 0 h 1091821"/>
              <a:gd name="connsiteX1" fmla="*/ 327673 w 327673"/>
              <a:gd name="connsiteY1" fmla="*/ 232012 h 1091821"/>
              <a:gd name="connsiteX2" fmla="*/ 41070 w 327673"/>
              <a:gd name="connsiteY2" fmla="*/ 450376 h 1091821"/>
              <a:gd name="connsiteX3" fmla="*/ 259434 w 327673"/>
              <a:gd name="connsiteY3" fmla="*/ 655093 h 1091821"/>
              <a:gd name="connsiteX4" fmla="*/ 127 w 327673"/>
              <a:gd name="connsiteY4" fmla="*/ 887105 h 1091821"/>
              <a:gd name="connsiteX5" fmla="*/ 232139 w 327673"/>
              <a:gd name="connsiteY5" fmla="*/ 1091821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73" h="1091821">
                <a:moveTo>
                  <a:pt x="41070" y="0"/>
                </a:moveTo>
                <a:cubicBezTo>
                  <a:pt x="184371" y="78474"/>
                  <a:pt x="327673" y="156949"/>
                  <a:pt x="327673" y="232012"/>
                </a:cubicBezTo>
                <a:cubicBezTo>
                  <a:pt x="327673" y="307075"/>
                  <a:pt x="52443" y="379863"/>
                  <a:pt x="41070" y="450376"/>
                </a:cubicBezTo>
                <a:cubicBezTo>
                  <a:pt x="29697" y="520889"/>
                  <a:pt x="266258" y="582305"/>
                  <a:pt x="259434" y="655093"/>
                </a:cubicBezTo>
                <a:cubicBezTo>
                  <a:pt x="252610" y="727881"/>
                  <a:pt x="4676" y="814317"/>
                  <a:pt x="127" y="887105"/>
                </a:cubicBezTo>
                <a:cubicBezTo>
                  <a:pt x="-4422" y="959893"/>
                  <a:pt x="113858" y="1025857"/>
                  <a:pt x="232139" y="109182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页脚占位符 4">
            <a:extLst>
              <a:ext uri="{FF2B5EF4-FFF2-40B4-BE49-F238E27FC236}">
                <a16:creationId xmlns:a16="http://schemas.microsoft.com/office/drawing/2014/main" id="{D8167643-40E9-3B47-8BA8-EBD7C4135C8F}"/>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Tree>
    <p:extLst>
      <p:ext uri="{BB962C8B-B14F-4D97-AF65-F5344CB8AC3E}">
        <p14:creationId xmlns:p14="http://schemas.microsoft.com/office/powerpoint/2010/main" val="176530651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DB1FC3-1C5F-0A40-A43A-6619D8571FA5}"/>
              </a:ext>
            </a:extLst>
          </p:cNvPr>
          <p:cNvSpPr>
            <a:spLocks noGrp="1"/>
          </p:cNvSpPr>
          <p:nvPr>
            <p:ph type="title"/>
          </p:nvPr>
        </p:nvSpPr>
        <p:spPr>
          <a:xfrm>
            <a:off x="457200" y="228866"/>
            <a:ext cx="8229600" cy="900442"/>
          </a:xfrm>
        </p:spPr>
        <p:txBody>
          <a:bodyPr/>
          <a:lstStyle/>
          <a:p>
            <a:r>
              <a:rPr kumimoji="1" lang="zh-CN" altLang="en-US" dirty="0"/>
              <a:t>每个</a:t>
            </a:r>
            <a:r>
              <a:rPr kumimoji="1" lang="en-US" altLang="zh-CN" dirty="0"/>
              <a:t>CPU</a:t>
            </a:r>
            <a:r>
              <a:rPr kumimoji="1" lang="zh-CN" altLang="en-US" dirty="0"/>
              <a:t>核心</a:t>
            </a:r>
          </a:p>
        </p:txBody>
      </p:sp>
      <p:sp>
        <p:nvSpPr>
          <p:cNvPr id="4" name="灯片编号占位符 3">
            <a:extLst>
              <a:ext uri="{FF2B5EF4-FFF2-40B4-BE49-F238E27FC236}">
                <a16:creationId xmlns:a16="http://schemas.microsoft.com/office/drawing/2014/main" id="{B7E38E82-A1F5-F243-A6F7-149A224684F9}"/>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139</a:t>
            </a:fld>
            <a:endParaRPr lang="zh-CN" altLang="en-US"/>
          </a:p>
        </p:txBody>
      </p:sp>
      <p:sp>
        <p:nvSpPr>
          <p:cNvPr id="5" name="矩形 4">
            <a:extLst>
              <a:ext uri="{FF2B5EF4-FFF2-40B4-BE49-F238E27FC236}">
                <a16:creationId xmlns:a16="http://schemas.microsoft.com/office/drawing/2014/main" id="{AEB8776A-CF1E-6C40-BD79-FBBF7767D9C6}"/>
              </a:ext>
            </a:extLst>
          </p:cNvPr>
          <p:cNvSpPr/>
          <p:nvPr/>
        </p:nvSpPr>
        <p:spPr>
          <a:xfrm>
            <a:off x="2142410" y="4608686"/>
            <a:ext cx="1224136"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t>CPU</a:t>
            </a:r>
            <a:endParaRPr kumimoji="1" lang="zh-CN" altLang="en-US" b="1" dirty="0"/>
          </a:p>
        </p:txBody>
      </p:sp>
      <p:sp>
        <p:nvSpPr>
          <p:cNvPr id="7" name="矩形 6">
            <a:extLst>
              <a:ext uri="{FF2B5EF4-FFF2-40B4-BE49-F238E27FC236}">
                <a16:creationId xmlns:a16="http://schemas.microsoft.com/office/drawing/2014/main" id="{A1C151BE-0779-8042-9F1E-38764E137A16}"/>
              </a:ext>
            </a:extLst>
          </p:cNvPr>
          <p:cNvSpPr/>
          <p:nvPr/>
        </p:nvSpPr>
        <p:spPr>
          <a:xfrm>
            <a:off x="6300211" y="4378679"/>
            <a:ext cx="1224136"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t>CPU</a:t>
            </a:r>
            <a:endParaRPr kumimoji="1" lang="zh-CN" altLang="en-US" b="1" dirty="0"/>
          </a:p>
        </p:txBody>
      </p:sp>
      <p:sp>
        <p:nvSpPr>
          <p:cNvPr id="8" name="矩形 7">
            <a:extLst>
              <a:ext uri="{FF2B5EF4-FFF2-40B4-BE49-F238E27FC236}">
                <a16:creationId xmlns:a16="http://schemas.microsoft.com/office/drawing/2014/main" id="{42263217-5E42-764E-9F03-4A51C15ABCC7}"/>
              </a:ext>
            </a:extLst>
          </p:cNvPr>
          <p:cNvSpPr/>
          <p:nvPr/>
        </p:nvSpPr>
        <p:spPr>
          <a:xfrm>
            <a:off x="3635896" y="1444708"/>
            <a:ext cx="1584176" cy="393954"/>
          </a:xfrm>
          <a:prstGeom prst="rect">
            <a:avLst/>
          </a:prstGeom>
          <a:ln>
            <a:solidFill>
              <a:srgbClr val="9411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b="1" dirty="0"/>
              <a:t>全局调度器</a:t>
            </a:r>
          </a:p>
        </p:txBody>
      </p:sp>
      <p:cxnSp>
        <p:nvCxnSpPr>
          <p:cNvPr id="12" name="直线箭头连接符 11">
            <a:extLst>
              <a:ext uri="{FF2B5EF4-FFF2-40B4-BE49-F238E27FC236}">
                <a16:creationId xmlns:a16="http://schemas.microsoft.com/office/drawing/2014/main" id="{789B146A-845B-AE45-872F-D020F5EC046D}"/>
              </a:ext>
            </a:extLst>
          </p:cNvPr>
          <p:cNvCxnSpPr>
            <a:cxnSpLocks/>
          </p:cNvCxnSpPr>
          <p:nvPr/>
        </p:nvCxnSpPr>
        <p:spPr>
          <a:xfrm flipV="1">
            <a:off x="3390971" y="1945789"/>
            <a:ext cx="353919" cy="256738"/>
          </a:xfrm>
          <a:prstGeom prst="straightConnector1">
            <a:avLst/>
          </a:prstGeom>
          <a:ln w="508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8A93CD0E-6C8F-BD4A-8FA4-4A7F49D4353B}"/>
              </a:ext>
            </a:extLst>
          </p:cNvPr>
          <p:cNvCxnSpPr>
            <a:cxnSpLocks/>
          </p:cNvCxnSpPr>
          <p:nvPr/>
        </p:nvCxnSpPr>
        <p:spPr>
          <a:xfrm flipV="1">
            <a:off x="4633560" y="1972557"/>
            <a:ext cx="0" cy="393954"/>
          </a:xfrm>
          <a:prstGeom prst="straightConnector1">
            <a:avLst/>
          </a:prstGeom>
          <a:ln w="508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D9361710-84CB-7243-AD9B-C730C93F43F7}"/>
              </a:ext>
            </a:extLst>
          </p:cNvPr>
          <p:cNvCxnSpPr>
            <a:cxnSpLocks/>
          </p:cNvCxnSpPr>
          <p:nvPr/>
        </p:nvCxnSpPr>
        <p:spPr>
          <a:xfrm flipH="1" flipV="1">
            <a:off x="5420121" y="1871703"/>
            <a:ext cx="349165" cy="253289"/>
          </a:xfrm>
          <a:prstGeom prst="straightConnector1">
            <a:avLst/>
          </a:prstGeom>
          <a:ln w="50800">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2F448F01-1482-604E-B2E8-978744D13854}"/>
              </a:ext>
            </a:extLst>
          </p:cNvPr>
          <p:cNvSpPr txBox="1"/>
          <p:nvPr/>
        </p:nvSpPr>
        <p:spPr>
          <a:xfrm>
            <a:off x="1082894" y="4116933"/>
            <a:ext cx="1707297" cy="369332"/>
          </a:xfrm>
          <a:prstGeom prst="rect">
            <a:avLst/>
          </a:prstGeom>
          <a:noFill/>
        </p:spPr>
        <p:txBody>
          <a:bodyPr wrap="square" rtlCol="0">
            <a:spAutoFit/>
          </a:bodyPr>
          <a:lstStyle/>
          <a:p>
            <a:r>
              <a:rPr kumimoji="1" lang="zh-CN" altLang="en-US" dirty="0"/>
              <a:t>一定时间片后</a:t>
            </a:r>
            <a:endParaRPr kumimoji="1" lang="en-US" altLang="zh-CN" dirty="0"/>
          </a:p>
        </p:txBody>
      </p:sp>
      <p:sp>
        <p:nvSpPr>
          <p:cNvPr id="38" name="右箭头 37">
            <a:extLst>
              <a:ext uri="{FF2B5EF4-FFF2-40B4-BE49-F238E27FC236}">
                <a16:creationId xmlns:a16="http://schemas.microsoft.com/office/drawing/2014/main" id="{A46A5522-2273-A844-9128-5277CF0BB929}"/>
              </a:ext>
            </a:extLst>
          </p:cNvPr>
          <p:cNvSpPr/>
          <p:nvPr/>
        </p:nvSpPr>
        <p:spPr>
          <a:xfrm>
            <a:off x="1926682" y="1499167"/>
            <a:ext cx="1363329" cy="3244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任意形状 20">
            <a:extLst>
              <a:ext uri="{FF2B5EF4-FFF2-40B4-BE49-F238E27FC236}">
                <a16:creationId xmlns:a16="http://schemas.microsoft.com/office/drawing/2014/main" id="{E1B8DF64-D7C3-304E-81A0-7BD78D013086}"/>
              </a:ext>
            </a:extLst>
          </p:cNvPr>
          <p:cNvSpPr/>
          <p:nvPr/>
        </p:nvSpPr>
        <p:spPr>
          <a:xfrm flipH="1">
            <a:off x="946044" y="1503502"/>
            <a:ext cx="96179" cy="320474"/>
          </a:xfrm>
          <a:custGeom>
            <a:avLst/>
            <a:gdLst>
              <a:gd name="connsiteX0" fmla="*/ 41070 w 327673"/>
              <a:gd name="connsiteY0" fmla="*/ 0 h 1091821"/>
              <a:gd name="connsiteX1" fmla="*/ 327673 w 327673"/>
              <a:gd name="connsiteY1" fmla="*/ 232012 h 1091821"/>
              <a:gd name="connsiteX2" fmla="*/ 41070 w 327673"/>
              <a:gd name="connsiteY2" fmla="*/ 450376 h 1091821"/>
              <a:gd name="connsiteX3" fmla="*/ 259434 w 327673"/>
              <a:gd name="connsiteY3" fmla="*/ 655093 h 1091821"/>
              <a:gd name="connsiteX4" fmla="*/ 127 w 327673"/>
              <a:gd name="connsiteY4" fmla="*/ 887105 h 1091821"/>
              <a:gd name="connsiteX5" fmla="*/ 232139 w 327673"/>
              <a:gd name="connsiteY5" fmla="*/ 1091821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73" h="1091821">
                <a:moveTo>
                  <a:pt x="41070" y="0"/>
                </a:moveTo>
                <a:cubicBezTo>
                  <a:pt x="184371" y="78474"/>
                  <a:pt x="327673" y="156949"/>
                  <a:pt x="327673" y="232012"/>
                </a:cubicBezTo>
                <a:cubicBezTo>
                  <a:pt x="327673" y="307075"/>
                  <a:pt x="52443" y="379863"/>
                  <a:pt x="41070" y="450376"/>
                </a:cubicBezTo>
                <a:cubicBezTo>
                  <a:pt x="29697" y="520889"/>
                  <a:pt x="266258" y="582305"/>
                  <a:pt x="259434" y="655093"/>
                </a:cubicBezTo>
                <a:cubicBezTo>
                  <a:pt x="252610" y="727881"/>
                  <a:pt x="4676" y="814317"/>
                  <a:pt x="127" y="887105"/>
                </a:cubicBezTo>
                <a:cubicBezTo>
                  <a:pt x="-4422" y="959893"/>
                  <a:pt x="113858" y="1025857"/>
                  <a:pt x="232139" y="109182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任意形状 23">
            <a:extLst>
              <a:ext uri="{FF2B5EF4-FFF2-40B4-BE49-F238E27FC236}">
                <a16:creationId xmlns:a16="http://schemas.microsoft.com/office/drawing/2014/main" id="{C92B68A3-84E2-E74D-95CA-8139161CD756}"/>
              </a:ext>
            </a:extLst>
          </p:cNvPr>
          <p:cNvSpPr/>
          <p:nvPr/>
        </p:nvSpPr>
        <p:spPr>
          <a:xfrm flipH="1">
            <a:off x="1179181" y="1490051"/>
            <a:ext cx="96179" cy="320474"/>
          </a:xfrm>
          <a:custGeom>
            <a:avLst/>
            <a:gdLst>
              <a:gd name="connsiteX0" fmla="*/ 41070 w 327673"/>
              <a:gd name="connsiteY0" fmla="*/ 0 h 1091821"/>
              <a:gd name="connsiteX1" fmla="*/ 327673 w 327673"/>
              <a:gd name="connsiteY1" fmla="*/ 232012 h 1091821"/>
              <a:gd name="connsiteX2" fmla="*/ 41070 w 327673"/>
              <a:gd name="connsiteY2" fmla="*/ 450376 h 1091821"/>
              <a:gd name="connsiteX3" fmla="*/ 259434 w 327673"/>
              <a:gd name="connsiteY3" fmla="*/ 655093 h 1091821"/>
              <a:gd name="connsiteX4" fmla="*/ 127 w 327673"/>
              <a:gd name="connsiteY4" fmla="*/ 887105 h 1091821"/>
              <a:gd name="connsiteX5" fmla="*/ 232139 w 327673"/>
              <a:gd name="connsiteY5" fmla="*/ 1091821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73" h="1091821">
                <a:moveTo>
                  <a:pt x="41070" y="0"/>
                </a:moveTo>
                <a:cubicBezTo>
                  <a:pt x="184371" y="78474"/>
                  <a:pt x="327673" y="156949"/>
                  <a:pt x="327673" y="232012"/>
                </a:cubicBezTo>
                <a:cubicBezTo>
                  <a:pt x="327673" y="307075"/>
                  <a:pt x="52443" y="379863"/>
                  <a:pt x="41070" y="450376"/>
                </a:cubicBezTo>
                <a:cubicBezTo>
                  <a:pt x="29697" y="520889"/>
                  <a:pt x="266258" y="582305"/>
                  <a:pt x="259434" y="655093"/>
                </a:cubicBezTo>
                <a:cubicBezTo>
                  <a:pt x="252610" y="727881"/>
                  <a:pt x="4676" y="814317"/>
                  <a:pt x="127" y="887105"/>
                </a:cubicBezTo>
                <a:cubicBezTo>
                  <a:pt x="-4422" y="959893"/>
                  <a:pt x="113858" y="1025857"/>
                  <a:pt x="232139" y="109182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任意形状 24">
            <a:extLst>
              <a:ext uri="{FF2B5EF4-FFF2-40B4-BE49-F238E27FC236}">
                <a16:creationId xmlns:a16="http://schemas.microsoft.com/office/drawing/2014/main" id="{310E029B-B039-4941-AB63-13EA535B127D}"/>
              </a:ext>
            </a:extLst>
          </p:cNvPr>
          <p:cNvSpPr/>
          <p:nvPr/>
        </p:nvSpPr>
        <p:spPr>
          <a:xfrm flipH="1">
            <a:off x="1412318" y="1503502"/>
            <a:ext cx="96179" cy="320474"/>
          </a:xfrm>
          <a:custGeom>
            <a:avLst/>
            <a:gdLst>
              <a:gd name="connsiteX0" fmla="*/ 41070 w 327673"/>
              <a:gd name="connsiteY0" fmla="*/ 0 h 1091821"/>
              <a:gd name="connsiteX1" fmla="*/ 327673 w 327673"/>
              <a:gd name="connsiteY1" fmla="*/ 232012 h 1091821"/>
              <a:gd name="connsiteX2" fmla="*/ 41070 w 327673"/>
              <a:gd name="connsiteY2" fmla="*/ 450376 h 1091821"/>
              <a:gd name="connsiteX3" fmla="*/ 259434 w 327673"/>
              <a:gd name="connsiteY3" fmla="*/ 655093 h 1091821"/>
              <a:gd name="connsiteX4" fmla="*/ 127 w 327673"/>
              <a:gd name="connsiteY4" fmla="*/ 887105 h 1091821"/>
              <a:gd name="connsiteX5" fmla="*/ 232139 w 327673"/>
              <a:gd name="connsiteY5" fmla="*/ 1091821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73" h="1091821">
                <a:moveTo>
                  <a:pt x="41070" y="0"/>
                </a:moveTo>
                <a:cubicBezTo>
                  <a:pt x="184371" y="78474"/>
                  <a:pt x="327673" y="156949"/>
                  <a:pt x="327673" y="232012"/>
                </a:cubicBezTo>
                <a:cubicBezTo>
                  <a:pt x="327673" y="307075"/>
                  <a:pt x="52443" y="379863"/>
                  <a:pt x="41070" y="450376"/>
                </a:cubicBezTo>
                <a:cubicBezTo>
                  <a:pt x="29697" y="520889"/>
                  <a:pt x="266258" y="582305"/>
                  <a:pt x="259434" y="655093"/>
                </a:cubicBezTo>
                <a:cubicBezTo>
                  <a:pt x="252610" y="727881"/>
                  <a:pt x="4676" y="814317"/>
                  <a:pt x="127" y="887105"/>
                </a:cubicBezTo>
                <a:cubicBezTo>
                  <a:pt x="-4422" y="959893"/>
                  <a:pt x="113858" y="1025857"/>
                  <a:pt x="232139" y="109182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任意形状 26">
            <a:extLst>
              <a:ext uri="{FF2B5EF4-FFF2-40B4-BE49-F238E27FC236}">
                <a16:creationId xmlns:a16="http://schemas.microsoft.com/office/drawing/2014/main" id="{771BF059-7B3E-7447-A991-494799BC17E8}"/>
              </a:ext>
            </a:extLst>
          </p:cNvPr>
          <p:cNvSpPr/>
          <p:nvPr/>
        </p:nvSpPr>
        <p:spPr>
          <a:xfrm flipH="1">
            <a:off x="1645455" y="1490051"/>
            <a:ext cx="96179" cy="320474"/>
          </a:xfrm>
          <a:custGeom>
            <a:avLst/>
            <a:gdLst>
              <a:gd name="connsiteX0" fmla="*/ 41070 w 327673"/>
              <a:gd name="connsiteY0" fmla="*/ 0 h 1091821"/>
              <a:gd name="connsiteX1" fmla="*/ 327673 w 327673"/>
              <a:gd name="connsiteY1" fmla="*/ 232012 h 1091821"/>
              <a:gd name="connsiteX2" fmla="*/ 41070 w 327673"/>
              <a:gd name="connsiteY2" fmla="*/ 450376 h 1091821"/>
              <a:gd name="connsiteX3" fmla="*/ 259434 w 327673"/>
              <a:gd name="connsiteY3" fmla="*/ 655093 h 1091821"/>
              <a:gd name="connsiteX4" fmla="*/ 127 w 327673"/>
              <a:gd name="connsiteY4" fmla="*/ 887105 h 1091821"/>
              <a:gd name="connsiteX5" fmla="*/ 232139 w 327673"/>
              <a:gd name="connsiteY5" fmla="*/ 1091821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73" h="1091821">
                <a:moveTo>
                  <a:pt x="41070" y="0"/>
                </a:moveTo>
                <a:cubicBezTo>
                  <a:pt x="184371" y="78474"/>
                  <a:pt x="327673" y="156949"/>
                  <a:pt x="327673" y="232012"/>
                </a:cubicBezTo>
                <a:cubicBezTo>
                  <a:pt x="327673" y="307075"/>
                  <a:pt x="52443" y="379863"/>
                  <a:pt x="41070" y="450376"/>
                </a:cubicBezTo>
                <a:cubicBezTo>
                  <a:pt x="29697" y="520889"/>
                  <a:pt x="266258" y="582305"/>
                  <a:pt x="259434" y="655093"/>
                </a:cubicBezTo>
                <a:cubicBezTo>
                  <a:pt x="252610" y="727881"/>
                  <a:pt x="4676" y="814317"/>
                  <a:pt x="127" y="887105"/>
                </a:cubicBezTo>
                <a:cubicBezTo>
                  <a:pt x="-4422" y="959893"/>
                  <a:pt x="113858" y="1025857"/>
                  <a:pt x="232139" y="109182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id="{47E92080-2ED9-A94F-8C5B-1F2052D5E025}"/>
              </a:ext>
            </a:extLst>
          </p:cNvPr>
          <p:cNvSpPr/>
          <p:nvPr/>
        </p:nvSpPr>
        <p:spPr>
          <a:xfrm>
            <a:off x="1998103" y="3424475"/>
            <a:ext cx="1584176" cy="393954"/>
          </a:xfrm>
          <a:prstGeom prst="rect">
            <a:avLst/>
          </a:prstGeom>
          <a:ln>
            <a:solidFill>
              <a:srgbClr val="9411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b="1" dirty="0"/>
              <a:t>本地调度器</a:t>
            </a:r>
          </a:p>
        </p:txBody>
      </p:sp>
      <p:sp>
        <p:nvSpPr>
          <p:cNvPr id="33" name="矩形 32">
            <a:extLst>
              <a:ext uri="{FF2B5EF4-FFF2-40B4-BE49-F238E27FC236}">
                <a16:creationId xmlns:a16="http://schemas.microsoft.com/office/drawing/2014/main" id="{E332F458-CD73-724F-AA22-BB13BDF50201}"/>
              </a:ext>
            </a:extLst>
          </p:cNvPr>
          <p:cNvSpPr/>
          <p:nvPr/>
        </p:nvSpPr>
        <p:spPr>
          <a:xfrm>
            <a:off x="6087839" y="3314088"/>
            <a:ext cx="1584176" cy="393954"/>
          </a:xfrm>
          <a:prstGeom prst="rect">
            <a:avLst/>
          </a:prstGeom>
          <a:ln>
            <a:solidFill>
              <a:srgbClr val="9411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b="1" dirty="0"/>
              <a:t>本地调度器</a:t>
            </a:r>
          </a:p>
        </p:txBody>
      </p:sp>
      <p:sp>
        <p:nvSpPr>
          <p:cNvPr id="44" name="任意形状 43">
            <a:extLst>
              <a:ext uri="{FF2B5EF4-FFF2-40B4-BE49-F238E27FC236}">
                <a16:creationId xmlns:a16="http://schemas.microsoft.com/office/drawing/2014/main" id="{35BD6D96-C54F-7844-BB1E-FD1BF9843107}"/>
              </a:ext>
            </a:extLst>
          </p:cNvPr>
          <p:cNvSpPr/>
          <p:nvPr/>
        </p:nvSpPr>
        <p:spPr>
          <a:xfrm flipH="1">
            <a:off x="2853628" y="2460311"/>
            <a:ext cx="96179" cy="320474"/>
          </a:xfrm>
          <a:custGeom>
            <a:avLst/>
            <a:gdLst>
              <a:gd name="connsiteX0" fmla="*/ 41070 w 327673"/>
              <a:gd name="connsiteY0" fmla="*/ 0 h 1091821"/>
              <a:gd name="connsiteX1" fmla="*/ 327673 w 327673"/>
              <a:gd name="connsiteY1" fmla="*/ 232012 h 1091821"/>
              <a:gd name="connsiteX2" fmla="*/ 41070 w 327673"/>
              <a:gd name="connsiteY2" fmla="*/ 450376 h 1091821"/>
              <a:gd name="connsiteX3" fmla="*/ 259434 w 327673"/>
              <a:gd name="connsiteY3" fmla="*/ 655093 h 1091821"/>
              <a:gd name="connsiteX4" fmla="*/ 127 w 327673"/>
              <a:gd name="connsiteY4" fmla="*/ 887105 h 1091821"/>
              <a:gd name="connsiteX5" fmla="*/ 232139 w 327673"/>
              <a:gd name="connsiteY5" fmla="*/ 1091821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73" h="1091821">
                <a:moveTo>
                  <a:pt x="41070" y="0"/>
                </a:moveTo>
                <a:cubicBezTo>
                  <a:pt x="184371" y="78474"/>
                  <a:pt x="327673" y="156949"/>
                  <a:pt x="327673" y="232012"/>
                </a:cubicBezTo>
                <a:cubicBezTo>
                  <a:pt x="327673" y="307075"/>
                  <a:pt x="52443" y="379863"/>
                  <a:pt x="41070" y="450376"/>
                </a:cubicBezTo>
                <a:cubicBezTo>
                  <a:pt x="29697" y="520889"/>
                  <a:pt x="266258" y="582305"/>
                  <a:pt x="259434" y="655093"/>
                </a:cubicBezTo>
                <a:cubicBezTo>
                  <a:pt x="252610" y="727881"/>
                  <a:pt x="4676" y="814317"/>
                  <a:pt x="127" y="887105"/>
                </a:cubicBezTo>
                <a:cubicBezTo>
                  <a:pt x="-4422" y="959893"/>
                  <a:pt x="113858" y="1025857"/>
                  <a:pt x="232139" y="109182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任意形状 45">
            <a:extLst>
              <a:ext uri="{FF2B5EF4-FFF2-40B4-BE49-F238E27FC236}">
                <a16:creationId xmlns:a16="http://schemas.microsoft.com/office/drawing/2014/main" id="{7B02FE32-2F51-FC41-8E5B-7AA39D853A5D}"/>
              </a:ext>
            </a:extLst>
          </p:cNvPr>
          <p:cNvSpPr/>
          <p:nvPr/>
        </p:nvSpPr>
        <p:spPr>
          <a:xfrm flipH="1">
            <a:off x="3086765" y="2446860"/>
            <a:ext cx="96179" cy="320474"/>
          </a:xfrm>
          <a:custGeom>
            <a:avLst/>
            <a:gdLst>
              <a:gd name="connsiteX0" fmla="*/ 41070 w 327673"/>
              <a:gd name="connsiteY0" fmla="*/ 0 h 1091821"/>
              <a:gd name="connsiteX1" fmla="*/ 327673 w 327673"/>
              <a:gd name="connsiteY1" fmla="*/ 232012 h 1091821"/>
              <a:gd name="connsiteX2" fmla="*/ 41070 w 327673"/>
              <a:gd name="connsiteY2" fmla="*/ 450376 h 1091821"/>
              <a:gd name="connsiteX3" fmla="*/ 259434 w 327673"/>
              <a:gd name="connsiteY3" fmla="*/ 655093 h 1091821"/>
              <a:gd name="connsiteX4" fmla="*/ 127 w 327673"/>
              <a:gd name="connsiteY4" fmla="*/ 887105 h 1091821"/>
              <a:gd name="connsiteX5" fmla="*/ 232139 w 327673"/>
              <a:gd name="connsiteY5" fmla="*/ 1091821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73" h="1091821">
                <a:moveTo>
                  <a:pt x="41070" y="0"/>
                </a:moveTo>
                <a:cubicBezTo>
                  <a:pt x="184371" y="78474"/>
                  <a:pt x="327673" y="156949"/>
                  <a:pt x="327673" y="232012"/>
                </a:cubicBezTo>
                <a:cubicBezTo>
                  <a:pt x="327673" y="307075"/>
                  <a:pt x="52443" y="379863"/>
                  <a:pt x="41070" y="450376"/>
                </a:cubicBezTo>
                <a:cubicBezTo>
                  <a:pt x="29697" y="520889"/>
                  <a:pt x="266258" y="582305"/>
                  <a:pt x="259434" y="655093"/>
                </a:cubicBezTo>
                <a:cubicBezTo>
                  <a:pt x="252610" y="727881"/>
                  <a:pt x="4676" y="814317"/>
                  <a:pt x="127" y="887105"/>
                </a:cubicBezTo>
                <a:cubicBezTo>
                  <a:pt x="-4422" y="959893"/>
                  <a:pt x="113858" y="1025857"/>
                  <a:pt x="232139" y="109182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任意形状 58">
            <a:extLst>
              <a:ext uri="{FF2B5EF4-FFF2-40B4-BE49-F238E27FC236}">
                <a16:creationId xmlns:a16="http://schemas.microsoft.com/office/drawing/2014/main" id="{67D39627-BE2B-D445-A9A1-8E2C602DE224}"/>
              </a:ext>
            </a:extLst>
          </p:cNvPr>
          <p:cNvSpPr/>
          <p:nvPr/>
        </p:nvSpPr>
        <p:spPr>
          <a:xfrm flipH="1">
            <a:off x="6679142" y="2403983"/>
            <a:ext cx="96179" cy="320474"/>
          </a:xfrm>
          <a:custGeom>
            <a:avLst/>
            <a:gdLst>
              <a:gd name="connsiteX0" fmla="*/ 41070 w 327673"/>
              <a:gd name="connsiteY0" fmla="*/ 0 h 1091821"/>
              <a:gd name="connsiteX1" fmla="*/ 327673 w 327673"/>
              <a:gd name="connsiteY1" fmla="*/ 232012 h 1091821"/>
              <a:gd name="connsiteX2" fmla="*/ 41070 w 327673"/>
              <a:gd name="connsiteY2" fmla="*/ 450376 h 1091821"/>
              <a:gd name="connsiteX3" fmla="*/ 259434 w 327673"/>
              <a:gd name="connsiteY3" fmla="*/ 655093 h 1091821"/>
              <a:gd name="connsiteX4" fmla="*/ 127 w 327673"/>
              <a:gd name="connsiteY4" fmla="*/ 887105 h 1091821"/>
              <a:gd name="connsiteX5" fmla="*/ 232139 w 327673"/>
              <a:gd name="connsiteY5" fmla="*/ 1091821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73" h="1091821">
                <a:moveTo>
                  <a:pt x="41070" y="0"/>
                </a:moveTo>
                <a:cubicBezTo>
                  <a:pt x="184371" y="78474"/>
                  <a:pt x="327673" y="156949"/>
                  <a:pt x="327673" y="232012"/>
                </a:cubicBezTo>
                <a:cubicBezTo>
                  <a:pt x="327673" y="307075"/>
                  <a:pt x="52443" y="379863"/>
                  <a:pt x="41070" y="450376"/>
                </a:cubicBezTo>
                <a:cubicBezTo>
                  <a:pt x="29697" y="520889"/>
                  <a:pt x="266258" y="582305"/>
                  <a:pt x="259434" y="655093"/>
                </a:cubicBezTo>
                <a:cubicBezTo>
                  <a:pt x="252610" y="727881"/>
                  <a:pt x="4676" y="814317"/>
                  <a:pt x="127" y="887105"/>
                </a:cubicBezTo>
                <a:cubicBezTo>
                  <a:pt x="-4422" y="959893"/>
                  <a:pt x="113858" y="1025857"/>
                  <a:pt x="232139" y="109182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任意形状 60">
            <a:extLst>
              <a:ext uri="{FF2B5EF4-FFF2-40B4-BE49-F238E27FC236}">
                <a16:creationId xmlns:a16="http://schemas.microsoft.com/office/drawing/2014/main" id="{12A81AD0-2BD2-3B42-AC87-9B88EE9A747E}"/>
              </a:ext>
            </a:extLst>
          </p:cNvPr>
          <p:cNvSpPr/>
          <p:nvPr/>
        </p:nvSpPr>
        <p:spPr>
          <a:xfrm flipH="1">
            <a:off x="6912279" y="2390532"/>
            <a:ext cx="96179" cy="320474"/>
          </a:xfrm>
          <a:custGeom>
            <a:avLst/>
            <a:gdLst>
              <a:gd name="connsiteX0" fmla="*/ 41070 w 327673"/>
              <a:gd name="connsiteY0" fmla="*/ 0 h 1091821"/>
              <a:gd name="connsiteX1" fmla="*/ 327673 w 327673"/>
              <a:gd name="connsiteY1" fmla="*/ 232012 h 1091821"/>
              <a:gd name="connsiteX2" fmla="*/ 41070 w 327673"/>
              <a:gd name="connsiteY2" fmla="*/ 450376 h 1091821"/>
              <a:gd name="connsiteX3" fmla="*/ 259434 w 327673"/>
              <a:gd name="connsiteY3" fmla="*/ 655093 h 1091821"/>
              <a:gd name="connsiteX4" fmla="*/ 127 w 327673"/>
              <a:gd name="connsiteY4" fmla="*/ 887105 h 1091821"/>
              <a:gd name="connsiteX5" fmla="*/ 232139 w 327673"/>
              <a:gd name="connsiteY5" fmla="*/ 1091821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73" h="1091821">
                <a:moveTo>
                  <a:pt x="41070" y="0"/>
                </a:moveTo>
                <a:cubicBezTo>
                  <a:pt x="184371" y="78474"/>
                  <a:pt x="327673" y="156949"/>
                  <a:pt x="327673" y="232012"/>
                </a:cubicBezTo>
                <a:cubicBezTo>
                  <a:pt x="327673" y="307075"/>
                  <a:pt x="52443" y="379863"/>
                  <a:pt x="41070" y="450376"/>
                </a:cubicBezTo>
                <a:cubicBezTo>
                  <a:pt x="29697" y="520889"/>
                  <a:pt x="266258" y="582305"/>
                  <a:pt x="259434" y="655093"/>
                </a:cubicBezTo>
                <a:cubicBezTo>
                  <a:pt x="252610" y="727881"/>
                  <a:pt x="4676" y="814317"/>
                  <a:pt x="127" y="887105"/>
                </a:cubicBezTo>
                <a:cubicBezTo>
                  <a:pt x="-4422" y="959893"/>
                  <a:pt x="113858" y="1025857"/>
                  <a:pt x="232139" y="109182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任意形状 61">
            <a:extLst>
              <a:ext uri="{FF2B5EF4-FFF2-40B4-BE49-F238E27FC236}">
                <a16:creationId xmlns:a16="http://schemas.microsoft.com/office/drawing/2014/main" id="{8F1C192E-D1D1-0B45-A396-04A2B1F5A834}"/>
              </a:ext>
            </a:extLst>
          </p:cNvPr>
          <p:cNvSpPr/>
          <p:nvPr/>
        </p:nvSpPr>
        <p:spPr>
          <a:xfrm flipH="1">
            <a:off x="2902072" y="4023003"/>
            <a:ext cx="96179" cy="320474"/>
          </a:xfrm>
          <a:custGeom>
            <a:avLst/>
            <a:gdLst>
              <a:gd name="connsiteX0" fmla="*/ 41070 w 327673"/>
              <a:gd name="connsiteY0" fmla="*/ 0 h 1091821"/>
              <a:gd name="connsiteX1" fmla="*/ 327673 w 327673"/>
              <a:gd name="connsiteY1" fmla="*/ 232012 h 1091821"/>
              <a:gd name="connsiteX2" fmla="*/ 41070 w 327673"/>
              <a:gd name="connsiteY2" fmla="*/ 450376 h 1091821"/>
              <a:gd name="connsiteX3" fmla="*/ 259434 w 327673"/>
              <a:gd name="connsiteY3" fmla="*/ 655093 h 1091821"/>
              <a:gd name="connsiteX4" fmla="*/ 127 w 327673"/>
              <a:gd name="connsiteY4" fmla="*/ 887105 h 1091821"/>
              <a:gd name="connsiteX5" fmla="*/ 232139 w 327673"/>
              <a:gd name="connsiteY5" fmla="*/ 1091821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73" h="1091821">
                <a:moveTo>
                  <a:pt x="41070" y="0"/>
                </a:moveTo>
                <a:cubicBezTo>
                  <a:pt x="184371" y="78474"/>
                  <a:pt x="327673" y="156949"/>
                  <a:pt x="327673" y="232012"/>
                </a:cubicBezTo>
                <a:cubicBezTo>
                  <a:pt x="327673" y="307075"/>
                  <a:pt x="52443" y="379863"/>
                  <a:pt x="41070" y="450376"/>
                </a:cubicBezTo>
                <a:cubicBezTo>
                  <a:pt x="29697" y="520889"/>
                  <a:pt x="266258" y="582305"/>
                  <a:pt x="259434" y="655093"/>
                </a:cubicBezTo>
                <a:cubicBezTo>
                  <a:pt x="252610" y="727881"/>
                  <a:pt x="4676" y="814317"/>
                  <a:pt x="127" y="887105"/>
                </a:cubicBezTo>
                <a:cubicBezTo>
                  <a:pt x="-4422" y="959893"/>
                  <a:pt x="113858" y="1025857"/>
                  <a:pt x="232139" y="109182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5" name="曲线连接符 14">
            <a:extLst>
              <a:ext uri="{FF2B5EF4-FFF2-40B4-BE49-F238E27FC236}">
                <a16:creationId xmlns:a16="http://schemas.microsoft.com/office/drawing/2014/main" id="{AE236E6F-D1FC-CD49-A1B9-D6478F31EC3D}"/>
              </a:ext>
            </a:extLst>
          </p:cNvPr>
          <p:cNvCxnSpPr>
            <a:cxnSpLocks/>
          </p:cNvCxnSpPr>
          <p:nvPr/>
        </p:nvCxnSpPr>
        <p:spPr>
          <a:xfrm rot="10800000">
            <a:off x="2374477" y="2713563"/>
            <a:ext cx="180020" cy="1377428"/>
          </a:xfrm>
          <a:prstGeom prst="curvedConnector3">
            <a:avLst>
              <a:gd name="adj1" fmla="val 57572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线箭头连接符 63">
            <a:extLst>
              <a:ext uri="{FF2B5EF4-FFF2-40B4-BE49-F238E27FC236}">
                <a16:creationId xmlns:a16="http://schemas.microsoft.com/office/drawing/2014/main" id="{3A3A038F-EF88-F64C-8E42-BF233B497572}"/>
              </a:ext>
            </a:extLst>
          </p:cNvPr>
          <p:cNvCxnSpPr>
            <a:cxnSpLocks/>
          </p:cNvCxnSpPr>
          <p:nvPr/>
        </p:nvCxnSpPr>
        <p:spPr>
          <a:xfrm flipV="1">
            <a:off x="3086765" y="2932650"/>
            <a:ext cx="0" cy="420286"/>
          </a:xfrm>
          <a:prstGeom prst="straightConnector1">
            <a:avLst/>
          </a:prstGeom>
          <a:ln w="50800">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5A44023E-FD5F-294D-8226-5C34521020CD}"/>
              </a:ext>
            </a:extLst>
          </p:cNvPr>
          <p:cNvSpPr/>
          <p:nvPr/>
        </p:nvSpPr>
        <p:spPr>
          <a:xfrm>
            <a:off x="1086899" y="2262167"/>
            <a:ext cx="2612817" cy="334802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矩形 65">
            <a:extLst>
              <a:ext uri="{FF2B5EF4-FFF2-40B4-BE49-F238E27FC236}">
                <a16:creationId xmlns:a16="http://schemas.microsoft.com/office/drawing/2014/main" id="{89CA5C21-66C6-E04E-83A0-8649B70C9B0E}"/>
              </a:ext>
            </a:extLst>
          </p:cNvPr>
          <p:cNvSpPr/>
          <p:nvPr/>
        </p:nvSpPr>
        <p:spPr>
          <a:xfrm>
            <a:off x="5957644" y="2184719"/>
            <a:ext cx="1893640" cy="313839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8" name="直线箭头连接符 67">
            <a:extLst>
              <a:ext uri="{FF2B5EF4-FFF2-40B4-BE49-F238E27FC236}">
                <a16:creationId xmlns:a16="http://schemas.microsoft.com/office/drawing/2014/main" id="{96D14379-92FB-5A45-B50E-80FD6AAE66F2}"/>
              </a:ext>
            </a:extLst>
          </p:cNvPr>
          <p:cNvCxnSpPr>
            <a:cxnSpLocks/>
          </p:cNvCxnSpPr>
          <p:nvPr/>
        </p:nvCxnSpPr>
        <p:spPr>
          <a:xfrm flipV="1">
            <a:off x="6866664" y="2873092"/>
            <a:ext cx="0" cy="420286"/>
          </a:xfrm>
          <a:prstGeom prst="straightConnector1">
            <a:avLst/>
          </a:prstGeom>
          <a:ln w="50800">
            <a:headEnd type="triangle"/>
            <a:tailEnd type="none"/>
          </a:ln>
        </p:spPr>
        <p:style>
          <a:lnRef idx="1">
            <a:schemeClr val="accent1"/>
          </a:lnRef>
          <a:fillRef idx="0">
            <a:schemeClr val="accent1"/>
          </a:fillRef>
          <a:effectRef idx="0">
            <a:schemeClr val="accent1"/>
          </a:effectRef>
          <a:fontRef idx="minor">
            <a:schemeClr val="tx1"/>
          </a:fontRef>
        </p:style>
      </p:cxnSp>
      <p:sp>
        <p:nvSpPr>
          <p:cNvPr id="69" name="任意形状 68">
            <a:extLst>
              <a:ext uri="{FF2B5EF4-FFF2-40B4-BE49-F238E27FC236}">
                <a16:creationId xmlns:a16="http://schemas.microsoft.com/office/drawing/2014/main" id="{E0FCC878-41A1-4548-BAF2-1CEDB1D5CCF8}"/>
              </a:ext>
            </a:extLst>
          </p:cNvPr>
          <p:cNvSpPr/>
          <p:nvPr/>
        </p:nvSpPr>
        <p:spPr>
          <a:xfrm flipH="1">
            <a:off x="6807509" y="3836725"/>
            <a:ext cx="96179" cy="320474"/>
          </a:xfrm>
          <a:custGeom>
            <a:avLst/>
            <a:gdLst>
              <a:gd name="connsiteX0" fmla="*/ 41070 w 327673"/>
              <a:gd name="connsiteY0" fmla="*/ 0 h 1091821"/>
              <a:gd name="connsiteX1" fmla="*/ 327673 w 327673"/>
              <a:gd name="connsiteY1" fmla="*/ 232012 h 1091821"/>
              <a:gd name="connsiteX2" fmla="*/ 41070 w 327673"/>
              <a:gd name="connsiteY2" fmla="*/ 450376 h 1091821"/>
              <a:gd name="connsiteX3" fmla="*/ 259434 w 327673"/>
              <a:gd name="connsiteY3" fmla="*/ 655093 h 1091821"/>
              <a:gd name="connsiteX4" fmla="*/ 127 w 327673"/>
              <a:gd name="connsiteY4" fmla="*/ 887105 h 1091821"/>
              <a:gd name="connsiteX5" fmla="*/ 232139 w 327673"/>
              <a:gd name="connsiteY5" fmla="*/ 1091821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73" h="1091821">
                <a:moveTo>
                  <a:pt x="41070" y="0"/>
                </a:moveTo>
                <a:cubicBezTo>
                  <a:pt x="184371" y="78474"/>
                  <a:pt x="327673" y="156949"/>
                  <a:pt x="327673" y="232012"/>
                </a:cubicBezTo>
                <a:cubicBezTo>
                  <a:pt x="327673" y="307075"/>
                  <a:pt x="52443" y="379863"/>
                  <a:pt x="41070" y="450376"/>
                </a:cubicBezTo>
                <a:cubicBezTo>
                  <a:pt x="29697" y="520889"/>
                  <a:pt x="266258" y="582305"/>
                  <a:pt x="259434" y="655093"/>
                </a:cubicBezTo>
                <a:cubicBezTo>
                  <a:pt x="252610" y="727881"/>
                  <a:pt x="4676" y="814317"/>
                  <a:pt x="127" y="887105"/>
                </a:cubicBezTo>
                <a:cubicBezTo>
                  <a:pt x="-4422" y="959893"/>
                  <a:pt x="113858" y="1025857"/>
                  <a:pt x="232139" y="109182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矩形 69">
            <a:extLst>
              <a:ext uri="{FF2B5EF4-FFF2-40B4-BE49-F238E27FC236}">
                <a16:creationId xmlns:a16="http://schemas.microsoft.com/office/drawing/2014/main" id="{B2E2CF48-2600-D843-ACA0-DD13E2C881E3}"/>
              </a:ext>
            </a:extLst>
          </p:cNvPr>
          <p:cNvSpPr/>
          <p:nvPr/>
        </p:nvSpPr>
        <p:spPr>
          <a:xfrm>
            <a:off x="4269613" y="4686215"/>
            <a:ext cx="1224136"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t>CPU</a:t>
            </a:r>
            <a:endParaRPr kumimoji="1" lang="zh-CN" altLang="en-US" b="1" dirty="0"/>
          </a:p>
        </p:txBody>
      </p:sp>
      <p:sp>
        <p:nvSpPr>
          <p:cNvPr id="71" name="矩形 70">
            <a:extLst>
              <a:ext uri="{FF2B5EF4-FFF2-40B4-BE49-F238E27FC236}">
                <a16:creationId xmlns:a16="http://schemas.microsoft.com/office/drawing/2014/main" id="{BBA7BD44-03B7-2B4F-80BF-97D466926BA8}"/>
              </a:ext>
            </a:extLst>
          </p:cNvPr>
          <p:cNvSpPr/>
          <p:nvPr/>
        </p:nvSpPr>
        <p:spPr>
          <a:xfrm>
            <a:off x="4057241" y="3621624"/>
            <a:ext cx="1584176" cy="393954"/>
          </a:xfrm>
          <a:prstGeom prst="rect">
            <a:avLst/>
          </a:prstGeom>
          <a:ln>
            <a:solidFill>
              <a:srgbClr val="9411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b="1" dirty="0"/>
              <a:t>本地调度器</a:t>
            </a:r>
          </a:p>
        </p:txBody>
      </p:sp>
      <p:sp>
        <p:nvSpPr>
          <p:cNvPr id="72" name="任意形状 71">
            <a:extLst>
              <a:ext uri="{FF2B5EF4-FFF2-40B4-BE49-F238E27FC236}">
                <a16:creationId xmlns:a16="http://schemas.microsoft.com/office/drawing/2014/main" id="{0C3E1D5A-8A3C-2042-A2EC-8A860AC0F6DD}"/>
              </a:ext>
            </a:extLst>
          </p:cNvPr>
          <p:cNvSpPr/>
          <p:nvPr/>
        </p:nvSpPr>
        <p:spPr>
          <a:xfrm flipH="1">
            <a:off x="4458937" y="2712855"/>
            <a:ext cx="96179" cy="320474"/>
          </a:xfrm>
          <a:custGeom>
            <a:avLst/>
            <a:gdLst>
              <a:gd name="connsiteX0" fmla="*/ 41070 w 327673"/>
              <a:gd name="connsiteY0" fmla="*/ 0 h 1091821"/>
              <a:gd name="connsiteX1" fmla="*/ 327673 w 327673"/>
              <a:gd name="connsiteY1" fmla="*/ 232012 h 1091821"/>
              <a:gd name="connsiteX2" fmla="*/ 41070 w 327673"/>
              <a:gd name="connsiteY2" fmla="*/ 450376 h 1091821"/>
              <a:gd name="connsiteX3" fmla="*/ 259434 w 327673"/>
              <a:gd name="connsiteY3" fmla="*/ 655093 h 1091821"/>
              <a:gd name="connsiteX4" fmla="*/ 127 w 327673"/>
              <a:gd name="connsiteY4" fmla="*/ 887105 h 1091821"/>
              <a:gd name="connsiteX5" fmla="*/ 232139 w 327673"/>
              <a:gd name="connsiteY5" fmla="*/ 1091821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73" h="1091821">
                <a:moveTo>
                  <a:pt x="41070" y="0"/>
                </a:moveTo>
                <a:cubicBezTo>
                  <a:pt x="184371" y="78474"/>
                  <a:pt x="327673" y="156949"/>
                  <a:pt x="327673" y="232012"/>
                </a:cubicBezTo>
                <a:cubicBezTo>
                  <a:pt x="327673" y="307075"/>
                  <a:pt x="52443" y="379863"/>
                  <a:pt x="41070" y="450376"/>
                </a:cubicBezTo>
                <a:cubicBezTo>
                  <a:pt x="29697" y="520889"/>
                  <a:pt x="266258" y="582305"/>
                  <a:pt x="259434" y="655093"/>
                </a:cubicBezTo>
                <a:cubicBezTo>
                  <a:pt x="252610" y="727881"/>
                  <a:pt x="4676" y="814317"/>
                  <a:pt x="127" y="887105"/>
                </a:cubicBezTo>
                <a:cubicBezTo>
                  <a:pt x="-4422" y="959893"/>
                  <a:pt x="113858" y="1025857"/>
                  <a:pt x="232139" y="109182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 name="任意形状 73">
            <a:extLst>
              <a:ext uri="{FF2B5EF4-FFF2-40B4-BE49-F238E27FC236}">
                <a16:creationId xmlns:a16="http://schemas.microsoft.com/office/drawing/2014/main" id="{4B73DF57-4785-454D-A940-860E5ACF9A0D}"/>
              </a:ext>
            </a:extLst>
          </p:cNvPr>
          <p:cNvSpPr/>
          <p:nvPr/>
        </p:nvSpPr>
        <p:spPr>
          <a:xfrm flipH="1">
            <a:off x="4692074" y="2699404"/>
            <a:ext cx="96179" cy="320474"/>
          </a:xfrm>
          <a:custGeom>
            <a:avLst/>
            <a:gdLst>
              <a:gd name="connsiteX0" fmla="*/ 41070 w 327673"/>
              <a:gd name="connsiteY0" fmla="*/ 0 h 1091821"/>
              <a:gd name="connsiteX1" fmla="*/ 327673 w 327673"/>
              <a:gd name="connsiteY1" fmla="*/ 232012 h 1091821"/>
              <a:gd name="connsiteX2" fmla="*/ 41070 w 327673"/>
              <a:gd name="connsiteY2" fmla="*/ 450376 h 1091821"/>
              <a:gd name="connsiteX3" fmla="*/ 259434 w 327673"/>
              <a:gd name="connsiteY3" fmla="*/ 655093 h 1091821"/>
              <a:gd name="connsiteX4" fmla="*/ 127 w 327673"/>
              <a:gd name="connsiteY4" fmla="*/ 887105 h 1091821"/>
              <a:gd name="connsiteX5" fmla="*/ 232139 w 327673"/>
              <a:gd name="connsiteY5" fmla="*/ 1091821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73" h="1091821">
                <a:moveTo>
                  <a:pt x="41070" y="0"/>
                </a:moveTo>
                <a:cubicBezTo>
                  <a:pt x="184371" y="78474"/>
                  <a:pt x="327673" y="156949"/>
                  <a:pt x="327673" y="232012"/>
                </a:cubicBezTo>
                <a:cubicBezTo>
                  <a:pt x="327673" y="307075"/>
                  <a:pt x="52443" y="379863"/>
                  <a:pt x="41070" y="450376"/>
                </a:cubicBezTo>
                <a:cubicBezTo>
                  <a:pt x="29697" y="520889"/>
                  <a:pt x="266258" y="582305"/>
                  <a:pt x="259434" y="655093"/>
                </a:cubicBezTo>
                <a:cubicBezTo>
                  <a:pt x="252610" y="727881"/>
                  <a:pt x="4676" y="814317"/>
                  <a:pt x="127" y="887105"/>
                </a:cubicBezTo>
                <a:cubicBezTo>
                  <a:pt x="-4422" y="959893"/>
                  <a:pt x="113858" y="1025857"/>
                  <a:pt x="232139" y="109182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 name="矩形 74">
            <a:extLst>
              <a:ext uri="{FF2B5EF4-FFF2-40B4-BE49-F238E27FC236}">
                <a16:creationId xmlns:a16="http://schemas.microsoft.com/office/drawing/2014/main" id="{809B7491-AA02-9C40-B770-D351C432F64D}"/>
              </a:ext>
            </a:extLst>
          </p:cNvPr>
          <p:cNvSpPr/>
          <p:nvPr/>
        </p:nvSpPr>
        <p:spPr>
          <a:xfrm>
            <a:off x="3783263" y="2460311"/>
            <a:ext cx="2068471" cy="317033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6" name="直线箭头连接符 75">
            <a:extLst>
              <a:ext uri="{FF2B5EF4-FFF2-40B4-BE49-F238E27FC236}">
                <a16:creationId xmlns:a16="http://schemas.microsoft.com/office/drawing/2014/main" id="{AB464695-3E6D-0649-965E-8490B91D2FF9}"/>
              </a:ext>
            </a:extLst>
          </p:cNvPr>
          <p:cNvCxnSpPr>
            <a:cxnSpLocks/>
          </p:cNvCxnSpPr>
          <p:nvPr/>
        </p:nvCxnSpPr>
        <p:spPr>
          <a:xfrm flipV="1">
            <a:off x="4836066" y="3180628"/>
            <a:ext cx="0" cy="420286"/>
          </a:xfrm>
          <a:prstGeom prst="straightConnector1">
            <a:avLst/>
          </a:prstGeom>
          <a:ln w="50800">
            <a:headEnd type="triangle"/>
            <a:tailEnd type="none"/>
          </a:ln>
        </p:spPr>
        <p:style>
          <a:lnRef idx="1">
            <a:schemeClr val="accent1"/>
          </a:lnRef>
          <a:fillRef idx="0">
            <a:schemeClr val="accent1"/>
          </a:fillRef>
          <a:effectRef idx="0">
            <a:schemeClr val="accent1"/>
          </a:effectRef>
          <a:fontRef idx="minor">
            <a:schemeClr val="tx1"/>
          </a:fontRef>
        </p:style>
      </p:cxnSp>
      <p:sp>
        <p:nvSpPr>
          <p:cNvPr id="77" name="任意形状 76">
            <a:extLst>
              <a:ext uri="{FF2B5EF4-FFF2-40B4-BE49-F238E27FC236}">
                <a16:creationId xmlns:a16="http://schemas.microsoft.com/office/drawing/2014/main" id="{0423C908-58DD-1740-9614-A0A2F28DFF82}"/>
              </a:ext>
            </a:extLst>
          </p:cNvPr>
          <p:cNvSpPr/>
          <p:nvPr/>
        </p:nvSpPr>
        <p:spPr>
          <a:xfrm flipH="1">
            <a:off x="4776911" y="4144261"/>
            <a:ext cx="96179" cy="320474"/>
          </a:xfrm>
          <a:custGeom>
            <a:avLst/>
            <a:gdLst>
              <a:gd name="connsiteX0" fmla="*/ 41070 w 327673"/>
              <a:gd name="connsiteY0" fmla="*/ 0 h 1091821"/>
              <a:gd name="connsiteX1" fmla="*/ 327673 w 327673"/>
              <a:gd name="connsiteY1" fmla="*/ 232012 h 1091821"/>
              <a:gd name="connsiteX2" fmla="*/ 41070 w 327673"/>
              <a:gd name="connsiteY2" fmla="*/ 450376 h 1091821"/>
              <a:gd name="connsiteX3" fmla="*/ 259434 w 327673"/>
              <a:gd name="connsiteY3" fmla="*/ 655093 h 1091821"/>
              <a:gd name="connsiteX4" fmla="*/ 127 w 327673"/>
              <a:gd name="connsiteY4" fmla="*/ 887105 h 1091821"/>
              <a:gd name="connsiteX5" fmla="*/ 232139 w 327673"/>
              <a:gd name="connsiteY5" fmla="*/ 1091821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73" h="1091821">
                <a:moveTo>
                  <a:pt x="41070" y="0"/>
                </a:moveTo>
                <a:cubicBezTo>
                  <a:pt x="184371" y="78474"/>
                  <a:pt x="327673" y="156949"/>
                  <a:pt x="327673" y="232012"/>
                </a:cubicBezTo>
                <a:cubicBezTo>
                  <a:pt x="327673" y="307075"/>
                  <a:pt x="52443" y="379863"/>
                  <a:pt x="41070" y="450376"/>
                </a:cubicBezTo>
                <a:cubicBezTo>
                  <a:pt x="29697" y="520889"/>
                  <a:pt x="266258" y="582305"/>
                  <a:pt x="259434" y="655093"/>
                </a:cubicBezTo>
                <a:cubicBezTo>
                  <a:pt x="252610" y="727881"/>
                  <a:pt x="4676" y="814317"/>
                  <a:pt x="127" y="887105"/>
                </a:cubicBezTo>
                <a:cubicBezTo>
                  <a:pt x="-4422" y="959893"/>
                  <a:pt x="113858" y="1025857"/>
                  <a:pt x="232139" y="109182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8" name="任意形状 77">
            <a:extLst>
              <a:ext uri="{FF2B5EF4-FFF2-40B4-BE49-F238E27FC236}">
                <a16:creationId xmlns:a16="http://schemas.microsoft.com/office/drawing/2014/main" id="{458A4D57-D64A-9E4F-A6AD-9AE8192E5EB1}"/>
              </a:ext>
            </a:extLst>
          </p:cNvPr>
          <p:cNvSpPr/>
          <p:nvPr/>
        </p:nvSpPr>
        <p:spPr>
          <a:xfrm flipH="1">
            <a:off x="4927838" y="2712855"/>
            <a:ext cx="96179" cy="320474"/>
          </a:xfrm>
          <a:custGeom>
            <a:avLst/>
            <a:gdLst>
              <a:gd name="connsiteX0" fmla="*/ 41070 w 327673"/>
              <a:gd name="connsiteY0" fmla="*/ 0 h 1091821"/>
              <a:gd name="connsiteX1" fmla="*/ 327673 w 327673"/>
              <a:gd name="connsiteY1" fmla="*/ 232012 h 1091821"/>
              <a:gd name="connsiteX2" fmla="*/ 41070 w 327673"/>
              <a:gd name="connsiteY2" fmla="*/ 450376 h 1091821"/>
              <a:gd name="connsiteX3" fmla="*/ 259434 w 327673"/>
              <a:gd name="connsiteY3" fmla="*/ 655093 h 1091821"/>
              <a:gd name="connsiteX4" fmla="*/ 127 w 327673"/>
              <a:gd name="connsiteY4" fmla="*/ 887105 h 1091821"/>
              <a:gd name="connsiteX5" fmla="*/ 232139 w 327673"/>
              <a:gd name="connsiteY5" fmla="*/ 1091821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73" h="1091821">
                <a:moveTo>
                  <a:pt x="41070" y="0"/>
                </a:moveTo>
                <a:cubicBezTo>
                  <a:pt x="184371" y="78474"/>
                  <a:pt x="327673" y="156949"/>
                  <a:pt x="327673" y="232012"/>
                </a:cubicBezTo>
                <a:cubicBezTo>
                  <a:pt x="327673" y="307075"/>
                  <a:pt x="52443" y="379863"/>
                  <a:pt x="41070" y="450376"/>
                </a:cubicBezTo>
                <a:cubicBezTo>
                  <a:pt x="29697" y="520889"/>
                  <a:pt x="266258" y="582305"/>
                  <a:pt x="259434" y="655093"/>
                </a:cubicBezTo>
                <a:cubicBezTo>
                  <a:pt x="252610" y="727881"/>
                  <a:pt x="4676" y="814317"/>
                  <a:pt x="127" y="887105"/>
                </a:cubicBezTo>
                <a:cubicBezTo>
                  <a:pt x="-4422" y="959893"/>
                  <a:pt x="113858" y="1025857"/>
                  <a:pt x="232139" y="109182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0" name="任意形状 79">
            <a:extLst>
              <a:ext uri="{FF2B5EF4-FFF2-40B4-BE49-F238E27FC236}">
                <a16:creationId xmlns:a16="http://schemas.microsoft.com/office/drawing/2014/main" id="{D46DC0D8-C2E7-D149-8E6E-A523637A71D6}"/>
              </a:ext>
            </a:extLst>
          </p:cNvPr>
          <p:cNvSpPr/>
          <p:nvPr/>
        </p:nvSpPr>
        <p:spPr>
          <a:xfrm flipH="1">
            <a:off x="5160975" y="2699404"/>
            <a:ext cx="96179" cy="320474"/>
          </a:xfrm>
          <a:custGeom>
            <a:avLst/>
            <a:gdLst>
              <a:gd name="connsiteX0" fmla="*/ 41070 w 327673"/>
              <a:gd name="connsiteY0" fmla="*/ 0 h 1091821"/>
              <a:gd name="connsiteX1" fmla="*/ 327673 w 327673"/>
              <a:gd name="connsiteY1" fmla="*/ 232012 h 1091821"/>
              <a:gd name="connsiteX2" fmla="*/ 41070 w 327673"/>
              <a:gd name="connsiteY2" fmla="*/ 450376 h 1091821"/>
              <a:gd name="connsiteX3" fmla="*/ 259434 w 327673"/>
              <a:gd name="connsiteY3" fmla="*/ 655093 h 1091821"/>
              <a:gd name="connsiteX4" fmla="*/ 127 w 327673"/>
              <a:gd name="connsiteY4" fmla="*/ 887105 h 1091821"/>
              <a:gd name="connsiteX5" fmla="*/ 232139 w 327673"/>
              <a:gd name="connsiteY5" fmla="*/ 1091821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73" h="1091821">
                <a:moveTo>
                  <a:pt x="41070" y="0"/>
                </a:moveTo>
                <a:cubicBezTo>
                  <a:pt x="184371" y="78474"/>
                  <a:pt x="327673" y="156949"/>
                  <a:pt x="327673" y="232012"/>
                </a:cubicBezTo>
                <a:cubicBezTo>
                  <a:pt x="327673" y="307075"/>
                  <a:pt x="52443" y="379863"/>
                  <a:pt x="41070" y="450376"/>
                </a:cubicBezTo>
                <a:cubicBezTo>
                  <a:pt x="29697" y="520889"/>
                  <a:pt x="266258" y="582305"/>
                  <a:pt x="259434" y="655093"/>
                </a:cubicBezTo>
                <a:cubicBezTo>
                  <a:pt x="252610" y="727881"/>
                  <a:pt x="4676" y="814317"/>
                  <a:pt x="127" y="887105"/>
                </a:cubicBezTo>
                <a:cubicBezTo>
                  <a:pt x="-4422" y="959893"/>
                  <a:pt x="113858" y="1025857"/>
                  <a:pt x="232139" y="109182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4920317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A5BC9E7-237F-F64D-BF75-1565AB5368F6}"/>
              </a:ext>
            </a:extLst>
          </p:cNvPr>
          <p:cNvSpPr>
            <a:spLocks noGrp="1"/>
          </p:cNvSpPr>
          <p:nvPr>
            <p:ph type="title"/>
          </p:nvPr>
        </p:nvSpPr>
        <p:spPr/>
        <p:txBody>
          <a:bodyPr/>
          <a:lstStyle/>
          <a:p>
            <a:r>
              <a:rPr lang="zh-CN" altLang="en-US" dirty="0"/>
              <a:t>回顾：进程的内核“户口”：</a:t>
            </a:r>
            <a:r>
              <a:rPr lang="en-US" altLang="zh-CN" dirty="0"/>
              <a:t>PCB</a:t>
            </a:r>
            <a:endParaRPr lang="zh-CN" altLang="en-US" dirty="0"/>
          </a:p>
        </p:txBody>
      </p:sp>
      <p:sp>
        <p:nvSpPr>
          <p:cNvPr id="6" name="内容占位符 5">
            <a:extLst>
              <a:ext uri="{FF2B5EF4-FFF2-40B4-BE49-F238E27FC236}">
                <a16:creationId xmlns:a16="http://schemas.microsoft.com/office/drawing/2014/main" id="{A2463155-86B2-D247-8E58-18E0D2495F36}"/>
              </a:ext>
            </a:extLst>
          </p:cNvPr>
          <p:cNvSpPr>
            <a:spLocks noGrp="1"/>
          </p:cNvSpPr>
          <p:nvPr>
            <p:ph idx="1"/>
          </p:nvPr>
        </p:nvSpPr>
        <p:spPr/>
        <p:txBody>
          <a:bodyPr/>
          <a:lstStyle/>
          <a:p>
            <a:r>
              <a:rPr lang="zh-CN" altLang="en-US" dirty="0"/>
              <a:t>包含进程上下文和虚拟地址空间</a:t>
            </a:r>
            <a:endParaRPr lang="en-US" altLang="zh-CN" dirty="0"/>
          </a:p>
          <a:p>
            <a:r>
              <a:rPr lang="zh-CN" altLang="en-US" dirty="0"/>
              <a:t>如果需要支持线程，需要如何修改？</a:t>
            </a:r>
            <a:endParaRPr lang="en-US" altLang="zh-CN" dirty="0"/>
          </a:p>
          <a:p>
            <a:pPr lvl="1"/>
            <a:r>
              <a:rPr lang="zh-CN" altLang="en-US" dirty="0"/>
              <a:t>单个上下文 </a:t>
            </a:r>
            <a:r>
              <a:rPr lang="en-US" altLang="zh-CN" dirty="0"/>
              <a:t>-&gt; </a:t>
            </a:r>
            <a:r>
              <a:rPr lang="zh-CN" altLang="en-US" dirty="0"/>
              <a:t>多个上下文</a:t>
            </a:r>
            <a:endParaRPr lang="en-US" altLang="zh-CN" dirty="0"/>
          </a:p>
          <a:p>
            <a:pPr lvl="1"/>
            <a:r>
              <a:rPr lang="zh-CN" altLang="en-US" dirty="0"/>
              <a:t>内核需为每个线程维护相应数据结构（方便以线程为粒度调度）</a:t>
            </a:r>
          </a:p>
        </p:txBody>
      </p:sp>
      <p:sp>
        <p:nvSpPr>
          <p:cNvPr id="4" name="灯片编号占位符 3">
            <a:extLst>
              <a:ext uri="{FF2B5EF4-FFF2-40B4-BE49-F238E27FC236}">
                <a16:creationId xmlns:a16="http://schemas.microsoft.com/office/drawing/2014/main" id="{9E6EC42D-4D6E-9145-99C8-DD062F94B110}"/>
              </a:ext>
            </a:extLst>
          </p:cNvPr>
          <p:cNvSpPr>
            <a:spLocks noGrp="1"/>
          </p:cNvSpPr>
          <p:nvPr>
            <p:ph type="sldNum" sz="quarter" idx="12"/>
          </p:nvPr>
        </p:nvSpPr>
        <p:spPr/>
        <p:txBody>
          <a:bodyPr/>
          <a:lstStyle/>
          <a:p>
            <a:fld id="{ADE361C3-C043-4A6E-BDCE-8DA1E7D90A3B}" type="slidenum">
              <a:rPr lang="zh-CN" altLang="en-US" smtClean="0"/>
              <a:t>14</a:t>
            </a:fld>
            <a:endParaRPr lang="zh-CN" altLang="en-US"/>
          </a:p>
        </p:txBody>
      </p:sp>
      <p:pic>
        <p:nvPicPr>
          <p:cNvPr id="7" name="图片 6">
            <a:extLst>
              <a:ext uri="{FF2B5EF4-FFF2-40B4-BE49-F238E27FC236}">
                <a16:creationId xmlns:a16="http://schemas.microsoft.com/office/drawing/2014/main" id="{85F2EB6F-92A7-F648-8316-E9AE8C269A71}"/>
              </a:ext>
            </a:extLst>
          </p:cNvPr>
          <p:cNvPicPr>
            <a:picLocks noChangeAspect="1"/>
          </p:cNvPicPr>
          <p:nvPr/>
        </p:nvPicPr>
        <p:blipFill>
          <a:blip r:embed="rId2"/>
          <a:stretch>
            <a:fillRect/>
          </a:stretch>
        </p:blipFill>
        <p:spPr>
          <a:xfrm>
            <a:off x="2555776" y="3727283"/>
            <a:ext cx="3779912" cy="1377854"/>
          </a:xfrm>
          <a:prstGeom prst="rect">
            <a:avLst/>
          </a:prstGeom>
        </p:spPr>
      </p:pic>
    </p:spTree>
    <p:extLst>
      <p:ext uri="{BB962C8B-B14F-4D97-AF65-F5344CB8AC3E}">
        <p14:creationId xmlns:p14="http://schemas.microsoft.com/office/powerpoint/2010/main" val="399968196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108F8EB-5A5F-214F-9DCF-192432E214CF}"/>
              </a:ext>
            </a:extLst>
          </p:cNvPr>
          <p:cNvSpPr>
            <a:spLocks noGrp="1"/>
          </p:cNvSpPr>
          <p:nvPr>
            <p:ph type="sldNum" sz="quarter" idx="12"/>
          </p:nvPr>
        </p:nvSpPr>
        <p:spPr/>
        <p:txBody>
          <a:bodyPr/>
          <a:lstStyle/>
          <a:p>
            <a:fld id="{ADE361C3-C043-4A6E-BDCE-8DA1E7D90A3B}" type="slidenum">
              <a:rPr lang="zh-CN" altLang="en-US" smtClean="0"/>
              <a:pPr/>
              <a:t>140</a:t>
            </a:fld>
            <a:endParaRPr lang="zh-CN" altLang="en-US"/>
          </a:p>
        </p:txBody>
      </p:sp>
      <p:sp>
        <p:nvSpPr>
          <p:cNvPr id="4" name="标题 3">
            <a:extLst>
              <a:ext uri="{FF2B5EF4-FFF2-40B4-BE49-F238E27FC236}">
                <a16:creationId xmlns:a16="http://schemas.microsoft.com/office/drawing/2014/main" id="{07BDDCC7-5A84-1248-A0B9-CB6F73B968EB}"/>
              </a:ext>
            </a:extLst>
          </p:cNvPr>
          <p:cNvSpPr>
            <a:spLocks noGrp="1"/>
          </p:cNvSpPr>
          <p:nvPr>
            <p:ph type="title"/>
          </p:nvPr>
        </p:nvSpPr>
        <p:spPr/>
        <p:txBody>
          <a:bodyPr>
            <a:normAutofit/>
          </a:bodyPr>
          <a:lstStyle/>
          <a:p>
            <a:r>
              <a:rPr kumimoji="1" lang="en-US" altLang="zh-CN" dirty="0" err="1"/>
              <a:t>ChCore</a:t>
            </a:r>
            <a:r>
              <a:rPr kumimoji="1" lang="zh-CN" altLang="en-US" dirty="0"/>
              <a:t> </a:t>
            </a:r>
            <a:r>
              <a:rPr kumimoji="1" lang="en-US" altLang="zh-CN" dirty="0"/>
              <a:t>&amp;</a:t>
            </a:r>
            <a:r>
              <a:rPr kumimoji="1" lang="zh-CN" altLang="en-US" dirty="0"/>
              <a:t> </a:t>
            </a:r>
            <a:r>
              <a:rPr kumimoji="1" lang="en-US" altLang="zh-CN" dirty="0"/>
              <a:t>Linux</a:t>
            </a:r>
            <a:r>
              <a:rPr kumimoji="1" lang="zh-CN" altLang="en-US" dirty="0"/>
              <a:t>的多核调度</a:t>
            </a:r>
          </a:p>
        </p:txBody>
      </p:sp>
      <p:pic>
        <p:nvPicPr>
          <p:cNvPr id="5" name="图片 4">
            <a:extLst>
              <a:ext uri="{FF2B5EF4-FFF2-40B4-BE49-F238E27FC236}">
                <a16:creationId xmlns:a16="http://schemas.microsoft.com/office/drawing/2014/main" id="{26ED068E-0434-8943-B7D6-4686749AC903}"/>
              </a:ext>
            </a:extLst>
          </p:cNvPr>
          <p:cNvPicPr>
            <a:picLocks noChangeAspect="1"/>
          </p:cNvPicPr>
          <p:nvPr/>
        </p:nvPicPr>
        <p:blipFill>
          <a:blip r:embed="rId2"/>
          <a:stretch>
            <a:fillRect/>
          </a:stretch>
        </p:blipFill>
        <p:spPr>
          <a:xfrm>
            <a:off x="2915816" y="1615374"/>
            <a:ext cx="1257300" cy="1816100"/>
          </a:xfrm>
          <a:prstGeom prst="rect">
            <a:avLst/>
          </a:prstGeom>
        </p:spPr>
      </p:pic>
      <p:sp>
        <p:nvSpPr>
          <p:cNvPr id="6" name="椭圆 5">
            <a:extLst>
              <a:ext uri="{FF2B5EF4-FFF2-40B4-BE49-F238E27FC236}">
                <a16:creationId xmlns:a16="http://schemas.microsoft.com/office/drawing/2014/main" id="{C1FB05E9-185D-4A41-A231-7AF8E33A5E89}"/>
              </a:ext>
            </a:extLst>
          </p:cNvPr>
          <p:cNvSpPr/>
          <p:nvPr/>
        </p:nvSpPr>
        <p:spPr>
          <a:xfrm>
            <a:off x="827584" y="2281436"/>
            <a:ext cx="1257300" cy="483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CPU</a:t>
            </a:r>
            <a:r>
              <a:rPr kumimoji="1" lang="zh-CN" altLang="en-US" dirty="0"/>
              <a:t> </a:t>
            </a:r>
            <a:r>
              <a:rPr kumimoji="1" lang="en-US" altLang="zh-CN" dirty="0"/>
              <a:t>0</a:t>
            </a:r>
            <a:endParaRPr kumimoji="1" lang="zh-CN" altLang="en-US" dirty="0"/>
          </a:p>
        </p:txBody>
      </p:sp>
      <p:cxnSp>
        <p:nvCxnSpPr>
          <p:cNvPr id="8" name="直线箭头连接符 7">
            <a:extLst>
              <a:ext uri="{FF2B5EF4-FFF2-40B4-BE49-F238E27FC236}">
                <a16:creationId xmlns:a16="http://schemas.microsoft.com/office/drawing/2014/main" id="{44B7D094-80F3-A743-A844-318636C91CD3}"/>
              </a:ext>
            </a:extLst>
          </p:cNvPr>
          <p:cNvCxnSpPr>
            <a:cxnSpLocks/>
            <a:stCxn id="6" idx="6"/>
            <a:endCxn id="5" idx="1"/>
          </p:cNvCxnSpPr>
          <p:nvPr/>
        </p:nvCxnSpPr>
        <p:spPr>
          <a:xfrm>
            <a:off x="2084884" y="2523424"/>
            <a:ext cx="8309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734182FE-E520-4647-B067-BC0546361D03}"/>
              </a:ext>
            </a:extLst>
          </p:cNvPr>
          <p:cNvPicPr>
            <a:picLocks noChangeAspect="1"/>
          </p:cNvPicPr>
          <p:nvPr/>
        </p:nvPicPr>
        <p:blipFill>
          <a:blip r:embed="rId2"/>
          <a:stretch>
            <a:fillRect/>
          </a:stretch>
        </p:blipFill>
        <p:spPr>
          <a:xfrm>
            <a:off x="6660232" y="1615374"/>
            <a:ext cx="1257300" cy="1816100"/>
          </a:xfrm>
          <a:prstGeom prst="rect">
            <a:avLst/>
          </a:prstGeom>
        </p:spPr>
      </p:pic>
      <p:sp>
        <p:nvSpPr>
          <p:cNvPr id="12" name="椭圆 11">
            <a:extLst>
              <a:ext uri="{FF2B5EF4-FFF2-40B4-BE49-F238E27FC236}">
                <a16:creationId xmlns:a16="http://schemas.microsoft.com/office/drawing/2014/main" id="{1F6B4891-9436-224F-8E20-CA7A8D0E6891}"/>
              </a:ext>
            </a:extLst>
          </p:cNvPr>
          <p:cNvSpPr/>
          <p:nvPr/>
        </p:nvSpPr>
        <p:spPr>
          <a:xfrm>
            <a:off x="4572000" y="2281436"/>
            <a:ext cx="1257300" cy="483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CPU</a:t>
            </a:r>
            <a:r>
              <a:rPr kumimoji="1" lang="zh-CN" altLang="en-US" dirty="0"/>
              <a:t> </a:t>
            </a:r>
            <a:r>
              <a:rPr kumimoji="1" lang="en-US" altLang="zh-CN" dirty="0"/>
              <a:t>1</a:t>
            </a:r>
            <a:endParaRPr kumimoji="1" lang="zh-CN" altLang="en-US" dirty="0"/>
          </a:p>
        </p:txBody>
      </p:sp>
      <p:sp>
        <p:nvSpPr>
          <p:cNvPr id="2" name="矩形 1">
            <a:extLst>
              <a:ext uri="{FF2B5EF4-FFF2-40B4-BE49-F238E27FC236}">
                <a16:creationId xmlns:a16="http://schemas.microsoft.com/office/drawing/2014/main" id="{F215664F-4886-0342-A1DE-CA2410A7AE39}"/>
              </a:ext>
            </a:extLst>
          </p:cNvPr>
          <p:cNvSpPr/>
          <p:nvPr/>
        </p:nvSpPr>
        <p:spPr>
          <a:xfrm>
            <a:off x="1691680" y="4019581"/>
            <a:ext cx="5609292" cy="873957"/>
          </a:xfrm>
          <a:prstGeom prst="rect">
            <a:avLst/>
          </a:prstGeom>
        </p:spPr>
        <p:txBody>
          <a:bodyPr wrap="none">
            <a:spAutoFit/>
          </a:bodyPr>
          <a:lstStyle/>
          <a:p>
            <a:pPr algn="ctr">
              <a:lnSpc>
                <a:spcPct val="150000"/>
              </a:lnSpc>
            </a:pPr>
            <a:r>
              <a:rPr kumimoji="1" lang="en-US" altLang="zh-CN" dirty="0" err="1"/>
              <a:t>ChCore</a:t>
            </a:r>
            <a:r>
              <a:rPr kumimoji="1" lang="zh-CN" altLang="en-US" dirty="0"/>
              <a:t> </a:t>
            </a:r>
            <a:r>
              <a:rPr kumimoji="1" lang="en-US" altLang="zh-CN" dirty="0"/>
              <a:t>&amp;</a:t>
            </a:r>
            <a:r>
              <a:rPr kumimoji="1" lang="zh-CN" altLang="en-US" dirty="0"/>
              <a:t> </a:t>
            </a:r>
            <a:r>
              <a:rPr kumimoji="1" lang="en-US" altLang="zh-CN" dirty="0"/>
              <a:t>Linux</a:t>
            </a:r>
            <a:r>
              <a:rPr kumimoji="1" lang="zh-CN" altLang="en-US" dirty="0"/>
              <a:t>同样使用</a:t>
            </a:r>
            <a:r>
              <a:rPr kumimoji="1" lang="en-US" altLang="zh-CN" dirty="0"/>
              <a:t>Two-level Scheduling</a:t>
            </a:r>
            <a:r>
              <a:rPr kumimoji="1" lang="zh-CN" altLang="en-US" dirty="0"/>
              <a:t>的架构</a:t>
            </a:r>
            <a:endParaRPr kumimoji="1" lang="en-US" altLang="zh-CN" dirty="0"/>
          </a:p>
          <a:p>
            <a:pPr algn="ctr">
              <a:lnSpc>
                <a:spcPct val="150000"/>
              </a:lnSpc>
            </a:pPr>
            <a:r>
              <a:rPr kumimoji="1" lang="zh-CN" altLang="en-US" dirty="0"/>
              <a:t>每个</a:t>
            </a:r>
            <a:r>
              <a:rPr kumimoji="1" lang="en-US" altLang="zh-CN" dirty="0"/>
              <a:t>CPU</a:t>
            </a:r>
            <a:r>
              <a:rPr kumimoji="1" lang="zh-CN" altLang="en-US" dirty="0"/>
              <a:t>有各自的本地调度器和</a:t>
            </a:r>
            <a:r>
              <a:rPr kumimoji="1" lang="en-US" altLang="zh-CN" dirty="0" err="1"/>
              <a:t>runq</a:t>
            </a:r>
            <a:endParaRPr lang="zh-CN" altLang="en-US" dirty="0"/>
          </a:p>
        </p:txBody>
      </p:sp>
      <p:cxnSp>
        <p:nvCxnSpPr>
          <p:cNvPr id="10" name="直线箭头连接符 9">
            <a:extLst>
              <a:ext uri="{FF2B5EF4-FFF2-40B4-BE49-F238E27FC236}">
                <a16:creationId xmlns:a16="http://schemas.microsoft.com/office/drawing/2014/main" id="{C4FB145D-E58C-8D40-BA4E-34DFFB52137E}"/>
              </a:ext>
            </a:extLst>
          </p:cNvPr>
          <p:cNvCxnSpPr>
            <a:cxnSpLocks/>
            <a:stCxn id="12" idx="6"/>
            <a:endCxn id="11" idx="1"/>
          </p:cNvCxnSpPr>
          <p:nvPr/>
        </p:nvCxnSpPr>
        <p:spPr>
          <a:xfrm>
            <a:off x="5829300" y="2523424"/>
            <a:ext cx="8309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页脚占位符 4">
            <a:extLst>
              <a:ext uri="{FF2B5EF4-FFF2-40B4-BE49-F238E27FC236}">
                <a16:creationId xmlns:a16="http://schemas.microsoft.com/office/drawing/2014/main" id="{0CADCEE1-79F5-D642-A3C6-E6FDF94AF6A7}"/>
              </a:ext>
            </a:extLst>
          </p:cNvPr>
          <p:cNvSpPr>
            <a:spLocks noGrp="1"/>
          </p:cNvSpPr>
          <p:nvPr>
            <p:ph type="ftr" sz="quarter" idx="3"/>
          </p:nvPr>
        </p:nvSpPr>
        <p:spPr>
          <a:xfrm>
            <a:off x="2553817" y="5305772"/>
            <a:ext cx="3962399" cy="304271"/>
          </a:xfrm>
        </p:spPr>
        <p:txBody>
          <a:bodyPr/>
          <a:lstStyle/>
          <a:p>
            <a:r>
              <a:rPr lang="zh-CN" altLang="en-US" dirty="0"/>
              <a:t>上海交通大学并行与分布式系统研究所（</a:t>
            </a:r>
            <a:r>
              <a:rPr lang="en-US" altLang="zh-CN" dirty="0"/>
              <a:t>IPADS@SJTU</a:t>
            </a:r>
            <a:r>
              <a:rPr lang="zh-CN" altLang="en-US" dirty="0"/>
              <a:t>）</a:t>
            </a:r>
          </a:p>
        </p:txBody>
      </p:sp>
    </p:spTree>
    <p:extLst>
      <p:ext uri="{BB962C8B-B14F-4D97-AF65-F5344CB8AC3E}">
        <p14:creationId xmlns:p14="http://schemas.microsoft.com/office/powerpoint/2010/main" val="7185615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062E02-C520-D445-8A5C-709108C178F7}"/>
              </a:ext>
            </a:extLst>
          </p:cNvPr>
          <p:cNvSpPr>
            <a:spLocks noGrp="1"/>
          </p:cNvSpPr>
          <p:nvPr>
            <p:ph type="title"/>
          </p:nvPr>
        </p:nvSpPr>
        <p:spPr>
          <a:xfrm>
            <a:off x="457200" y="228866"/>
            <a:ext cx="8229600" cy="900442"/>
          </a:xfrm>
        </p:spPr>
        <p:txBody>
          <a:bodyPr>
            <a:normAutofit/>
          </a:bodyPr>
          <a:lstStyle/>
          <a:p>
            <a:r>
              <a:rPr kumimoji="1" lang="en-US" altLang="zh-CN" dirty="0"/>
              <a:t>PELT:</a:t>
            </a:r>
            <a:r>
              <a:rPr kumimoji="1" lang="zh-CN" altLang="en-US" dirty="0"/>
              <a:t> </a:t>
            </a:r>
            <a:r>
              <a:rPr kumimoji="1" lang="en-US" altLang="zh-CN" dirty="0"/>
              <a:t>Per</a:t>
            </a:r>
            <a:r>
              <a:rPr kumimoji="1" lang="zh-CN" altLang="en-US" dirty="0"/>
              <a:t> </a:t>
            </a:r>
            <a:r>
              <a:rPr kumimoji="1" lang="en-US" altLang="zh-CN" dirty="0"/>
              <a:t>Entity</a:t>
            </a:r>
            <a:r>
              <a:rPr kumimoji="1" lang="zh-CN" altLang="en-US" dirty="0"/>
              <a:t> </a:t>
            </a:r>
            <a:r>
              <a:rPr kumimoji="1" lang="en-US" altLang="zh-CN" dirty="0"/>
              <a:t>Load</a:t>
            </a:r>
            <a:r>
              <a:rPr kumimoji="1" lang="zh-CN" altLang="en-US" dirty="0"/>
              <a:t> </a:t>
            </a:r>
            <a:r>
              <a:rPr kumimoji="1" lang="en-US" altLang="zh-CN" dirty="0"/>
              <a:t>Tracking</a:t>
            </a:r>
            <a:endParaRPr kumimoji="1" lang="zh-CN" altLang="en-US" dirty="0"/>
          </a:p>
        </p:txBody>
      </p:sp>
      <p:sp>
        <p:nvSpPr>
          <p:cNvPr id="4" name="灯片编号占位符 3">
            <a:extLst>
              <a:ext uri="{FF2B5EF4-FFF2-40B4-BE49-F238E27FC236}">
                <a16:creationId xmlns:a16="http://schemas.microsoft.com/office/drawing/2014/main" id="{6553AD9D-4BDF-EA46-9A67-7C5D8C95036B}"/>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141</a:t>
            </a:fld>
            <a:endParaRPr lang="zh-CN" altLang="en-US" dirty="0"/>
          </a:p>
        </p:txBody>
      </p:sp>
      <mc:AlternateContent xmlns:mc="http://schemas.openxmlformats.org/markup-compatibility/2006" xmlns:a14="http://schemas.microsoft.com/office/drawing/2010/main">
        <mc:Choice Requires="a14">
          <p:sp>
            <p:nvSpPr>
              <p:cNvPr id="12" name="内容占位符 2">
                <a:extLst>
                  <a:ext uri="{FF2B5EF4-FFF2-40B4-BE49-F238E27FC236}">
                    <a16:creationId xmlns:a16="http://schemas.microsoft.com/office/drawing/2014/main" id="{E6CE3981-0E77-A14F-ACAA-AA2404828A38}"/>
                  </a:ext>
                </a:extLst>
              </p:cNvPr>
              <p:cNvSpPr>
                <a:spLocks noGrp="1"/>
              </p:cNvSpPr>
              <p:nvPr>
                <p:ph idx="1"/>
              </p:nvPr>
            </p:nvSpPr>
            <p:spPr>
              <a:xfrm>
                <a:off x="457200" y="1333501"/>
                <a:ext cx="8229600" cy="3828255"/>
              </a:xfrm>
            </p:spPr>
            <p:txBody>
              <a:bodyPr/>
              <a:lstStyle/>
              <a:p>
                <a:r>
                  <a:rPr kumimoji="1" lang="zh-CN" altLang="en-US" sz="2400" dirty="0"/>
                  <a:t>记录每个调度实体对负载的贡献</a:t>
                </a:r>
                <a:endParaRPr kumimoji="1" lang="en-US" altLang="zh-CN" sz="2400" dirty="0"/>
              </a:p>
              <a:p>
                <a:pPr lvl="1"/>
                <a:r>
                  <a:rPr kumimoji="1" lang="zh-CN" altLang="en-US" sz="2000" dirty="0"/>
                  <a:t>每</a:t>
                </a:r>
                <a:r>
                  <a:rPr kumimoji="1" lang="en-US" altLang="zh-CN" sz="2000" dirty="0"/>
                  <a:t>1024μs</a:t>
                </a:r>
                <a:r>
                  <a:rPr kumimoji="1" lang="zh-CN" altLang="en-US" sz="2000" dirty="0"/>
                  <a:t>周期，记录线程处于可</a:t>
                </a:r>
                <a:r>
                  <a:rPr kumimoji="1" lang="zh-CN" altLang="en-US" sz="2000"/>
                  <a:t>运行状态的时间</a:t>
                </a:r>
                <a:r>
                  <a:rPr kumimoji="1" lang="en-US" altLang="zh-CN" sz="2000" dirty="0"/>
                  <a:t>x</a:t>
                </a:r>
              </a:p>
              <a:p>
                <a:pPr lvl="1"/>
                <a:r>
                  <a:rPr kumimoji="1" lang="zh-CN" altLang="en-US" sz="2000" dirty="0"/>
                  <a:t>线程</a:t>
                </a:r>
                <a14:m>
                  <m:oMath xmlns:m="http://schemas.openxmlformats.org/officeDocument/2006/math">
                    <m:r>
                      <a:rPr kumimoji="1" lang="en-US" altLang="zh-CN" sz="2000" i="1" dirty="0">
                        <a:latin typeface="Cambria Math" panose="02040503050406030204" pitchFamily="18" charset="0"/>
                      </a:rPr>
                      <m:t>𝑡</m:t>
                    </m:r>
                  </m:oMath>
                </a14:m>
                <a:r>
                  <a:rPr kumimoji="1" lang="zh-CN" altLang="en-US" sz="2000" dirty="0"/>
                  <a:t>在第</a:t>
                </a:r>
                <a14:m>
                  <m:oMath xmlns:m="http://schemas.openxmlformats.org/officeDocument/2006/math">
                    <m:r>
                      <a:rPr kumimoji="1" lang="en-US" altLang="zh-CN" sz="2000" i="1" dirty="0" smtClean="0">
                        <a:latin typeface="Cambria Math" panose="02040503050406030204" pitchFamily="18" charset="0"/>
                      </a:rPr>
                      <m:t>𝑖</m:t>
                    </m:r>
                  </m:oMath>
                </a14:m>
                <a:r>
                  <a:rPr kumimoji="1" lang="zh-CN" altLang="en-US" sz="2000" dirty="0"/>
                  <a:t>个周期内的负载为</a:t>
                </a:r>
                <a:r>
                  <a:rPr kumimoji="1" lang="en-US" altLang="zh-CN" sz="2000" dirty="0"/>
                  <a:t>:</a:t>
                </a:r>
              </a:p>
              <a:p>
                <a:pPr lvl="2"/>
                <a14:m>
                  <m:oMath xmlns:m="http://schemas.openxmlformats.org/officeDocument/2006/math">
                    <m:sSub>
                      <m:sSubPr>
                        <m:ctrlPr>
                          <a:rPr kumimoji="1" lang="en-US" altLang="zh-CN" sz="1800" b="1" i="1" smtClean="0">
                            <a:latin typeface="Cambria Math" panose="02040503050406030204" pitchFamily="18" charset="0"/>
                          </a:rPr>
                        </m:ctrlPr>
                      </m:sSubPr>
                      <m:e>
                        <m:r>
                          <a:rPr kumimoji="1" lang="en-US" altLang="zh-CN" sz="1800" b="1" i="1" smtClean="0">
                            <a:latin typeface="Cambria Math" panose="02040503050406030204" pitchFamily="18" charset="0"/>
                          </a:rPr>
                          <m:t>𝑳</m:t>
                        </m:r>
                      </m:e>
                      <m:sub>
                        <m:r>
                          <a:rPr kumimoji="1" lang="en-US" altLang="zh-CN" sz="1800" b="1" i="1" smtClean="0">
                            <a:latin typeface="Cambria Math" panose="02040503050406030204" pitchFamily="18" charset="0"/>
                          </a:rPr>
                          <m:t>𝒕</m:t>
                        </m:r>
                        <m:r>
                          <a:rPr kumimoji="1" lang="en-US" altLang="zh-CN" sz="1800" b="1" i="1" smtClean="0">
                            <a:latin typeface="Cambria Math" panose="02040503050406030204" pitchFamily="18" charset="0"/>
                          </a:rPr>
                          <m:t>,</m:t>
                        </m:r>
                        <m:r>
                          <a:rPr kumimoji="1" lang="en-US" altLang="zh-CN" sz="1800" b="1" i="1" smtClean="0">
                            <a:latin typeface="Cambria Math" panose="02040503050406030204" pitchFamily="18" charset="0"/>
                          </a:rPr>
                          <m:t>𝒊</m:t>
                        </m:r>
                      </m:sub>
                    </m:sSub>
                    <m:r>
                      <a:rPr kumimoji="1" lang="en-US" altLang="zh-CN" sz="1800" b="1" i="1" smtClean="0">
                        <a:latin typeface="Cambria Math" panose="02040503050406030204" pitchFamily="18" charset="0"/>
                      </a:rPr>
                      <m:t>=</m:t>
                    </m:r>
                    <m:f>
                      <m:fPr>
                        <m:ctrlPr>
                          <a:rPr kumimoji="1" lang="en-US" altLang="zh-CN" sz="1800" b="1" i="1" smtClean="0">
                            <a:latin typeface="Cambria Math" panose="02040503050406030204" pitchFamily="18" charset="0"/>
                          </a:rPr>
                        </m:ctrlPr>
                      </m:fPr>
                      <m:num>
                        <m:r>
                          <a:rPr kumimoji="1" lang="en-US" altLang="zh-CN" sz="1800" b="1" i="1" smtClean="0">
                            <a:latin typeface="Cambria Math" panose="02040503050406030204" pitchFamily="18" charset="0"/>
                          </a:rPr>
                          <m:t>𝒙</m:t>
                        </m:r>
                      </m:num>
                      <m:den>
                        <m:r>
                          <a:rPr kumimoji="1" lang="en-US" altLang="zh-CN" sz="1800" b="1" i="1" smtClean="0">
                            <a:latin typeface="Cambria Math" panose="02040503050406030204" pitchFamily="18" charset="0"/>
                          </a:rPr>
                          <m:t>𝟏𝟎𝟐𝟒</m:t>
                        </m:r>
                      </m:den>
                    </m:f>
                    <m:r>
                      <a:rPr kumimoji="1" lang="zh-CN" altLang="en-US" sz="1800" b="1" i="1" smtClean="0">
                        <a:latin typeface="Cambria Math" panose="02040503050406030204" pitchFamily="18" charset="0"/>
                      </a:rPr>
                      <m:t>∗</m:t>
                    </m:r>
                    <m:r>
                      <a:rPr kumimoji="1" lang="en-US" altLang="zh-CN" sz="1800" b="1" i="1" smtClean="0">
                        <a:latin typeface="Cambria Math" panose="02040503050406030204" pitchFamily="18" charset="0"/>
                      </a:rPr>
                      <m:t>𝑪𝒑𝒖𝑺𝒄𝒂𝒍𝒆𝑭𝒂𝒄𝒕𝒐𝒓</m:t>
                    </m:r>
                  </m:oMath>
                </a14:m>
                <a:r>
                  <a:rPr kumimoji="1" lang="zh-CN" altLang="en-US" sz="1800" b="1" dirty="0"/>
                  <a:t> </a:t>
                </a:r>
                <a:endParaRPr kumimoji="1" lang="en-US" altLang="zh-CN" sz="1800" b="1" dirty="0"/>
              </a:p>
              <a:p>
                <a:pPr lvl="2"/>
                <a:r>
                  <a:rPr kumimoji="1" lang="zh-CN" altLang="en-US" sz="1800" dirty="0"/>
                  <a:t>为什么需要</a:t>
                </a:r>
                <a14:m>
                  <m:oMath xmlns:m="http://schemas.openxmlformats.org/officeDocument/2006/math">
                    <m:r>
                      <a:rPr kumimoji="1" lang="en-US" altLang="zh-CN" sz="1800" b="1" i="1">
                        <a:latin typeface="Cambria Math" panose="02040503050406030204" pitchFamily="18" charset="0"/>
                      </a:rPr>
                      <m:t>𝑪𝒑𝒖𝑺𝒄𝒂𝒍𝒆𝑭𝒂𝒄𝒕𝒐𝒓</m:t>
                    </m:r>
                  </m:oMath>
                </a14:m>
                <a:r>
                  <a:rPr kumimoji="1" lang="zh-CN" altLang="en-US" sz="1800" b="1" dirty="0"/>
                  <a:t> ？</a:t>
                </a:r>
                <a:endParaRPr kumimoji="1" lang="en-US" altLang="zh-CN" sz="1800" dirty="0"/>
              </a:p>
              <a:p>
                <a:pPr lvl="3"/>
                <a:r>
                  <a:rPr kumimoji="1" lang="zh-CN" altLang="en-US" sz="1600" dirty="0"/>
                  <a:t>负载是在每个</a:t>
                </a:r>
                <a:r>
                  <a:rPr kumimoji="1" lang="en-US" altLang="zh-CN" sz="1600" dirty="0"/>
                  <a:t>CPU</a:t>
                </a:r>
                <a:r>
                  <a:rPr kumimoji="1" lang="zh-CN" altLang="en-US" sz="1600" dirty="0"/>
                  <a:t>上独立计算的，需要有一个统一的标准</a:t>
                </a:r>
                <a:endParaRPr kumimoji="1" lang="en-US" altLang="zh-CN" sz="1600" dirty="0"/>
              </a:p>
              <a:p>
                <a:pPr lvl="3"/>
                <a:r>
                  <a:rPr kumimoji="1" lang="zh-CN" altLang="en-US" sz="1600" dirty="0"/>
                  <a:t>性能高的</a:t>
                </a:r>
                <a:r>
                  <a:rPr kumimoji="1" lang="en-US" altLang="zh-CN" sz="1600" dirty="0"/>
                  <a:t>CPU</a:t>
                </a:r>
                <a:r>
                  <a:rPr kumimoji="1" lang="zh-CN" altLang="en-US" sz="1600" dirty="0"/>
                  <a:t>，</a:t>
                </a:r>
                <a:r>
                  <a:rPr kumimoji="1" lang="en-US" altLang="zh-CN" sz="1600" dirty="0"/>
                  <a:t>Factor</a:t>
                </a:r>
                <a:r>
                  <a:rPr kumimoji="1" lang="zh-CN" altLang="en-US" sz="1600" dirty="0"/>
                  <a:t>也更高</a:t>
                </a:r>
                <a:endParaRPr kumimoji="1" lang="en-US" altLang="zh-CN" sz="1600" dirty="0"/>
              </a:p>
              <a:p>
                <a:endParaRPr kumimoji="1" lang="zh-CN" altLang="en-US" dirty="0"/>
              </a:p>
            </p:txBody>
          </p:sp>
        </mc:Choice>
        <mc:Fallback xmlns="">
          <p:sp>
            <p:nvSpPr>
              <p:cNvPr id="12" name="内容占位符 2">
                <a:extLst>
                  <a:ext uri="{FF2B5EF4-FFF2-40B4-BE49-F238E27FC236}">
                    <a16:creationId xmlns:a16="http://schemas.microsoft.com/office/drawing/2014/main" id="{E6CE3981-0E77-A14F-ACAA-AA2404828A38}"/>
                  </a:ext>
                </a:extLst>
              </p:cNvPr>
              <p:cNvSpPr>
                <a:spLocks noGrp="1" noRot="1" noChangeAspect="1" noMove="1" noResize="1" noEditPoints="1" noAdjustHandles="1" noChangeArrowheads="1" noChangeShapeType="1" noTextEdit="1"/>
              </p:cNvSpPr>
              <p:nvPr>
                <p:ph idx="1"/>
              </p:nvPr>
            </p:nvSpPr>
            <p:spPr>
              <a:xfrm>
                <a:off x="457200" y="1333501"/>
                <a:ext cx="8229600" cy="3828255"/>
              </a:xfrm>
              <a:blipFill>
                <a:blip r:embed="rId2"/>
                <a:stretch>
                  <a:fillRect l="-1080"/>
                </a:stretch>
              </a:blipFill>
            </p:spPr>
            <p:txBody>
              <a:bodyPr/>
              <a:lstStyle/>
              <a:p>
                <a:r>
                  <a:rPr lang="zh-CN" altLang="en-US">
                    <a:noFill/>
                  </a:rPr>
                  <a:t> </a:t>
                </a:r>
              </a:p>
            </p:txBody>
          </p:sp>
        </mc:Fallback>
      </mc:AlternateContent>
      <p:sp>
        <p:nvSpPr>
          <p:cNvPr id="5" name="页脚占位符 4">
            <a:extLst>
              <a:ext uri="{FF2B5EF4-FFF2-40B4-BE49-F238E27FC236}">
                <a16:creationId xmlns:a16="http://schemas.microsoft.com/office/drawing/2014/main" id="{3123822B-4CFD-154A-9BA7-FA75F3336E7B}"/>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pic>
        <p:nvPicPr>
          <p:cNvPr id="3" name="图片 2">
            <a:extLst>
              <a:ext uri="{FF2B5EF4-FFF2-40B4-BE49-F238E27FC236}">
                <a16:creationId xmlns:a16="http://schemas.microsoft.com/office/drawing/2014/main" id="{2CD10E92-882D-8E47-BC56-241B4142F8DB}"/>
              </a:ext>
            </a:extLst>
          </p:cNvPr>
          <p:cNvPicPr>
            <a:picLocks noChangeAspect="1"/>
          </p:cNvPicPr>
          <p:nvPr/>
        </p:nvPicPr>
        <p:blipFill>
          <a:blip r:embed="rId3"/>
          <a:stretch>
            <a:fillRect/>
          </a:stretch>
        </p:blipFill>
        <p:spPr>
          <a:xfrm>
            <a:off x="7334339" y="3535061"/>
            <a:ext cx="1352461" cy="1692876"/>
          </a:xfrm>
          <a:prstGeom prst="rect">
            <a:avLst/>
          </a:prstGeom>
        </p:spPr>
      </p:pic>
      <p:sp>
        <p:nvSpPr>
          <p:cNvPr id="6" name="右箭头 5">
            <a:extLst>
              <a:ext uri="{FF2B5EF4-FFF2-40B4-BE49-F238E27FC236}">
                <a16:creationId xmlns:a16="http://schemas.microsoft.com/office/drawing/2014/main" id="{D136A16C-FD85-4246-AFC8-72786387B532}"/>
              </a:ext>
            </a:extLst>
          </p:cNvPr>
          <p:cNvSpPr/>
          <p:nvPr/>
        </p:nvSpPr>
        <p:spPr>
          <a:xfrm>
            <a:off x="7118315" y="4721808"/>
            <a:ext cx="432048"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C96F67DB-5A07-BC4F-A451-3237705F15AC}"/>
              </a:ext>
            </a:extLst>
          </p:cNvPr>
          <p:cNvSpPr txBox="1"/>
          <p:nvPr/>
        </p:nvSpPr>
        <p:spPr>
          <a:xfrm>
            <a:off x="2661829" y="4624539"/>
            <a:ext cx="4564498" cy="338554"/>
          </a:xfrm>
          <a:prstGeom prst="rect">
            <a:avLst/>
          </a:prstGeom>
          <a:noFill/>
        </p:spPr>
        <p:txBody>
          <a:bodyPr wrap="square" rtlCol="0">
            <a:spAutoFit/>
          </a:bodyPr>
          <a:lstStyle/>
          <a:p>
            <a:r>
              <a:rPr kumimoji="1" lang="zh-CN" altLang="en-US" sz="1600" dirty="0"/>
              <a:t>每个调度实体都会在</a:t>
            </a:r>
            <a:r>
              <a:rPr kumimoji="1" lang="en-US" altLang="zh-CN" sz="1600" dirty="0"/>
              <a:t>avg</a:t>
            </a:r>
            <a:r>
              <a:rPr kumimoji="1" lang="zh-CN" altLang="en-US" sz="1600" dirty="0"/>
              <a:t>成员中记录自己的负载</a:t>
            </a:r>
          </a:p>
        </p:txBody>
      </p:sp>
    </p:spTree>
    <p:extLst>
      <p:ext uri="{BB962C8B-B14F-4D97-AF65-F5344CB8AC3E}">
        <p14:creationId xmlns:p14="http://schemas.microsoft.com/office/powerpoint/2010/main" val="351656268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B7DE94-BEB3-0B44-B994-4CE1C0676F65}"/>
              </a:ext>
            </a:extLst>
          </p:cNvPr>
          <p:cNvSpPr>
            <a:spLocks noGrp="1"/>
          </p:cNvSpPr>
          <p:nvPr>
            <p:ph type="title"/>
          </p:nvPr>
        </p:nvSpPr>
        <p:spPr>
          <a:xfrm>
            <a:off x="457200" y="228866"/>
            <a:ext cx="8229600" cy="900442"/>
          </a:xfrm>
        </p:spPr>
        <p:txBody>
          <a:bodyPr/>
          <a:lstStyle/>
          <a:p>
            <a:r>
              <a:rPr kumimoji="1" lang="zh-CN" altLang="en-US" dirty="0"/>
              <a:t>任务总负载的计算</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6F6FF6B-CBC6-EC4E-B64B-BF85A17846C6}"/>
                  </a:ext>
                </a:extLst>
              </p:cNvPr>
              <p:cNvSpPr>
                <a:spLocks noGrp="1"/>
              </p:cNvSpPr>
              <p:nvPr>
                <p:ph idx="1"/>
              </p:nvPr>
            </p:nvSpPr>
            <p:spPr/>
            <p:txBody>
              <a:bodyPr>
                <a:normAutofit fontScale="85000" lnSpcReduction="10000"/>
              </a:bodyPr>
              <a:lstStyle/>
              <a:p>
                <a14:m>
                  <m:oMath xmlns:m="http://schemas.openxmlformats.org/officeDocument/2006/math">
                    <m:r>
                      <a:rPr kumimoji="1" lang="en-US" altLang="zh-CN" i="1" smtClean="0">
                        <a:latin typeface="Cambria Math" panose="02040503050406030204" pitchFamily="18" charset="0"/>
                      </a:rPr>
                      <m:t>𝑳</m:t>
                    </m:r>
                    <m:r>
                      <a:rPr kumimoji="1" lang="en-US" altLang="zh-CN" b="1" i="1" smtClean="0">
                        <a:latin typeface="Cambria Math" panose="02040503050406030204" pitchFamily="18" charset="0"/>
                      </a:rPr>
                      <m:t>𝒐𝒂</m:t>
                    </m:r>
                    <m:sSub>
                      <m:sSubPr>
                        <m:ctrlPr>
                          <a:rPr kumimoji="1" lang="en-US" altLang="zh-CN" b="1" i="1" smtClean="0">
                            <a:latin typeface="Cambria Math" panose="02040503050406030204" pitchFamily="18" charset="0"/>
                          </a:rPr>
                        </m:ctrlPr>
                      </m:sSubPr>
                      <m:e>
                        <m:r>
                          <a:rPr kumimoji="1" lang="en-US" altLang="zh-CN" b="1" i="1" smtClean="0">
                            <a:latin typeface="Cambria Math" panose="02040503050406030204" pitchFamily="18" charset="0"/>
                          </a:rPr>
                          <m:t>𝒅</m:t>
                        </m:r>
                      </m:e>
                      <m:sub>
                        <m:r>
                          <a:rPr kumimoji="1" lang="en-US" altLang="zh-CN" b="1" i="1" smtClean="0">
                            <a:latin typeface="Cambria Math" panose="02040503050406030204" pitchFamily="18" charset="0"/>
                          </a:rPr>
                          <m:t>𝒕</m:t>
                        </m:r>
                      </m:sub>
                    </m:sSub>
                    <m:r>
                      <a:rPr kumimoji="1" lang="en-US" altLang="zh-CN" i="1" smtClean="0">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𝑳</m:t>
                        </m:r>
                      </m:e>
                      <m:sub>
                        <m:r>
                          <a:rPr kumimoji="1" lang="en-US" altLang="zh-CN" i="1">
                            <a:latin typeface="Cambria Math" panose="02040503050406030204" pitchFamily="18" charset="0"/>
                          </a:rPr>
                          <m:t>𝒕</m:t>
                        </m:r>
                        <m:r>
                          <a:rPr kumimoji="1" lang="en-US" altLang="zh-CN" b="1" i="1" smtClean="0">
                            <a:latin typeface="Cambria Math" panose="02040503050406030204" pitchFamily="18" charset="0"/>
                          </a:rPr>
                          <m:t>,</m:t>
                        </m:r>
                        <m:r>
                          <a:rPr kumimoji="1" lang="en-US" altLang="zh-CN" b="1" i="1" smtClean="0">
                            <a:latin typeface="Cambria Math" panose="02040503050406030204" pitchFamily="18" charset="0"/>
                          </a:rPr>
                          <m:t>𝒊</m:t>
                        </m:r>
                      </m:sub>
                    </m:sSub>
                    <m:r>
                      <a:rPr kumimoji="1" lang="en-US" altLang="zh-CN" b="1" i="1" smtClean="0">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𝑳</m:t>
                        </m:r>
                      </m:e>
                      <m:sub>
                        <m:r>
                          <a:rPr kumimoji="1" lang="en-US" altLang="zh-CN" i="1">
                            <a:latin typeface="Cambria Math" panose="02040503050406030204" pitchFamily="18" charset="0"/>
                          </a:rPr>
                          <m:t>𝒕</m:t>
                        </m:r>
                        <m:r>
                          <a:rPr kumimoji="1" lang="en-US" altLang="zh-CN" i="1">
                            <a:latin typeface="Cambria Math" panose="02040503050406030204" pitchFamily="18" charset="0"/>
                          </a:rPr>
                          <m:t>,</m:t>
                        </m:r>
                        <m:r>
                          <a:rPr kumimoji="1" lang="en-US" altLang="zh-CN" i="1">
                            <a:latin typeface="Cambria Math" panose="02040503050406030204" pitchFamily="18" charset="0"/>
                          </a:rPr>
                          <m:t>𝒊</m:t>
                        </m:r>
                        <m:r>
                          <a:rPr kumimoji="1" lang="en-US" altLang="zh-CN" b="1" i="1" smtClean="0">
                            <a:latin typeface="Cambria Math" panose="02040503050406030204" pitchFamily="18" charset="0"/>
                          </a:rPr>
                          <m:t>−</m:t>
                        </m:r>
                        <m:r>
                          <a:rPr kumimoji="1" lang="en-US" altLang="zh-CN" b="1" i="1" smtClean="0">
                            <a:latin typeface="Cambria Math" panose="02040503050406030204" pitchFamily="18" charset="0"/>
                          </a:rPr>
                          <m:t>𝟏</m:t>
                        </m:r>
                      </m:sub>
                    </m:sSub>
                    <m:r>
                      <a:rPr kumimoji="1" lang="en-US" altLang="zh-CN" b="1" i="1" smtClean="0">
                        <a:latin typeface="Cambria Math" panose="02040503050406030204" pitchFamily="18" charset="0"/>
                      </a:rPr>
                      <m:t>+</m:t>
                    </m:r>
                    <m:r>
                      <a:rPr kumimoji="1" lang="en-US" altLang="zh-CN" b="1" i="0" smtClean="0">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𝑳</m:t>
                        </m:r>
                      </m:e>
                      <m:sub>
                        <m:r>
                          <a:rPr kumimoji="1" lang="en-US" altLang="zh-CN" i="1">
                            <a:latin typeface="Cambria Math" panose="02040503050406030204" pitchFamily="18" charset="0"/>
                          </a:rPr>
                          <m:t>𝒕</m:t>
                        </m:r>
                        <m:r>
                          <a:rPr kumimoji="1" lang="en-US" altLang="zh-CN" i="1">
                            <a:latin typeface="Cambria Math" panose="02040503050406030204" pitchFamily="18" charset="0"/>
                          </a:rPr>
                          <m:t>,</m:t>
                        </m:r>
                        <m:r>
                          <a:rPr kumimoji="1" lang="en-US" altLang="zh-CN" b="1" i="1" smtClean="0">
                            <a:latin typeface="Cambria Math" panose="02040503050406030204" pitchFamily="18" charset="0"/>
                          </a:rPr>
                          <m:t>𝟎</m:t>
                        </m:r>
                      </m:sub>
                    </m:sSub>
                  </m:oMath>
                </a14:m>
                <a:r>
                  <a:rPr kumimoji="1" lang="en-US" altLang="zh-CN" dirty="0"/>
                  <a:t>?</a:t>
                </a:r>
              </a:p>
              <a:p>
                <a:pPr lvl="1"/>
                <a:r>
                  <a:rPr kumimoji="1" lang="zh-CN" altLang="en-US" dirty="0"/>
                  <a:t>不合适，任务的负载是变化的</a:t>
                </a:r>
                <a:endParaRPr kumimoji="1" lang="en-US" altLang="zh-CN" dirty="0"/>
              </a:p>
              <a:p>
                <a:pPr lvl="2"/>
                <a:r>
                  <a:rPr kumimoji="1" lang="zh-CN" altLang="en-US" dirty="0"/>
                  <a:t>不能因为任务连续运行一个星期，就说它当前负载高</a:t>
                </a:r>
                <a:endParaRPr kumimoji="1" lang="en-US" altLang="zh-CN" dirty="0"/>
              </a:p>
              <a:p>
                <a:pPr lvl="1"/>
                <a:r>
                  <a:rPr kumimoji="1" lang="zh-CN" altLang="en-US" dirty="0"/>
                  <a:t>最近的负载份额应该更大</a:t>
                </a:r>
                <a:endParaRPr kumimoji="1" lang="en-US" altLang="zh-CN" dirty="0"/>
              </a:p>
              <a:p>
                <a:pPr lvl="1"/>
                <a:endParaRPr kumimoji="1" lang="en-US" altLang="zh-CN" dirty="0"/>
              </a:p>
              <a:p>
                <a14:m>
                  <m:oMath xmlns:m="http://schemas.openxmlformats.org/officeDocument/2006/math">
                    <m:r>
                      <a:rPr kumimoji="1" lang="en-US" altLang="zh-CN" i="1">
                        <a:latin typeface="Cambria Math" panose="02040503050406030204" pitchFamily="18" charset="0"/>
                      </a:rPr>
                      <m:t>𝑳𝒐𝒂</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𝒅</m:t>
                        </m:r>
                      </m:e>
                      <m:sub>
                        <m:r>
                          <a:rPr kumimoji="1" lang="en-US" altLang="zh-CN" i="1">
                            <a:latin typeface="Cambria Math" panose="02040503050406030204" pitchFamily="18" charset="0"/>
                          </a:rPr>
                          <m:t>𝒕</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𝑳</m:t>
                        </m:r>
                      </m:e>
                      <m:sub>
                        <m:r>
                          <a:rPr kumimoji="1" lang="en-US" altLang="zh-CN" i="1">
                            <a:latin typeface="Cambria Math" panose="02040503050406030204" pitchFamily="18" charset="0"/>
                          </a:rPr>
                          <m:t>𝒕</m:t>
                        </m:r>
                        <m:r>
                          <a:rPr kumimoji="1" lang="en-US" altLang="zh-CN" i="1">
                            <a:latin typeface="Cambria Math" panose="02040503050406030204" pitchFamily="18" charset="0"/>
                          </a:rPr>
                          <m:t>,</m:t>
                        </m:r>
                        <m:r>
                          <a:rPr kumimoji="1" lang="en-US" altLang="zh-CN" i="1">
                            <a:latin typeface="Cambria Math" panose="02040503050406030204" pitchFamily="18" charset="0"/>
                          </a:rPr>
                          <m:t>𝒊</m:t>
                        </m:r>
                      </m:sub>
                    </m:sSub>
                    <m:r>
                      <a:rPr kumimoji="1" lang="en-US" altLang="zh-CN" i="1">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𝜸</m:t>
                    </m:r>
                    <m:r>
                      <a:rPr kumimoji="1" lang="zh-CN" altLang="en-US" i="1">
                        <a:latin typeface="Cambria Math" panose="02040503050406030204" pitchFamily="18" charset="0"/>
                        <a:ea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𝑳</m:t>
                        </m:r>
                      </m:e>
                      <m:sub>
                        <m:r>
                          <a:rPr kumimoji="1" lang="en-US" altLang="zh-CN" i="1">
                            <a:latin typeface="Cambria Math" panose="02040503050406030204" pitchFamily="18" charset="0"/>
                          </a:rPr>
                          <m:t>𝒕</m:t>
                        </m:r>
                        <m:r>
                          <a:rPr kumimoji="1" lang="en-US" altLang="zh-CN" i="1">
                            <a:latin typeface="Cambria Math" panose="02040503050406030204" pitchFamily="18" charset="0"/>
                          </a:rPr>
                          <m:t>,</m:t>
                        </m:r>
                        <m:r>
                          <a:rPr kumimoji="1" lang="en-US" altLang="zh-CN" i="1">
                            <a:latin typeface="Cambria Math" panose="02040503050406030204" pitchFamily="18" charset="0"/>
                          </a:rPr>
                          <m:t>𝒊</m:t>
                        </m:r>
                        <m:r>
                          <a:rPr kumimoji="1" lang="en-US" altLang="zh-CN" i="1">
                            <a:latin typeface="Cambria Math" panose="02040503050406030204" pitchFamily="18" charset="0"/>
                          </a:rPr>
                          <m:t>−</m:t>
                        </m:r>
                        <m:r>
                          <a:rPr kumimoji="1" lang="en-US" altLang="zh-CN" i="1">
                            <a:latin typeface="Cambria Math" panose="02040503050406030204" pitchFamily="18" charset="0"/>
                          </a:rPr>
                          <m:t>𝟏</m:t>
                        </m:r>
                      </m:sub>
                    </m:sSub>
                    <m:r>
                      <a:rPr kumimoji="1" lang="en-US" altLang="zh-CN" i="1">
                        <a:latin typeface="Cambria Math" panose="02040503050406030204" pitchFamily="18" charset="0"/>
                      </a:rPr>
                      <m:t>+</m:t>
                    </m:r>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𝜸</m:t>
                        </m:r>
                      </m:e>
                      <m:sup>
                        <m:r>
                          <a:rPr kumimoji="1" lang="en-US" altLang="zh-CN" i="1">
                            <a:latin typeface="Cambria Math" panose="02040503050406030204" pitchFamily="18" charset="0"/>
                            <a:ea typeface="Cambria Math" panose="02040503050406030204" pitchFamily="18" charset="0"/>
                          </a:rPr>
                          <m:t>𝟐</m:t>
                        </m:r>
                      </m:sup>
                    </m:sSup>
                    <m:r>
                      <a:rPr kumimoji="1" lang="zh-CN" altLang="en-US">
                        <a:latin typeface="Cambria Math" panose="02040503050406030204" pitchFamily="18" charset="0"/>
                        <a:ea typeface="Cambria Math" panose="02040503050406030204" pitchFamily="18" charset="0"/>
                      </a:rPr>
                      <m:t>∗</m:t>
                    </m:r>
                    <m:sSub>
                      <m:sSubPr>
                        <m:ctrlPr>
                          <a:rPr kumimoji="1" lang="en-US" altLang="zh-CN" i="1">
                            <a:latin typeface="Cambria Math" panose="02040503050406030204" pitchFamily="18" charset="0"/>
                            <a:ea typeface="Cambria Math" panose="02040503050406030204" pitchFamily="18" charset="0"/>
                          </a:rPr>
                        </m:ctrlPr>
                      </m:sSubPr>
                      <m:e>
                        <m:r>
                          <a:rPr kumimoji="1" lang="en-US" altLang="zh-CN">
                            <a:latin typeface="Cambria Math" panose="02040503050406030204" pitchFamily="18" charset="0"/>
                            <a:ea typeface="Cambria Math" panose="02040503050406030204" pitchFamily="18" charset="0"/>
                          </a:rPr>
                          <m:t>𝐋</m:t>
                        </m:r>
                      </m:e>
                      <m:sub>
                        <m:r>
                          <a:rPr kumimoji="1" lang="en-US" altLang="zh-CN">
                            <a:latin typeface="Cambria Math" panose="02040503050406030204" pitchFamily="18" charset="0"/>
                            <a:ea typeface="Cambria Math" panose="02040503050406030204" pitchFamily="18" charset="0"/>
                          </a:rPr>
                          <m:t>𝐭</m:t>
                        </m:r>
                        <m:r>
                          <a:rPr kumimoji="1" lang="en-US" altLang="zh-CN">
                            <a:latin typeface="Cambria Math" panose="02040503050406030204" pitchFamily="18" charset="0"/>
                            <a:ea typeface="Cambria Math" panose="02040503050406030204" pitchFamily="18" charset="0"/>
                          </a:rPr>
                          <m:t>,</m:t>
                        </m:r>
                        <m:r>
                          <a:rPr kumimoji="1" lang="en-US" altLang="zh-CN">
                            <a:latin typeface="Cambria Math" panose="02040503050406030204" pitchFamily="18" charset="0"/>
                            <a:ea typeface="Cambria Math" panose="02040503050406030204" pitchFamily="18" charset="0"/>
                          </a:rPr>
                          <m:t>𝐢</m:t>
                        </m:r>
                        <m:r>
                          <a:rPr kumimoji="1" lang="en-US" altLang="zh-CN">
                            <a:latin typeface="Cambria Math" panose="02040503050406030204" pitchFamily="18" charset="0"/>
                            <a:ea typeface="Cambria Math" panose="02040503050406030204" pitchFamily="18" charset="0"/>
                          </a:rPr>
                          <m:t>−</m:t>
                        </m:r>
                        <m:r>
                          <a:rPr kumimoji="1" lang="en-US" altLang="zh-CN">
                            <a:latin typeface="Cambria Math" panose="02040503050406030204" pitchFamily="18" charset="0"/>
                            <a:ea typeface="Cambria Math" panose="02040503050406030204" pitchFamily="18" charset="0"/>
                          </a:rPr>
                          <m:t>𝟐</m:t>
                        </m:r>
                      </m:sub>
                    </m:sSub>
                    <m:r>
                      <a:rPr kumimoji="1" lang="en-US" altLang="zh-CN">
                        <a:latin typeface="Cambria Math" panose="02040503050406030204" pitchFamily="18" charset="0"/>
                      </a:rPr>
                      <m:t>…+</m:t>
                    </m:r>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𝜸</m:t>
                        </m:r>
                      </m:e>
                      <m:sup>
                        <m:r>
                          <a:rPr kumimoji="1" lang="en-US" altLang="zh-CN" i="1">
                            <a:latin typeface="Cambria Math" panose="02040503050406030204" pitchFamily="18" charset="0"/>
                            <a:ea typeface="Cambria Math" panose="02040503050406030204" pitchFamily="18" charset="0"/>
                          </a:rPr>
                          <m:t>𝒊</m:t>
                        </m:r>
                      </m:sup>
                    </m:sSup>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𝑳</m:t>
                        </m:r>
                      </m:e>
                      <m:sub>
                        <m:r>
                          <a:rPr kumimoji="1" lang="en-US" altLang="zh-CN" i="1">
                            <a:latin typeface="Cambria Math" panose="02040503050406030204" pitchFamily="18" charset="0"/>
                          </a:rPr>
                          <m:t>𝒕</m:t>
                        </m:r>
                        <m:r>
                          <a:rPr kumimoji="1" lang="en-US" altLang="zh-CN" i="1">
                            <a:latin typeface="Cambria Math" panose="02040503050406030204" pitchFamily="18" charset="0"/>
                          </a:rPr>
                          <m:t>,</m:t>
                        </m:r>
                        <m:r>
                          <a:rPr kumimoji="1" lang="en-US" altLang="zh-CN" i="1">
                            <a:latin typeface="Cambria Math" panose="02040503050406030204" pitchFamily="18" charset="0"/>
                          </a:rPr>
                          <m:t>𝟎</m:t>
                        </m:r>
                      </m:sub>
                    </m:sSub>
                  </m:oMath>
                </a14:m>
                <a:endParaRPr kumimoji="1" lang="en-US" altLang="zh-CN" dirty="0"/>
              </a:p>
              <a:p>
                <a:pPr lvl="1"/>
                <a:r>
                  <a:rPr kumimoji="1" lang="en-US" altLang="zh-CN" dirty="0"/>
                  <a:t>Linux</a:t>
                </a:r>
                <a:r>
                  <a:rPr kumimoji="1" lang="zh-CN" altLang="en-US" dirty="0"/>
                  <a:t>设置衰减因子</a:t>
                </a:r>
                <a14:m>
                  <m:oMath xmlns:m="http://schemas.openxmlformats.org/officeDocument/2006/math">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𝜸</m:t>
                        </m:r>
                      </m:e>
                      <m:sup>
                        <m:r>
                          <a:rPr kumimoji="1" lang="en-US" altLang="zh-CN" i="1">
                            <a:latin typeface="Cambria Math" panose="02040503050406030204" pitchFamily="18" charset="0"/>
                            <a:ea typeface="Cambria Math" panose="02040503050406030204" pitchFamily="18" charset="0"/>
                          </a:rPr>
                          <m:t>32</m:t>
                        </m:r>
                      </m:sup>
                    </m:sSup>
                    <m:r>
                      <a:rPr kumimoji="1" lang="en-US" altLang="zh-CN" i="1">
                        <a:latin typeface="Cambria Math" panose="02040503050406030204" pitchFamily="18" charset="0"/>
                        <a:ea typeface="Cambria Math" panose="02040503050406030204" pitchFamily="18" charset="0"/>
                      </a:rPr>
                      <m:t>=0.5</m:t>
                    </m:r>
                  </m:oMath>
                </a14:m>
                <a:endParaRPr kumimoji="1" lang="en-US" altLang="zh-CN" dirty="0">
                  <a:ea typeface="Cambria Math" panose="02040503050406030204" pitchFamily="18" charset="0"/>
                </a:endParaRPr>
              </a:p>
              <a:p>
                <a:pPr lvl="2"/>
                <a:r>
                  <a:rPr kumimoji="1" lang="zh-CN" altLang="en-US" dirty="0"/>
                  <a:t>当前负载在任务经过</a:t>
                </a:r>
                <a:r>
                  <a:rPr kumimoji="1" lang="en-US" altLang="zh-CN" dirty="0"/>
                  <a:t>32</a:t>
                </a:r>
                <a:r>
                  <a:rPr kumimoji="1" lang="zh-CN" altLang="en-US" dirty="0"/>
                  <a:t>个周期后减半</a:t>
                </a:r>
                <a:endParaRPr kumimoji="1" lang="en-US" altLang="zh-CN" dirty="0"/>
              </a:p>
              <a:p>
                <a:pPr lvl="1"/>
                <a:r>
                  <a:rPr kumimoji="1" lang="zh-CN" altLang="en-US" dirty="0"/>
                  <a:t>实际计算时：</a:t>
                </a:r>
                <a14:m>
                  <m:oMath xmlns:m="http://schemas.openxmlformats.org/officeDocument/2006/math">
                    <m:r>
                      <a:rPr kumimoji="1" lang="en-US" altLang="zh-CN" i="1">
                        <a:latin typeface="Cambria Math" panose="02040503050406030204" pitchFamily="18" charset="0"/>
                      </a:rPr>
                      <m:t>𝑳</m:t>
                    </m:r>
                    <m:r>
                      <a:rPr kumimoji="1" lang="en-US" altLang="zh-CN" b="1" i="1">
                        <a:latin typeface="Cambria Math" panose="02040503050406030204" pitchFamily="18" charset="0"/>
                      </a:rPr>
                      <m:t>𝒐𝒂</m:t>
                    </m:r>
                    <m:sSub>
                      <m:sSubPr>
                        <m:ctrlPr>
                          <a:rPr kumimoji="1" lang="en-US" altLang="zh-CN" b="1" i="1">
                            <a:latin typeface="Cambria Math" panose="02040503050406030204" pitchFamily="18" charset="0"/>
                          </a:rPr>
                        </m:ctrlPr>
                      </m:sSubPr>
                      <m:e>
                        <m:r>
                          <a:rPr kumimoji="1" lang="en-US" altLang="zh-CN" b="1" i="1">
                            <a:latin typeface="Cambria Math" panose="02040503050406030204" pitchFamily="18" charset="0"/>
                          </a:rPr>
                          <m:t>𝒅</m:t>
                        </m:r>
                      </m:e>
                      <m:sub>
                        <m:r>
                          <a:rPr kumimoji="1" lang="en-US" altLang="zh-CN" b="1" i="1">
                            <a:latin typeface="Cambria Math" panose="02040503050406030204" pitchFamily="18" charset="0"/>
                          </a:rPr>
                          <m:t>𝒕</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𝑳</m:t>
                        </m:r>
                      </m:e>
                      <m:sub>
                        <m:r>
                          <a:rPr kumimoji="1" lang="en-US" altLang="zh-CN" i="1">
                            <a:latin typeface="Cambria Math" panose="02040503050406030204" pitchFamily="18" charset="0"/>
                          </a:rPr>
                          <m:t>𝒕</m:t>
                        </m:r>
                        <m:r>
                          <a:rPr kumimoji="1" lang="en-US" altLang="zh-CN" i="1">
                            <a:latin typeface="Cambria Math" panose="02040503050406030204" pitchFamily="18" charset="0"/>
                          </a:rPr>
                          <m:t>,</m:t>
                        </m:r>
                        <m:r>
                          <a:rPr kumimoji="1" lang="en-US" altLang="zh-CN" i="1">
                            <a:latin typeface="Cambria Math" panose="02040503050406030204" pitchFamily="18" charset="0"/>
                          </a:rPr>
                          <m:t>𝒊</m:t>
                        </m:r>
                      </m:sub>
                    </m:sSub>
                    <m:r>
                      <a:rPr kumimoji="1" lang="en-US" altLang="zh-CN" i="1">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𝜸</m:t>
                    </m:r>
                    <m:r>
                      <a:rPr kumimoji="1" lang="zh-CN" altLang="en-US" b="1" i="1">
                        <a:latin typeface="Cambria Math" panose="02040503050406030204" pitchFamily="18" charset="0"/>
                        <a:ea typeface="Cambria Math" panose="02040503050406030204" pitchFamily="18" charset="0"/>
                      </a:rPr>
                      <m:t>∗</m:t>
                    </m:r>
                    <m:r>
                      <a:rPr kumimoji="1" lang="en-US" altLang="zh-CN" b="1" i="1">
                        <a:latin typeface="Cambria Math" panose="02040503050406030204" pitchFamily="18" charset="0"/>
                        <a:ea typeface="Cambria Math" panose="02040503050406030204" pitchFamily="18" charset="0"/>
                      </a:rPr>
                      <m:t>𝑳𝒐𝒂</m:t>
                    </m:r>
                    <m:sSub>
                      <m:sSubPr>
                        <m:ctrlPr>
                          <a:rPr kumimoji="1" lang="en-US" altLang="zh-CN" b="1" i="1">
                            <a:latin typeface="Cambria Math" panose="02040503050406030204" pitchFamily="18" charset="0"/>
                            <a:ea typeface="Cambria Math" panose="02040503050406030204" pitchFamily="18" charset="0"/>
                          </a:rPr>
                        </m:ctrlPr>
                      </m:sSubPr>
                      <m:e>
                        <m:r>
                          <a:rPr kumimoji="1" lang="en-US" altLang="zh-CN" b="1" i="1">
                            <a:latin typeface="Cambria Math" panose="02040503050406030204" pitchFamily="18" charset="0"/>
                            <a:ea typeface="Cambria Math" panose="02040503050406030204" pitchFamily="18" charset="0"/>
                          </a:rPr>
                          <m:t>𝒅</m:t>
                        </m:r>
                      </m:e>
                      <m:sub>
                        <m:r>
                          <a:rPr kumimoji="1" lang="en-US" altLang="zh-CN" b="1" i="1">
                            <a:latin typeface="Cambria Math" panose="02040503050406030204" pitchFamily="18" charset="0"/>
                            <a:ea typeface="Cambria Math" panose="02040503050406030204" pitchFamily="18" charset="0"/>
                          </a:rPr>
                          <m:t>𝒕</m:t>
                        </m:r>
                      </m:sub>
                    </m:sSub>
                  </m:oMath>
                </a14:m>
                <a:endParaRPr kumimoji="1" lang="en-US" altLang="zh-CN" dirty="0"/>
              </a:p>
              <a:p>
                <a:endParaRPr kumimoji="1" lang="en-US" altLang="zh-CN" dirty="0"/>
              </a:p>
              <a:p>
                <a:endParaRPr kumimoji="1" lang="zh-CN" altLang="en-US" dirty="0"/>
              </a:p>
            </p:txBody>
          </p:sp>
        </mc:Choice>
        <mc:Fallback xmlns="">
          <p:sp>
            <p:nvSpPr>
              <p:cNvPr id="3" name="内容占位符 2">
                <a:extLst>
                  <a:ext uri="{FF2B5EF4-FFF2-40B4-BE49-F238E27FC236}">
                    <a16:creationId xmlns:a16="http://schemas.microsoft.com/office/drawing/2014/main" id="{06F6FF6B-CBC6-EC4E-B64B-BF85A17846C6}"/>
                  </a:ext>
                </a:extLst>
              </p:cNvPr>
              <p:cNvSpPr>
                <a:spLocks noGrp="1" noRot="1" noChangeAspect="1" noMove="1" noResize="1" noEditPoints="1" noAdjustHandles="1" noChangeArrowheads="1" noChangeShapeType="1" noTextEdit="1"/>
              </p:cNvSpPr>
              <p:nvPr>
                <p:ph idx="1"/>
              </p:nvPr>
            </p:nvSpPr>
            <p:spPr>
              <a:blipFill>
                <a:blip r:embed="rId3"/>
                <a:stretch>
                  <a:fillRect l="-926" t="-673" b="-1347"/>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1B395BFA-78AA-A145-9181-34EE677F2BDE}"/>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142</a:t>
            </a:fld>
            <a:endParaRPr lang="zh-CN" altLang="en-US"/>
          </a:p>
        </p:txBody>
      </p:sp>
      <p:sp>
        <p:nvSpPr>
          <p:cNvPr id="5" name="页脚占位符 4">
            <a:extLst>
              <a:ext uri="{FF2B5EF4-FFF2-40B4-BE49-F238E27FC236}">
                <a16:creationId xmlns:a16="http://schemas.microsoft.com/office/drawing/2014/main" id="{E3134FFC-61A6-7047-BD2D-C01A5D8FD80A}"/>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pic>
        <p:nvPicPr>
          <p:cNvPr id="7" name="图形 6" descr="悲伤的脸，没有填充">
            <a:extLst>
              <a:ext uri="{FF2B5EF4-FFF2-40B4-BE49-F238E27FC236}">
                <a16:creationId xmlns:a16="http://schemas.microsoft.com/office/drawing/2014/main" id="{2C452764-0A00-F24D-955B-5535A0CC25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62800" y="1633364"/>
            <a:ext cx="914400" cy="914400"/>
          </a:xfrm>
          <a:prstGeom prst="rect">
            <a:avLst/>
          </a:prstGeom>
        </p:spPr>
      </p:pic>
      <p:pic>
        <p:nvPicPr>
          <p:cNvPr id="9" name="图形 8" descr="笑脸，没有填充">
            <a:extLst>
              <a:ext uri="{FF2B5EF4-FFF2-40B4-BE49-F238E27FC236}">
                <a16:creationId xmlns:a16="http://schemas.microsoft.com/office/drawing/2014/main" id="{34BD11B6-7560-FC48-B20A-48A07283D20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62800" y="3924299"/>
            <a:ext cx="914400" cy="914400"/>
          </a:xfrm>
          <a:prstGeom prst="rect">
            <a:avLst/>
          </a:prstGeom>
        </p:spPr>
      </p:pic>
    </p:spTree>
    <p:extLst>
      <p:ext uri="{BB962C8B-B14F-4D97-AF65-F5344CB8AC3E}">
        <p14:creationId xmlns:p14="http://schemas.microsoft.com/office/powerpoint/2010/main" val="4268936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A5BC9E7-237F-F64D-BF75-1565AB5368F6}"/>
              </a:ext>
            </a:extLst>
          </p:cNvPr>
          <p:cNvSpPr>
            <a:spLocks noGrp="1"/>
          </p:cNvSpPr>
          <p:nvPr>
            <p:ph type="title"/>
          </p:nvPr>
        </p:nvSpPr>
        <p:spPr>
          <a:xfrm>
            <a:off x="457200" y="228866"/>
            <a:ext cx="8553574" cy="900442"/>
          </a:xfrm>
        </p:spPr>
        <p:txBody>
          <a:bodyPr>
            <a:normAutofit/>
          </a:bodyPr>
          <a:lstStyle/>
          <a:p>
            <a:r>
              <a:rPr lang="zh-CN" altLang="en-US" dirty="0"/>
              <a:t>线程对应数据结构：</a:t>
            </a:r>
            <a:r>
              <a:rPr lang="en-US" altLang="zh-CN" dirty="0"/>
              <a:t>TCB</a:t>
            </a:r>
            <a:r>
              <a:rPr lang="zh-CN" altLang="en-US" dirty="0"/>
              <a:t>（线程控制块）</a:t>
            </a:r>
          </a:p>
        </p:txBody>
      </p:sp>
      <p:sp>
        <p:nvSpPr>
          <p:cNvPr id="6" name="内容占位符 5">
            <a:extLst>
              <a:ext uri="{FF2B5EF4-FFF2-40B4-BE49-F238E27FC236}">
                <a16:creationId xmlns:a16="http://schemas.microsoft.com/office/drawing/2014/main" id="{A2463155-86B2-D247-8E58-18E0D2495F36}"/>
              </a:ext>
            </a:extLst>
          </p:cNvPr>
          <p:cNvSpPr>
            <a:spLocks noGrp="1"/>
          </p:cNvSpPr>
          <p:nvPr>
            <p:ph idx="1"/>
          </p:nvPr>
        </p:nvSpPr>
        <p:spPr/>
        <p:txBody>
          <a:bodyPr/>
          <a:lstStyle/>
          <a:p>
            <a:r>
              <a:rPr lang="zh-CN" altLang="en-US" dirty="0"/>
              <a:t>在</a:t>
            </a:r>
            <a:r>
              <a:rPr lang="en-US" altLang="zh-CN" dirty="0" err="1"/>
              <a:t>ChCore</a:t>
            </a:r>
            <a:r>
              <a:rPr lang="zh-CN" altLang="en-US" dirty="0"/>
              <a:t>中，对应</a:t>
            </a:r>
            <a:r>
              <a:rPr lang="en-US" altLang="zh-CN" i="1" dirty="0"/>
              <a:t>thread</a:t>
            </a:r>
            <a:r>
              <a:rPr lang="zh-CN" altLang="en-US" dirty="0"/>
              <a:t>数据结构</a:t>
            </a:r>
            <a:endParaRPr lang="en-US" altLang="zh-CN" dirty="0"/>
          </a:p>
          <a:p>
            <a:pPr lvl="1"/>
            <a:r>
              <a:rPr lang="zh-CN" altLang="en-US" dirty="0"/>
              <a:t>每个线程</a:t>
            </a:r>
            <a:r>
              <a:rPr lang="en-US" altLang="zh-CN" dirty="0"/>
              <a:t>TCB</a:t>
            </a:r>
            <a:r>
              <a:rPr lang="zh-CN" altLang="en-US" dirty="0"/>
              <a:t>保存自己的上下文</a:t>
            </a:r>
            <a:endParaRPr lang="en-US" altLang="zh-CN" dirty="0"/>
          </a:p>
          <a:p>
            <a:pPr lvl="1"/>
            <a:r>
              <a:rPr lang="zh-CN" altLang="en-US" dirty="0"/>
              <a:t>进程</a:t>
            </a:r>
            <a:r>
              <a:rPr lang="en-US" altLang="zh-CN" dirty="0"/>
              <a:t>PCB</a:t>
            </a:r>
            <a:r>
              <a:rPr lang="zh-CN" altLang="en-US" dirty="0"/>
              <a:t>仍维护共享的地址空间</a:t>
            </a:r>
            <a:endParaRPr lang="en-US" altLang="zh-CN" dirty="0"/>
          </a:p>
          <a:p>
            <a:pPr lvl="1"/>
            <a:r>
              <a:rPr lang="en-US" altLang="zh-CN" dirty="0"/>
              <a:t>PCB/TCB</a:t>
            </a:r>
            <a:r>
              <a:rPr lang="zh-CN" altLang="en-US" dirty="0"/>
              <a:t>间相互引用，便于管理</a:t>
            </a:r>
            <a:endParaRPr lang="en-US" altLang="zh-CN" dirty="0"/>
          </a:p>
          <a:p>
            <a:pPr lvl="1"/>
            <a:endParaRPr lang="zh-CN" altLang="en-US" dirty="0"/>
          </a:p>
        </p:txBody>
      </p:sp>
      <p:sp>
        <p:nvSpPr>
          <p:cNvPr id="4" name="灯片编号占位符 3">
            <a:extLst>
              <a:ext uri="{FF2B5EF4-FFF2-40B4-BE49-F238E27FC236}">
                <a16:creationId xmlns:a16="http://schemas.microsoft.com/office/drawing/2014/main" id="{9E6EC42D-4D6E-9145-99C8-DD062F94B110}"/>
              </a:ext>
            </a:extLst>
          </p:cNvPr>
          <p:cNvSpPr>
            <a:spLocks noGrp="1"/>
          </p:cNvSpPr>
          <p:nvPr>
            <p:ph type="sldNum" sz="quarter" idx="12"/>
          </p:nvPr>
        </p:nvSpPr>
        <p:spPr/>
        <p:txBody>
          <a:bodyPr/>
          <a:lstStyle/>
          <a:p>
            <a:fld id="{ADE361C3-C043-4A6E-BDCE-8DA1E7D90A3B}" type="slidenum">
              <a:rPr lang="zh-CN" altLang="en-US" smtClean="0"/>
              <a:t>15</a:t>
            </a:fld>
            <a:endParaRPr lang="zh-CN" altLang="en-US"/>
          </a:p>
        </p:txBody>
      </p:sp>
      <p:pic>
        <p:nvPicPr>
          <p:cNvPr id="2" name="图片 1">
            <a:extLst>
              <a:ext uri="{FF2B5EF4-FFF2-40B4-BE49-F238E27FC236}">
                <a16:creationId xmlns:a16="http://schemas.microsoft.com/office/drawing/2014/main" id="{C42BEA8A-88BA-AE46-AF65-9C921F959287}"/>
              </a:ext>
            </a:extLst>
          </p:cNvPr>
          <p:cNvPicPr>
            <a:picLocks noChangeAspect="1"/>
          </p:cNvPicPr>
          <p:nvPr/>
        </p:nvPicPr>
        <p:blipFill>
          <a:blip r:embed="rId2"/>
          <a:stretch>
            <a:fillRect/>
          </a:stretch>
        </p:blipFill>
        <p:spPr>
          <a:xfrm>
            <a:off x="3635896" y="3622889"/>
            <a:ext cx="5374878" cy="1980218"/>
          </a:xfrm>
          <a:prstGeom prst="rect">
            <a:avLst/>
          </a:prstGeom>
        </p:spPr>
      </p:pic>
      <p:pic>
        <p:nvPicPr>
          <p:cNvPr id="3" name="图片 2">
            <a:extLst>
              <a:ext uri="{FF2B5EF4-FFF2-40B4-BE49-F238E27FC236}">
                <a16:creationId xmlns:a16="http://schemas.microsoft.com/office/drawing/2014/main" id="{F379A15B-D9B8-2A46-A82C-06DB6E6D8439}"/>
              </a:ext>
            </a:extLst>
          </p:cNvPr>
          <p:cNvPicPr>
            <a:picLocks noChangeAspect="1"/>
          </p:cNvPicPr>
          <p:nvPr/>
        </p:nvPicPr>
        <p:blipFill>
          <a:blip r:embed="rId3"/>
          <a:stretch>
            <a:fillRect/>
          </a:stretch>
        </p:blipFill>
        <p:spPr>
          <a:xfrm>
            <a:off x="455952" y="4228746"/>
            <a:ext cx="2994263" cy="768503"/>
          </a:xfrm>
          <a:prstGeom prst="rect">
            <a:avLst/>
          </a:prstGeom>
        </p:spPr>
      </p:pic>
      <p:cxnSp>
        <p:nvCxnSpPr>
          <p:cNvPr id="9" name="直线箭头连接符 8">
            <a:extLst>
              <a:ext uri="{FF2B5EF4-FFF2-40B4-BE49-F238E27FC236}">
                <a16:creationId xmlns:a16="http://schemas.microsoft.com/office/drawing/2014/main" id="{97032088-BDD5-044B-9DB5-7C3D7B31A054}"/>
              </a:ext>
            </a:extLst>
          </p:cNvPr>
          <p:cNvCxnSpPr>
            <a:cxnSpLocks/>
          </p:cNvCxnSpPr>
          <p:nvPr/>
        </p:nvCxnSpPr>
        <p:spPr>
          <a:xfrm flipV="1">
            <a:off x="3347864" y="3865612"/>
            <a:ext cx="1296144" cy="811888"/>
          </a:xfrm>
          <a:prstGeom prst="straightConnector1">
            <a:avLst/>
          </a:prstGeom>
          <a:ln w="25400">
            <a:solidFill>
              <a:srgbClr val="BD3247"/>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线箭头连接符 9">
            <a:extLst>
              <a:ext uri="{FF2B5EF4-FFF2-40B4-BE49-F238E27FC236}">
                <a16:creationId xmlns:a16="http://schemas.microsoft.com/office/drawing/2014/main" id="{5A440235-C088-5A41-BA5A-B306E6238285}"/>
              </a:ext>
            </a:extLst>
          </p:cNvPr>
          <p:cNvCxnSpPr>
            <a:cxnSpLocks/>
          </p:cNvCxnSpPr>
          <p:nvPr/>
        </p:nvCxnSpPr>
        <p:spPr>
          <a:xfrm flipH="1" flipV="1">
            <a:off x="1835696" y="4381499"/>
            <a:ext cx="3168353" cy="231498"/>
          </a:xfrm>
          <a:prstGeom prst="straightConnector1">
            <a:avLst/>
          </a:prstGeom>
          <a:ln w="25400">
            <a:solidFill>
              <a:srgbClr val="BD324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83958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148EF-5ED6-D240-96B4-121DB79C5613}"/>
              </a:ext>
            </a:extLst>
          </p:cNvPr>
          <p:cNvSpPr>
            <a:spLocks noGrp="1"/>
          </p:cNvSpPr>
          <p:nvPr>
            <p:ph type="title"/>
          </p:nvPr>
        </p:nvSpPr>
        <p:spPr/>
        <p:txBody>
          <a:bodyPr/>
          <a:lstStyle/>
          <a:p>
            <a:r>
              <a:rPr kumimoji="1" lang="zh-CN" altLang="en-US" dirty="0"/>
              <a:t>数据结构变化示意图</a:t>
            </a:r>
          </a:p>
        </p:txBody>
      </p:sp>
      <p:sp>
        <p:nvSpPr>
          <p:cNvPr id="3" name="内容占位符 2">
            <a:extLst>
              <a:ext uri="{FF2B5EF4-FFF2-40B4-BE49-F238E27FC236}">
                <a16:creationId xmlns:a16="http://schemas.microsoft.com/office/drawing/2014/main" id="{D19E948A-E8F9-1F4C-B6C8-E21AD1DBFFD4}"/>
              </a:ext>
            </a:extLst>
          </p:cNvPr>
          <p:cNvSpPr>
            <a:spLocks noGrp="1"/>
          </p:cNvSpPr>
          <p:nvPr>
            <p:ph idx="1"/>
          </p:nvPr>
        </p:nvSpPr>
        <p:spPr/>
        <p:txBody>
          <a:bodyPr/>
          <a:lstStyle/>
          <a:p>
            <a:r>
              <a:rPr kumimoji="1" lang="zh-CN" altLang="en-US" dirty="0"/>
              <a:t>除</a:t>
            </a:r>
            <a:r>
              <a:rPr kumimoji="1" lang="en-US" altLang="zh-CN" dirty="0"/>
              <a:t>TCB</a:t>
            </a:r>
            <a:r>
              <a:rPr kumimoji="1" lang="zh-CN" altLang="en-US" dirty="0"/>
              <a:t>外，每个线程也使用独立的</a:t>
            </a:r>
            <a:r>
              <a:rPr kumimoji="1" lang="zh-CN" altLang="en-US" dirty="0">
                <a:solidFill>
                  <a:schemeClr val="accent1"/>
                </a:solidFill>
              </a:rPr>
              <a:t>内核栈</a:t>
            </a:r>
            <a:endParaRPr kumimoji="1" lang="en-US" altLang="zh-CN" dirty="0">
              <a:solidFill>
                <a:schemeClr val="accent1"/>
              </a:solidFill>
            </a:endParaRPr>
          </a:p>
          <a:p>
            <a:pPr lvl="1"/>
            <a:r>
              <a:rPr kumimoji="1" lang="zh-CN" altLang="en-US" dirty="0"/>
              <a:t>便于各线程在内核中独立执行</a:t>
            </a:r>
          </a:p>
        </p:txBody>
      </p:sp>
      <p:sp>
        <p:nvSpPr>
          <p:cNvPr id="4" name="灯片编号占位符 3">
            <a:extLst>
              <a:ext uri="{FF2B5EF4-FFF2-40B4-BE49-F238E27FC236}">
                <a16:creationId xmlns:a16="http://schemas.microsoft.com/office/drawing/2014/main" id="{1B145879-207B-D347-9D7F-067A49645564}"/>
              </a:ext>
            </a:extLst>
          </p:cNvPr>
          <p:cNvSpPr>
            <a:spLocks noGrp="1"/>
          </p:cNvSpPr>
          <p:nvPr>
            <p:ph type="sldNum" sz="quarter" idx="12"/>
          </p:nvPr>
        </p:nvSpPr>
        <p:spPr/>
        <p:txBody>
          <a:bodyPr/>
          <a:lstStyle/>
          <a:p>
            <a:fld id="{ADE361C3-C043-4A6E-BDCE-8DA1E7D90A3B}" type="slidenum">
              <a:rPr lang="zh-CN" altLang="en-US" smtClean="0"/>
              <a:t>16</a:t>
            </a:fld>
            <a:endParaRPr lang="zh-CN" altLang="en-US"/>
          </a:p>
        </p:txBody>
      </p:sp>
      <p:pic>
        <p:nvPicPr>
          <p:cNvPr id="5" name="图片 4">
            <a:extLst>
              <a:ext uri="{FF2B5EF4-FFF2-40B4-BE49-F238E27FC236}">
                <a16:creationId xmlns:a16="http://schemas.microsoft.com/office/drawing/2014/main" id="{314163A1-8A27-CA46-A1FB-0008959C07ED}"/>
              </a:ext>
            </a:extLst>
          </p:cNvPr>
          <p:cNvPicPr>
            <a:picLocks noChangeAspect="1"/>
          </p:cNvPicPr>
          <p:nvPr/>
        </p:nvPicPr>
        <p:blipFill>
          <a:blip r:embed="rId2"/>
          <a:stretch>
            <a:fillRect/>
          </a:stretch>
        </p:blipFill>
        <p:spPr>
          <a:xfrm>
            <a:off x="1505933" y="2493034"/>
            <a:ext cx="2677622" cy="2993100"/>
          </a:xfrm>
          <a:prstGeom prst="rect">
            <a:avLst/>
          </a:prstGeom>
        </p:spPr>
      </p:pic>
      <p:pic>
        <p:nvPicPr>
          <p:cNvPr id="6" name="图片 5">
            <a:extLst>
              <a:ext uri="{FF2B5EF4-FFF2-40B4-BE49-F238E27FC236}">
                <a16:creationId xmlns:a16="http://schemas.microsoft.com/office/drawing/2014/main" id="{D7E3D08A-E3CA-F742-B863-F10CF20168C1}"/>
              </a:ext>
            </a:extLst>
          </p:cNvPr>
          <p:cNvPicPr>
            <a:picLocks noChangeAspect="1"/>
          </p:cNvPicPr>
          <p:nvPr/>
        </p:nvPicPr>
        <p:blipFill>
          <a:blip r:embed="rId3"/>
          <a:stretch>
            <a:fillRect/>
          </a:stretch>
        </p:blipFill>
        <p:spPr>
          <a:xfrm>
            <a:off x="5293060" y="2517915"/>
            <a:ext cx="2070290" cy="3215437"/>
          </a:xfrm>
          <a:prstGeom prst="rect">
            <a:avLst/>
          </a:prstGeom>
        </p:spPr>
      </p:pic>
      <p:sp>
        <p:nvSpPr>
          <p:cNvPr id="7" name="文本框 6">
            <a:extLst>
              <a:ext uri="{FF2B5EF4-FFF2-40B4-BE49-F238E27FC236}">
                <a16:creationId xmlns:a16="http://schemas.microsoft.com/office/drawing/2014/main" id="{99388541-7DE8-7E45-8E7A-8858B73113DA}"/>
              </a:ext>
            </a:extLst>
          </p:cNvPr>
          <p:cNvSpPr txBox="1"/>
          <p:nvPr/>
        </p:nvSpPr>
        <p:spPr>
          <a:xfrm>
            <a:off x="2627784" y="2333699"/>
            <a:ext cx="723275" cy="307777"/>
          </a:xfrm>
          <a:prstGeom prst="rect">
            <a:avLst/>
          </a:prstGeom>
          <a:noFill/>
        </p:spPr>
        <p:txBody>
          <a:bodyPr wrap="none" rtlCol="0">
            <a:spAutoFit/>
          </a:bodyPr>
          <a:lstStyle/>
          <a:p>
            <a:r>
              <a:rPr kumimoji="1" lang="zh-CN" altLang="en-US" sz="1400" b="1" dirty="0"/>
              <a:t>无线程</a:t>
            </a:r>
          </a:p>
        </p:txBody>
      </p:sp>
      <p:sp>
        <p:nvSpPr>
          <p:cNvPr id="8" name="文本框 7">
            <a:extLst>
              <a:ext uri="{FF2B5EF4-FFF2-40B4-BE49-F238E27FC236}">
                <a16:creationId xmlns:a16="http://schemas.microsoft.com/office/drawing/2014/main" id="{8A7C89A1-9F90-E64E-A40E-44BF9ADC6F31}"/>
              </a:ext>
            </a:extLst>
          </p:cNvPr>
          <p:cNvSpPr txBox="1"/>
          <p:nvPr/>
        </p:nvSpPr>
        <p:spPr>
          <a:xfrm>
            <a:off x="6085844" y="2333699"/>
            <a:ext cx="723275" cy="307777"/>
          </a:xfrm>
          <a:prstGeom prst="rect">
            <a:avLst/>
          </a:prstGeom>
          <a:noFill/>
        </p:spPr>
        <p:txBody>
          <a:bodyPr wrap="none" rtlCol="0">
            <a:spAutoFit/>
          </a:bodyPr>
          <a:lstStyle/>
          <a:p>
            <a:r>
              <a:rPr kumimoji="1" lang="zh-CN" altLang="en-US" sz="1400" b="1" dirty="0"/>
              <a:t>有线程</a:t>
            </a:r>
          </a:p>
        </p:txBody>
      </p:sp>
    </p:spTree>
    <p:extLst>
      <p:ext uri="{BB962C8B-B14F-4D97-AF65-F5344CB8AC3E}">
        <p14:creationId xmlns:p14="http://schemas.microsoft.com/office/powerpoint/2010/main" val="1543526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9EFE21-FFA1-4A46-9D6A-3AA32F1A9AD9}"/>
              </a:ext>
            </a:extLst>
          </p:cNvPr>
          <p:cNvSpPr>
            <a:spLocks noGrp="1"/>
          </p:cNvSpPr>
          <p:nvPr>
            <p:ph type="title"/>
          </p:nvPr>
        </p:nvSpPr>
        <p:spPr/>
        <p:txBody>
          <a:bodyPr/>
          <a:lstStyle/>
          <a:p>
            <a:r>
              <a:rPr kumimoji="1" lang="zh-CN" altLang="en-US" dirty="0"/>
              <a:t>线程创建的实现</a:t>
            </a:r>
          </a:p>
        </p:txBody>
      </p:sp>
      <p:sp>
        <p:nvSpPr>
          <p:cNvPr id="3" name="内容占位符 2">
            <a:extLst>
              <a:ext uri="{FF2B5EF4-FFF2-40B4-BE49-F238E27FC236}">
                <a16:creationId xmlns:a16="http://schemas.microsoft.com/office/drawing/2014/main" id="{A971FC27-3DFF-6B4D-AF60-26AC0A8D2D86}"/>
              </a:ext>
            </a:extLst>
          </p:cNvPr>
          <p:cNvSpPr>
            <a:spLocks noGrp="1"/>
          </p:cNvSpPr>
          <p:nvPr>
            <p:ph idx="1"/>
          </p:nvPr>
        </p:nvSpPr>
        <p:spPr/>
        <p:txBody>
          <a:bodyPr/>
          <a:lstStyle/>
          <a:p>
            <a:r>
              <a:rPr kumimoji="1" lang="zh-CN" altLang="en-US" dirty="0"/>
              <a:t>在</a:t>
            </a:r>
            <a:r>
              <a:rPr kumimoji="1" lang="en-US" altLang="zh-CN" dirty="0"/>
              <a:t>Linux</a:t>
            </a:r>
            <a:r>
              <a:rPr kumimoji="1" lang="zh-CN" altLang="en-US" dirty="0"/>
              <a:t>中，线程创建由</a:t>
            </a:r>
            <a:r>
              <a:rPr kumimoji="1" lang="en-US" altLang="zh-CN" dirty="0"/>
              <a:t>clone</a:t>
            </a:r>
            <a:r>
              <a:rPr kumimoji="1" lang="zh-CN" altLang="en-US" dirty="0"/>
              <a:t>（</a:t>
            </a:r>
            <a:r>
              <a:rPr kumimoji="1" lang="zh-CN" altLang="en-US" dirty="0">
                <a:solidFill>
                  <a:srgbClr val="C00000"/>
                </a:solidFill>
              </a:rPr>
              <a:t>本用于创建进程</a:t>
            </a:r>
            <a:r>
              <a:rPr kumimoji="1" lang="zh-CN" altLang="en-US" dirty="0"/>
              <a:t>）实现</a:t>
            </a:r>
            <a:endParaRPr kumimoji="1" lang="en-US" altLang="zh-CN" dirty="0"/>
          </a:p>
          <a:p>
            <a:r>
              <a:rPr kumimoji="1" lang="zh-CN" altLang="en-US" dirty="0"/>
              <a:t>为创建线程，需要为</a:t>
            </a:r>
            <a:r>
              <a:rPr kumimoji="1" lang="en-US" altLang="zh-CN" dirty="0"/>
              <a:t>clone</a:t>
            </a:r>
            <a:r>
              <a:rPr kumimoji="1" lang="zh-CN" altLang="en-US" dirty="0"/>
              <a:t>配置多个特殊标记</a:t>
            </a:r>
            <a:endParaRPr kumimoji="1" lang="en-US" altLang="zh-CN" dirty="0"/>
          </a:p>
          <a:p>
            <a:pPr lvl="1"/>
            <a:r>
              <a:rPr kumimoji="1" lang="en-US" altLang="zh-CN" dirty="0"/>
              <a:t>CLONE_VM: </a:t>
            </a:r>
            <a:r>
              <a:rPr kumimoji="1" lang="zh-CN" altLang="en-US" dirty="0"/>
              <a:t>创建的两个“进程”共享同一地址空间</a:t>
            </a:r>
            <a:endParaRPr kumimoji="1" lang="en-US" altLang="zh-CN" dirty="0"/>
          </a:p>
          <a:p>
            <a:pPr lvl="1"/>
            <a:r>
              <a:rPr kumimoji="1" lang="en-US" altLang="zh-CN" b="1" dirty="0"/>
              <a:t>CLONE_THREAD</a:t>
            </a:r>
            <a:r>
              <a:rPr kumimoji="1" lang="en-US" altLang="zh-CN" dirty="0"/>
              <a:t>: </a:t>
            </a:r>
            <a:r>
              <a:rPr kumimoji="1" lang="zh-CN" altLang="en-US" dirty="0"/>
              <a:t>新“进程”与原进程从属于同一进程</a:t>
            </a:r>
            <a:endParaRPr kumimoji="1" lang="en-US" altLang="zh-CN" dirty="0"/>
          </a:p>
          <a:p>
            <a:pPr lvl="1"/>
            <a:r>
              <a:rPr kumimoji="1" lang="en-US" altLang="zh-CN" dirty="0"/>
              <a:t>……</a:t>
            </a:r>
          </a:p>
          <a:p>
            <a:endParaRPr kumimoji="1" lang="zh-CN" altLang="en-US" dirty="0">
              <a:solidFill>
                <a:srgbClr val="C00000"/>
              </a:solidFill>
            </a:endParaRPr>
          </a:p>
        </p:txBody>
      </p:sp>
      <p:sp>
        <p:nvSpPr>
          <p:cNvPr id="4" name="灯片编号占位符 3">
            <a:extLst>
              <a:ext uri="{FF2B5EF4-FFF2-40B4-BE49-F238E27FC236}">
                <a16:creationId xmlns:a16="http://schemas.microsoft.com/office/drawing/2014/main" id="{3605A642-EED2-DC4A-99F8-DA46EBBBE7B6}"/>
              </a:ext>
            </a:extLst>
          </p:cNvPr>
          <p:cNvSpPr>
            <a:spLocks noGrp="1"/>
          </p:cNvSpPr>
          <p:nvPr>
            <p:ph type="sldNum" sz="quarter" idx="12"/>
          </p:nvPr>
        </p:nvSpPr>
        <p:spPr/>
        <p:txBody>
          <a:bodyPr/>
          <a:lstStyle/>
          <a:p>
            <a:fld id="{ADE361C3-C043-4A6E-BDCE-8DA1E7D90A3B}" type="slidenum">
              <a:rPr lang="zh-CN" altLang="en-US" smtClean="0"/>
              <a:t>17</a:t>
            </a:fld>
            <a:endParaRPr lang="zh-CN" altLang="en-US"/>
          </a:p>
        </p:txBody>
      </p:sp>
      <p:pic>
        <p:nvPicPr>
          <p:cNvPr id="6" name="图片 5">
            <a:extLst>
              <a:ext uri="{FF2B5EF4-FFF2-40B4-BE49-F238E27FC236}">
                <a16:creationId xmlns:a16="http://schemas.microsoft.com/office/drawing/2014/main" id="{AEE2816B-B830-7742-9999-DD6FAE343DC0}"/>
              </a:ext>
            </a:extLst>
          </p:cNvPr>
          <p:cNvPicPr>
            <a:picLocks noChangeAspect="1"/>
          </p:cNvPicPr>
          <p:nvPr/>
        </p:nvPicPr>
        <p:blipFill>
          <a:blip r:embed="rId2"/>
          <a:stretch>
            <a:fillRect/>
          </a:stretch>
        </p:blipFill>
        <p:spPr>
          <a:xfrm>
            <a:off x="539552" y="4524099"/>
            <a:ext cx="7825308" cy="1995393"/>
          </a:xfrm>
          <a:prstGeom prst="rect">
            <a:avLst/>
          </a:prstGeom>
        </p:spPr>
      </p:pic>
    </p:spTree>
    <p:extLst>
      <p:ext uri="{BB962C8B-B14F-4D97-AF65-F5344CB8AC3E}">
        <p14:creationId xmlns:p14="http://schemas.microsoft.com/office/powerpoint/2010/main" val="3845978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9EFE21-FFA1-4A46-9D6A-3AA32F1A9AD9}"/>
              </a:ext>
            </a:extLst>
          </p:cNvPr>
          <p:cNvSpPr>
            <a:spLocks noGrp="1"/>
          </p:cNvSpPr>
          <p:nvPr>
            <p:ph type="title"/>
          </p:nvPr>
        </p:nvSpPr>
        <p:spPr/>
        <p:txBody>
          <a:bodyPr/>
          <a:lstStyle/>
          <a:p>
            <a:r>
              <a:rPr kumimoji="1" lang="zh-CN" altLang="en-US" dirty="0"/>
              <a:t>线程创建的实现</a:t>
            </a:r>
          </a:p>
        </p:txBody>
      </p:sp>
      <p:sp>
        <p:nvSpPr>
          <p:cNvPr id="3" name="内容占位符 2">
            <a:extLst>
              <a:ext uri="{FF2B5EF4-FFF2-40B4-BE49-F238E27FC236}">
                <a16:creationId xmlns:a16="http://schemas.microsoft.com/office/drawing/2014/main" id="{A971FC27-3DFF-6B4D-AF60-26AC0A8D2D86}"/>
              </a:ext>
            </a:extLst>
          </p:cNvPr>
          <p:cNvSpPr>
            <a:spLocks noGrp="1"/>
          </p:cNvSpPr>
          <p:nvPr>
            <p:ph idx="1"/>
          </p:nvPr>
        </p:nvSpPr>
        <p:spPr>
          <a:xfrm>
            <a:off x="457200" y="1105825"/>
            <a:ext cx="8229600" cy="3771636"/>
          </a:xfrm>
        </p:spPr>
        <p:txBody>
          <a:bodyPr/>
          <a:lstStyle/>
          <a:p>
            <a:r>
              <a:rPr kumimoji="1" lang="en-US" altLang="zh-CN" dirty="0"/>
              <a:t>ChCore</a:t>
            </a:r>
            <a:r>
              <a:rPr kumimoji="1" lang="zh-CN" altLang="en-US" dirty="0"/>
              <a:t>内核采用</a:t>
            </a:r>
            <a:r>
              <a:rPr kumimoji="1" lang="en-US" altLang="zh-CN" dirty="0" err="1"/>
              <a:t>thread_create</a:t>
            </a:r>
            <a:r>
              <a:rPr kumimoji="1" lang="zh-CN" altLang="en-US" dirty="0"/>
              <a:t>函数创建线程</a:t>
            </a:r>
            <a:endParaRPr kumimoji="1" lang="en-US" altLang="zh-CN" dirty="0"/>
          </a:p>
          <a:p>
            <a:pPr lvl="1"/>
            <a:endParaRPr kumimoji="1" lang="zh-CN" altLang="en-US" dirty="0"/>
          </a:p>
        </p:txBody>
      </p:sp>
      <p:sp>
        <p:nvSpPr>
          <p:cNvPr id="4" name="灯片编号占位符 3">
            <a:extLst>
              <a:ext uri="{FF2B5EF4-FFF2-40B4-BE49-F238E27FC236}">
                <a16:creationId xmlns:a16="http://schemas.microsoft.com/office/drawing/2014/main" id="{3605A642-EED2-DC4A-99F8-DA46EBBBE7B6}"/>
              </a:ext>
            </a:extLst>
          </p:cNvPr>
          <p:cNvSpPr>
            <a:spLocks noGrp="1"/>
          </p:cNvSpPr>
          <p:nvPr>
            <p:ph type="sldNum" sz="quarter" idx="12"/>
          </p:nvPr>
        </p:nvSpPr>
        <p:spPr/>
        <p:txBody>
          <a:bodyPr/>
          <a:lstStyle/>
          <a:p>
            <a:fld id="{ADE361C3-C043-4A6E-BDCE-8DA1E7D90A3B}" type="slidenum">
              <a:rPr lang="zh-CN" altLang="en-US" smtClean="0"/>
              <a:t>18</a:t>
            </a:fld>
            <a:endParaRPr lang="zh-CN" altLang="en-US"/>
          </a:p>
        </p:txBody>
      </p:sp>
      <p:pic>
        <p:nvPicPr>
          <p:cNvPr id="5" name="图片 4">
            <a:extLst>
              <a:ext uri="{FF2B5EF4-FFF2-40B4-BE49-F238E27FC236}">
                <a16:creationId xmlns:a16="http://schemas.microsoft.com/office/drawing/2014/main" id="{D42BCBA0-6275-7640-8541-F514ABC3BCB1}"/>
              </a:ext>
            </a:extLst>
          </p:cNvPr>
          <p:cNvPicPr>
            <a:picLocks noChangeAspect="1"/>
          </p:cNvPicPr>
          <p:nvPr/>
        </p:nvPicPr>
        <p:blipFill>
          <a:blip r:embed="rId2"/>
          <a:stretch>
            <a:fillRect/>
          </a:stretch>
        </p:blipFill>
        <p:spPr>
          <a:xfrm>
            <a:off x="540000" y="1705372"/>
            <a:ext cx="6351990" cy="4037775"/>
          </a:xfrm>
          <a:prstGeom prst="rect">
            <a:avLst/>
          </a:prstGeom>
        </p:spPr>
      </p:pic>
      <p:sp>
        <p:nvSpPr>
          <p:cNvPr id="14" name="矩形 13">
            <a:extLst>
              <a:ext uri="{FF2B5EF4-FFF2-40B4-BE49-F238E27FC236}">
                <a16:creationId xmlns:a16="http://schemas.microsoft.com/office/drawing/2014/main" id="{C0DCAFF4-690F-2346-9006-16397893C50C}"/>
              </a:ext>
            </a:extLst>
          </p:cNvPr>
          <p:cNvSpPr/>
          <p:nvPr/>
        </p:nvSpPr>
        <p:spPr>
          <a:xfrm>
            <a:off x="1890000" y="3145532"/>
            <a:ext cx="432000" cy="288032"/>
          </a:xfrm>
          <a:prstGeom prst="rect">
            <a:avLst/>
          </a:prstGeom>
          <a:noFill/>
          <a:ln w="19050">
            <a:solidFill>
              <a:srgbClr val="BD32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矩形 14">
            <a:extLst>
              <a:ext uri="{FF2B5EF4-FFF2-40B4-BE49-F238E27FC236}">
                <a16:creationId xmlns:a16="http://schemas.microsoft.com/office/drawing/2014/main" id="{931CC9E2-8BEF-D844-8794-8BAC0DB908AB}"/>
              </a:ext>
            </a:extLst>
          </p:cNvPr>
          <p:cNvSpPr/>
          <p:nvPr/>
        </p:nvSpPr>
        <p:spPr>
          <a:xfrm>
            <a:off x="2915816" y="3721596"/>
            <a:ext cx="576064" cy="288032"/>
          </a:xfrm>
          <a:prstGeom prst="rect">
            <a:avLst/>
          </a:prstGeom>
          <a:noFill/>
          <a:ln w="19050">
            <a:solidFill>
              <a:srgbClr val="BD32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6" name="文本框 15">
            <a:extLst>
              <a:ext uri="{FF2B5EF4-FFF2-40B4-BE49-F238E27FC236}">
                <a16:creationId xmlns:a16="http://schemas.microsoft.com/office/drawing/2014/main" id="{DB87158A-33D8-D94C-AE0E-8B6DBA4C564E}"/>
              </a:ext>
            </a:extLst>
          </p:cNvPr>
          <p:cNvSpPr txBox="1"/>
          <p:nvPr/>
        </p:nvSpPr>
        <p:spPr>
          <a:xfrm>
            <a:off x="3654930" y="2991643"/>
            <a:ext cx="4608954" cy="323165"/>
          </a:xfrm>
          <a:prstGeom prst="rect">
            <a:avLst/>
          </a:prstGeom>
          <a:noFill/>
        </p:spPr>
        <p:txBody>
          <a:bodyPr wrap="none" rtlCol="0">
            <a:spAutoFit/>
          </a:bodyPr>
          <a:lstStyle/>
          <a:p>
            <a:r>
              <a:rPr kumimoji="1" lang="zh-CN" altLang="en-US" sz="1500" b="1" dirty="0">
                <a:solidFill>
                  <a:srgbClr val="C00000"/>
                </a:solidFill>
              </a:rPr>
              <a:t>与进程相比创建内容较少（如不需要创建地址空间）</a:t>
            </a:r>
          </a:p>
        </p:txBody>
      </p:sp>
      <p:cxnSp>
        <p:nvCxnSpPr>
          <p:cNvPr id="18" name="直线箭头连接符 17">
            <a:extLst>
              <a:ext uri="{FF2B5EF4-FFF2-40B4-BE49-F238E27FC236}">
                <a16:creationId xmlns:a16="http://schemas.microsoft.com/office/drawing/2014/main" id="{3A807A35-86A4-2944-B5B6-A6021F8BBDD8}"/>
              </a:ext>
            </a:extLst>
          </p:cNvPr>
          <p:cNvCxnSpPr>
            <a:cxnSpLocks/>
            <a:stCxn id="14" idx="3"/>
            <a:endCxn id="16" idx="1"/>
          </p:cNvCxnSpPr>
          <p:nvPr/>
        </p:nvCxnSpPr>
        <p:spPr>
          <a:xfrm flipV="1">
            <a:off x="2322000" y="3153226"/>
            <a:ext cx="1332930" cy="1363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4E1D3BD2-9835-CD48-9882-8ED27EAB2D4A}"/>
              </a:ext>
            </a:extLst>
          </p:cNvPr>
          <p:cNvCxnSpPr>
            <a:cxnSpLocks/>
            <a:stCxn id="15" idx="3"/>
            <a:endCxn id="16" idx="1"/>
          </p:cNvCxnSpPr>
          <p:nvPr/>
        </p:nvCxnSpPr>
        <p:spPr>
          <a:xfrm flipV="1">
            <a:off x="3491880" y="3153226"/>
            <a:ext cx="163050" cy="71238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1938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3D0AD0-510E-D94B-8064-252990249491}"/>
              </a:ext>
            </a:extLst>
          </p:cNvPr>
          <p:cNvSpPr>
            <a:spLocks noGrp="1"/>
          </p:cNvSpPr>
          <p:nvPr>
            <p:ph type="title"/>
          </p:nvPr>
        </p:nvSpPr>
        <p:spPr/>
        <p:txBody>
          <a:bodyPr/>
          <a:lstStyle/>
          <a:p>
            <a:r>
              <a:rPr kumimoji="1" lang="zh-CN" altLang="en-US" dirty="0"/>
              <a:t>线程退出的实现</a:t>
            </a:r>
          </a:p>
        </p:txBody>
      </p:sp>
      <p:sp>
        <p:nvSpPr>
          <p:cNvPr id="3" name="内容占位符 2">
            <a:extLst>
              <a:ext uri="{FF2B5EF4-FFF2-40B4-BE49-F238E27FC236}">
                <a16:creationId xmlns:a16="http://schemas.microsoft.com/office/drawing/2014/main" id="{D9D824A6-E806-5B4A-8AB9-C24865706852}"/>
              </a:ext>
            </a:extLst>
          </p:cNvPr>
          <p:cNvSpPr>
            <a:spLocks noGrp="1"/>
          </p:cNvSpPr>
          <p:nvPr>
            <p:ph idx="1"/>
          </p:nvPr>
        </p:nvSpPr>
        <p:spPr/>
        <p:txBody>
          <a:bodyPr/>
          <a:lstStyle/>
          <a:p>
            <a:r>
              <a:rPr kumimoji="1" lang="en-US" altLang="zh-CN" dirty="0"/>
              <a:t>ChCore</a:t>
            </a:r>
            <a:r>
              <a:rPr kumimoji="1" lang="zh-CN" altLang="en-US" dirty="0"/>
              <a:t>内核采用 </a:t>
            </a:r>
            <a:r>
              <a:rPr kumimoji="1" lang="en-US" altLang="zh-CN" dirty="0" err="1"/>
              <a:t>thread_deinit</a:t>
            </a:r>
            <a:r>
              <a:rPr kumimoji="1" lang="zh-CN" altLang="en-US" dirty="0"/>
              <a:t> 销毁线程</a:t>
            </a:r>
            <a:endParaRPr kumimoji="1" lang="en-US" altLang="zh-CN" dirty="0"/>
          </a:p>
          <a:p>
            <a:pPr lvl="1"/>
            <a:r>
              <a:rPr kumimoji="1" lang="zh-CN" altLang="en-US" dirty="0"/>
              <a:t>由于</a:t>
            </a:r>
            <a:r>
              <a:rPr kumimoji="1" lang="en-US" altLang="zh-CN" dirty="0" err="1"/>
              <a:t>ChCore</a:t>
            </a:r>
            <a:r>
              <a:rPr kumimoji="1" lang="zh-CN" altLang="en-US" dirty="0"/>
              <a:t>未支持</a:t>
            </a:r>
            <a:r>
              <a:rPr kumimoji="1" lang="en-US" altLang="zh-CN" dirty="0"/>
              <a:t>join</a:t>
            </a:r>
            <a:r>
              <a:rPr kumimoji="1" lang="zh-CN" altLang="en-US" dirty="0"/>
              <a:t>操作，线程退出后内核回收资源</a:t>
            </a:r>
          </a:p>
        </p:txBody>
      </p:sp>
      <p:sp>
        <p:nvSpPr>
          <p:cNvPr id="4" name="灯片编号占位符 3">
            <a:extLst>
              <a:ext uri="{FF2B5EF4-FFF2-40B4-BE49-F238E27FC236}">
                <a16:creationId xmlns:a16="http://schemas.microsoft.com/office/drawing/2014/main" id="{A2147A5E-8AC1-E340-9332-5798D587BB37}"/>
              </a:ext>
            </a:extLst>
          </p:cNvPr>
          <p:cNvSpPr>
            <a:spLocks noGrp="1"/>
          </p:cNvSpPr>
          <p:nvPr>
            <p:ph type="sldNum" sz="quarter" idx="12"/>
          </p:nvPr>
        </p:nvSpPr>
        <p:spPr/>
        <p:txBody>
          <a:bodyPr/>
          <a:lstStyle/>
          <a:p>
            <a:fld id="{ADE361C3-C043-4A6E-BDCE-8DA1E7D90A3B}" type="slidenum">
              <a:rPr lang="zh-CN" altLang="en-US" smtClean="0"/>
              <a:t>19</a:t>
            </a:fld>
            <a:endParaRPr lang="zh-CN" altLang="en-US"/>
          </a:p>
        </p:txBody>
      </p:sp>
      <p:pic>
        <p:nvPicPr>
          <p:cNvPr id="8" name="图片 7">
            <a:extLst>
              <a:ext uri="{FF2B5EF4-FFF2-40B4-BE49-F238E27FC236}">
                <a16:creationId xmlns:a16="http://schemas.microsoft.com/office/drawing/2014/main" id="{A45BC9FB-E508-E448-8B98-1F5BD893D6C3}"/>
              </a:ext>
            </a:extLst>
          </p:cNvPr>
          <p:cNvPicPr>
            <a:picLocks noChangeAspect="1"/>
          </p:cNvPicPr>
          <p:nvPr/>
        </p:nvPicPr>
        <p:blipFill>
          <a:blip r:embed="rId2"/>
          <a:stretch>
            <a:fillRect/>
          </a:stretch>
        </p:blipFill>
        <p:spPr>
          <a:xfrm>
            <a:off x="1619672" y="2311878"/>
            <a:ext cx="5434682" cy="3403122"/>
          </a:xfrm>
          <a:prstGeom prst="rect">
            <a:avLst/>
          </a:prstGeom>
        </p:spPr>
      </p:pic>
    </p:spTree>
    <p:extLst>
      <p:ext uri="{BB962C8B-B14F-4D97-AF65-F5344CB8AC3E}">
        <p14:creationId xmlns:p14="http://schemas.microsoft.com/office/powerpoint/2010/main" val="1947545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5EE37-F357-FF48-8C94-BCFCAB1F0DF8}"/>
              </a:ext>
            </a:extLst>
          </p:cNvPr>
          <p:cNvSpPr>
            <a:spLocks noGrp="1"/>
          </p:cNvSpPr>
          <p:nvPr>
            <p:ph type="title"/>
          </p:nvPr>
        </p:nvSpPr>
        <p:spPr/>
        <p:txBody>
          <a:bodyPr>
            <a:normAutofit/>
          </a:bodyPr>
          <a:lstStyle/>
          <a:p>
            <a:r>
              <a:rPr kumimoji="1" lang="zh-CN" altLang="en-US" dirty="0"/>
              <a:t>回顾：如何使单一进程跨核执行？</a:t>
            </a:r>
          </a:p>
        </p:txBody>
      </p:sp>
      <p:sp>
        <p:nvSpPr>
          <p:cNvPr id="3" name="内容占位符 2">
            <a:extLst>
              <a:ext uri="{FF2B5EF4-FFF2-40B4-BE49-F238E27FC236}">
                <a16:creationId xmlns:a16="http://schemas.microsoft.com/office/drawing/2014/main" id="{C0935F6E-3374-1D42-B8EB-56AE92597258}"/>
              </a:ext>
            </a:extLst>
          </p:cNvPr>
          <p:cNvSpPr>
            <a:spLocks noGrp="1"/>
          </p:cNvSpPr>
          <p:nvPr>
            <p:ph idx="1"/>
          </p:nvPr>
        </p:nvSpPr>
        <p:spPr/>
        <p:txBody>
          <a:bodyPr/>
          <a:lstStyle/>
          <a:p>
            <a:r>
              <a:rPr kumimoji="1" lang="zh-CN" altLang="en-US" dirty="0"/>
              <a:t>优势：无需用</a:t>
            </a:r>
            <a:r>
              <a:rPr kumimoji="1" lang="en-US" altLang="zh-CN" dirty="0"/>
              <a:t>fork</a:t>
            </a:r>
            <a:r>
              <a:rPr kumimoji="1" lang="zh-CN" altLang="en-US" dirty="0"/>
              <a:t>创建新进程</a:t>
            </a:r>
            <a:endParaRPr kumimoji="1" lang="en-US" altLang="zh-CN" dirty="0"/>
          </a:p>
          <a:p>
            <a:pPr lvl="1"/>
            <a:r>
              <a:rPr kumimoji="1" lang="zh-CN" altLang="en-US" dirty="0"/>
              <a:t>降低进程管理开销</a:t>
            </a:r>
            <a:endParaRPr kumimoji="1" lang="en-US" altLang="zh-CN" dirty="0"/>
          </a:p>
          <a:p>
            <a:pPr lvl="1"/>
            <a:r>
              <a:rPr kumimoji="1" lang="zh-CN" altLang="en-US" dirty="0"/>
              <a:t>同一地址空间数据共享</a:t>
            </a:r>
            <a:r>
              <a:rPr kumimoji="1" lang="en-US" altLang="zh-CN" dirty="0"/>
              <a:t>/</a:t>
            </a:r>
            <a:r>
              <a:rPr kumimoji="1" lang="zh-CN" altLang="en-US" dirty="0"/>
              <a:t>同步方便</a:t>
            </a:r>
            <a:endParaRPr kumimoji="1" lang="en-US" altLang="zh-CN" dirty="0"/>
          </a:p>
          <a:p>
            <a:r>
              <a:rPr kumimoji="1" lang="zh-CN" altLang="en-US" dirty="0"/>
              <a:t>需要什么支持？</a:t>
            </a:r>
            <a:endParaRPr kumimoji="1" lang="en-US" altLang="zh-CN" dirty="0"/>
          </a:p>
          <a:p>
            <a:pPr lvl="1"/>
            <a:r>
              <a:rPr kumimoji="1" lang="zh-CN" altLang="en-US" dirty="0"/>
              <a:t>上下文（</a:t>
            </a:r>
            <a:r>
              <a:rPr kumimoji="1" lang="en-US" altLang="zh-CN" dirty="0"/>
              <a:t>Context</a:t>
            </a:r>
            <a:r>
              <a:rPr kumimoji="1" lang="zh-CN" altLang="en-US" dirty="0"/>
              <a:t>）：不同核执行状态不同，需要独立上下文</a:t>
            </a:r>
            <a:endParaRPr kumimoji="1" lang="en-US" altLang="zh-CN" dirty="0"/>
          </a:p>
          <a:p>
            <a:pPr lvl="1"/>
            <a:r>
              <a:rPr kumimoji="1" lang="zh-CN" altLang="en-US" b="1" dirty="0">
                <a:solidFill>
                  <a:srgbClr val="C00000"/>
                </a:solidFill>
              </a:rPr>
              <a:t>接下来的问题：如何在进程内部为多个上下文提供支持？</a:t>
            </a:r>
            <a:endParaRPr kumimoji="1" lang="en-US" altLang="zh-CN" b="1" dirty="0">
              <a:solidFill>
                <a:srgbClr val="C00000"/>
              </a:solidFill>
            </a:endParaRPr>
          </a:p>
          <a:p>
            <a:pPr lvl="1"/>
            <a:endParaRPr kumimoji="1" lang="en-US" altLang="zh-CN" dirty="0"/>
          </a:p>
          <a:p>
            <a:endParaRPr kumimoji="1" lang="en-US" altLang="zh-CN" dirty="0"/>
          </a:p>
          <a:p>
            <a:pPr lvl="1"/>
            <a:endParaRPr kumimoji="1" lang="zh-CN" altLang="en-US" dirty="0"/>
          </a:p>
        </p:txBody>
      </p:sp>
      <p:sp>
        <p:nvSpPr>
          <p:cNvPr id="4" name="灯片编号占位符 3">
            <a:extLst>
              <a:ext uri="{FF2B5EF4-FFF2-40B4-BE49-F238E27FC236}">
                <a16:creationId xmlns:a16="http://schemas.microsoft.com/office/drawing/2014/main" id="{6050505D-4588-C344-AEBA-CD26E83B566C}"/>
              </a:ext>
            </a:extLst>
          </p:cNvPr>
          <p:cNvSpPr>
            <a:spLocks noGrp="1"/>
          </p:cNvSpPr>
          <p:nvPr>
            <p:ph type="sldNum" sz="quarter" idx="12"/>
          </p:nvPr>
        </p:nvSpPr>
        <p:spPr/>
        <p:txBody>
          <a:bodyPr/>
          <a:lstStyle/>
          <a:p>
            <a:fld id="{ADE361C3-C043-4A6E-BDCE-8DA1E7D90A3B}" type="slidenum">
              <a:rPr lang="zh-CN" altLang="en-US" smtClean="0"/>
              <a:t>2</a:t>
            </a:fld>
            <a:endParaRPr lang="zh-CN" altLang="en-US" dirty="0"/>
          </a:p>
        </p:txBody>
      </p:sp>
      <p:sp>
        <p:nvSpPr>
          <p:cNvPr id="5" name="矩形 4">
            <a:extLst>
              <a:ext uri="{FF2B5EF4-FFF2-40B4-BE49-F238E27FC236}">
                <a16:creationId xmlns:a16="http://schemas.microsoft.com/office/drawing/2014/main" id="{E8F3342F-6806-A944-926C-E353AC527F56}"/>
              </a:ext>
            </a:extLst>
          </p:cNvPr>
          <p:cNvSpPr/>
          <p:nvPr/>
        </p:nvSpPr>
        <p:spPr>
          <a:xfrm rot="16200000">
            <a:off x="1847819" y="4353657"/>
            <a:ext cx="618747" cy="4039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文本框 5">
            <a:extLst>
              <a:ext uri="{FF2B5EF4-FFF2-40B4-BE49-F238E27FC236}">
                <a16:creationId xmlns:a16="http://schemas.microsoft.com/office/drawing/2014/main" id="{1E48066F-6737-E34D-B20E-572ECF13FF74}"/>
              </a:ext>
            </a:extLst>
          </p:cNvPr>
          <p:cNvSpPr txBox="1"/>
          <p:nvPr/>
        </p:nvSpPr>
        <p:spPr>
          <a:xfrm>
            <a:off x="1898949" y="4386355"/>
            <a:ext cx="516488" cy="338554"/>
          </a:xfrm>
          <a:prstGeom prst="rect">
            <a:avLst/>
          </a:prstGeom>
          <a:noFill/>
        </p:spPr>
        <p:txBody>
          <a:bodyPr wrap="none" rtlCol="0">
            <a:spAutoFit/>
          </a:bodyPr>
          <a:lstStyle/>
          <a:p>
            <a:r>
              <a:rPr kumimoji="1" lang="zh-CN" altLang="en-US" sz="1600" b="1" dirty="0">
                <a:latin typeface="+mn-ea"/>
              </a:rPr>
              <a:t>核</a:t>
            </a:r>
            <a:r>
              <a:rPr kumimoji="1" lang="en-US" altLang="zh-CN" sz="1600" b="1" dirty="0">
                <a:latin typeface="+mn-ea"/>
              </a:rPr>
              <a:t>0</a:t>
            </a:r>
            <a:endParaRPr kumimoji="1" lang="zh-CN" altLang="en-US" sz="1600" b="1" dirty="0">
              <a:latin typeface="+mn-ea"/>
            </a:endParaRPr>
          </a:p>
        </p:txBody>
      </p:sp>
      <p:sp>
        <p:nvSpPr>
          <p:cNvPr id="7" name="文本框 6">
            <a:extLst>
              <a:ext uri="{FF2B5EF4-FFF2-40B4-BE49-F238E27FC236}">
                <a16:creationId xmlns:a16="http://schemas.microsoft.com/office/drawing/2014/main" id="{C5BA77FA-8C3A-2641-8DA8-7A279D4DEF9C}"/>
              </a:ext>
            </a:extLst>
          </p:cNvPr>
          <p:cNvSpPr txBox="1"/>
          <p:nvPr/>
        </p:nvSpPr>
        <p:spPr>
          <a:xfrm>
            <a:off x="1898949" y="5151153"/>
            <a:ext cx="516488" cy="338554"/>
          </a:xfrm>
          <a:prstGeom prst="rect">
            <a:avLst/>
          </a:prstGeom>
          <a:noFill/>
        </p:spPr>
        <p:txBody>
          <a:bodyPr wrap="none" rtlCol="0">
            <a:spAutoFit/>
          </a:bodyPr>
          <a:lstStyle/>
          <a:p>
            <a:r>
              <a:rPr kumimoji="1" lang="zh-CN" altLang="en-US" sz="1600" b="1" dirty="0">
                <a:latin typeface="+mn-ea"/>
              </a:rPr>
              <a:t>核</a:t>
            </a:r>
            <a:r>
              <a:rPr kumimoji="1" lang="en-US" altLang="zh-CN" sz="1600" b="1" dirty="0">
                <a:latin typeface="+mn-ea"/>
              </a:rPr>
              <a:t>1</a:t>
            </a:r>
            <a:endParaRPr kumimoji="1" lang="zh-CN" altLang="en-US" sz="1600" b="1" dirty="0">
              <a:latin typeface="+mn-ea"/>
            </a:endParaRPr>
          </a:p>
        </p:txBody>
      </p:sp>
      <p:sp>
        <p:nvSpPr>
          <p:cNvPr id="8" name="矩形 7">
            <a:extLst>
              <a:ext uri="{FF2B5EF4-FFF2-40B4-BE49-F238E27FC236}">
                <a16:creationId xmlns:a16="http://schemas.microsoft.com/office/drawing/2014/main" id="{AF6A2AAA-EBF6-484A-A98E-003FF87F958C}"/>
              </a:ext>
            </a:extLst>
          </p:cNvPr>
          <p:cNvSpPr/>
          <p:nvPr/>
        </p:nvSpPr>
        <p:spPr>
          <a:xfrm>
            <a:off x="2633971" y="4414533"/>
            <a:ext cx="654346" cy="10368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文本框 8">
            <a:extLst>
              <a:ext uri="{FF2B5EF4-FFF2-40B4-BE49-F238E27FC236}">
                <a16:creationId xmlns:a16="http://schemas.microsoft.com/office/drawing/2014/main" id="{4CA0B0F1-9E74-5D48-BC0F-8B6E596433AD}"/>
              </a:ext>
            </a:extLst>
          </p:cNvPr>
          <p:cNvSpPr txBox="1"/>
          <p:nvPr/>
        </p:nvSpPr>
        <p:spPr>
          <a:xfrm>
            <a:off x="2652572" y="4763949"/>
            <a:ext cx="654346" cy="307777"/>
          </a:xfrm>
          <a:prstGeom prst="rect">
            <a:avLst/>
          </a:prstGeom>
          <a:noFill/>
        </p:spPr>
        <p:txBody>
          <a:bodyPr wrap="none" rtlCol="0">
            <a:spAutoFit/>
          </a:bodyPr>
          <a:lstStyle/>
          <a:p>
            <a:r>
              <a:rPr kumimoji="1" lang="zh-CN" altLang="en-US" sz="1400" b="1" dirty="0">
                <a:latin typeface="+mn-ea"/>
              </a:rPr>
              <a:t>进程</a:t>
            </a:r>
            <a:r>
              <a:rPr kumimoji="1" lang="en-US" altLang="zh-CN" sz="1400" b="1" dirty="0">
                <a:latin typeface="+mn-ea"/>
              </a:rPr>
              <a:t>0</a:t>
            </a:r>
            <a:endParaRPr kumimoji="1" lang="zh-CN" altLang="en-US" sz="1400" b="1" dirty="0">
              <a:latin typeface="+mn-ea"/>
            </a:endParaRPr>
          </a:p>
        </p:txBody>
      </p:sp>
      <p:sp>
        <p:nvSpPr>
          <p:cNvPr id="10" name="矩形 9">
            <a:extLst>
              <a:ext uri="{FF2B5EF4-FFF2-40B4-BE49-F238E27FC236}">
                <a16:creationId xmlns:a16="http://schemas.microsoft.com/office/drawing/2014/main" id="{947A7BE8-3257-9B43-B70E-2AFB3DDD2B7F}"/>
              </a:ext>
            </a:extLst>
          </p:cNvPr>
          <p:cNvSpPr/>
          <p:nvPr/>
        </p:nvSpPr>
        <p:spPr>
          <a:xfrm>
            <a:off x="3437922" y="4413485"/>
            <a:ext cx="654346"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 name="文本框 10">
            <a:extLst>
              <a:ext uri="{FF2B5EF4-FFF2-40B4-BE49-F238E27FC236}">
                <a16:creationId xmlns:a16="http://schemas.microsoft.com/office/drawing/2014/main" id="{9A2C6A62-680F-A444-9873-69D736058E64}"/>
              </a:ext>
            </a:extLst>
          </p:cNvPr>
          <p:cNvSpPr txBox="1"/>
          <p:nvPr/>
        </p:nvSpPr>
        <p:spPr>
          <a:xfrm>
            <a:off x="3437922" y="4402154"/>
            <a:ext cx="654346" cy="307777"/>
          </a:xfrm>
          <a:prstGeom prst="rect">
            <a:avLst/>
          </a:prstGeom>
          <a:noFill/>
        </p:spPr>
        <p:txBody>
          <a:bodyPr wrap="none" rtlCol="0">
            <a:spAutoFit/>
          </a:bodyPr>
          <a:lstStyle/>
          <a:p>
            <a:r>
              <a:rPr kumimoji="1" lang="zh-CN" altLang="en-US" sz="1400" b="1" dirty="0">
                <a:latin typeface="+mn-ea"/>
              </a:rPr>
              <a:t>进程</a:t>
            </a:r>
            <a:r>
              <a:rPr kumimoji="1" lang="en-US" altLang="zh-CN" sz="1400" b="1" dirty="0">
                <a:latin typeface="+mn-ea"/>
              </a:rPr>
              <a:t>2</a:t>
            </a:r>
            <a:endParaRPr kumimoji="1" lang="zh-CN" altLang="en-US" sz="1400" b="1" dirty="0">
              <a:latin typeface="+mn-ea"/>
            </a:endParaRPr>
          </a:p>
        </p:txBody>
      </p:sp>
      <p:sp>
        <p:nvSpPr>
          <p:cNvPr id="12" name="矩形 11">
            <a:extLst>
              <a:ext uri="{FF2B5EF4-FFF2-40B4-BE49-F238E27FC236}">
                <a16:creationId xmlns:a16="http://schemas.microsoft.com/office/drawing/2014/main" id="{4C9902C4-F17E-304E-AB5B-0B806A41E812}"/>
              </a:ext>
            </a:extLst>
          </p:cNvPr>
          <p:cNvSpPr/>
          <p:nvPr/>
        </p:nvSpPr>
        <p:spPr>
          <a:xfrm>
            <a:off x="4241873" y="4414123"/>
            <a:ext cx="654346"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3" name="文本框 12">
            <a:extLst>
              <a:ext uri="{FF2B5EF4-FFF2-40B4-BE49-F238E27FC236}">
                <a16:creationId xmlns:a16="http://schemas.microsoft.com/office/drawing/2014/main" id="{837E46D1-B423-724B-B5EB-FC1DA97F9112}"/>
              </a:ext>
            </a:extLst>
          </p:cNvPr>
          <p:cNvSpPr txBox="1"/>
          <p:nvPr/>
        </p:nvSpPr>
        <p:spPr>
          <a:xfrm>
            <a:off x="4241873" y="4402792"/>
            <a:ext cx="654346" cy="307777"/>
          </a:xfrm>
          <a:prstGeom prst="rect">
            <a:avLst/>
          </a:prstGeom>
          <a:noFill/>
        </p:spPr>
        <p:txBody>
          <a:bodyPr wrap="none" rtlCol="0">
            <a:spAutoFit/>
          </a:bodyPr>
          <a:lstStyle/>
          <a:p>
            <a:r>
              <a:rPr kumimoji="1" lang="zh-CN" altLang="en-US" sz="1400" b="1" dirty="0">
                <a:latin typeface="+mn-ea"/>
              </a:rPr>
              <a:t>进程</a:t>
            </a:r>
            <a:r>
              <a:rPr kumimoji="1" lang="en-US" altLang="zh-CN" sz="1400" b="1" dirty="0">
                <a:latin typeface="+mn-ea"/>
              </a:rPr>
              <a:t>5</a:t>
            </a:r>
            <a:endParaRPr kumimoji="1" lang="zh-CN" altLang="en-US" sz="1400" b="1" dirty="0">
              <a:latin typeface="+mn-ea"/>
            </a:endParaRPr>
          </a:p>
        </p:txBody>
      </p:sp>
      <p:sp>
        <p:nvSpPr>
          <p:cNvPr id="14" name="矩形 13">
            <a:extLst>
              <a:ext uri="{FF2B5EF4-FFF2-40B4-BE49-F238E27FC236}">
                <a16:creationId xmlns:a16="http://schemas.microsoft.com/office/drawing/2014/main" id="{2DE2AF19-373A-AF46-A4C1-77F073FB84C2}"/>
              </a:ext>
            </a:extLst>
          </p:cNvPr>
          <p:cNvSpPr/>
          <p:nvPr/>
        </p:nvSpPr>
        <p:spPr>
          <a:xfrm>
            <a:off x="5045824" y="4413075"/>
            <a:ext cx="654346"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文本框 14">
            <a:extLst>
              <a:ext uri="{FF2B5EF4-FFF2-40B4-BE49-F238E27FC236}">
                <a16:creationId xmlns:a16="http://schemas.microsoft.com/office/drawing/2014/main" id="{84CDDFDD-CAC1-0744-A9BB-2DEFBFB17F1F}"/>
              </a:ext>
            </a:extLst>
          </p:cNvPr>
          <p:cNvSpPr txBox="1"/>
          <p:nvPr/>
        </p:nvSpPr>
        <p:spPr>
          <a:xfrm>
            <a:off x="5045824" y="4401744"/>
            <a:ext cx="654346" cy="307777"/>
          </a:xfrm>
          <a:prstGeom prst="rect">
            <a:avLst/>
          </a:prstGeom>
          <a:noFill/>
        </p:spPr>
        <p:txBody>
          <a:bodyPr wrap="none" rtlCol="0">
            <a:spAutoFit/>
          </a:bodyPr>
          <a:lstStyle/>
          <a:p>
            <a:r>
              <a:rPr kumimoji="1" lang="zh-CN" altLang="en-US" sz="1400" b="1" dirty="0">
                <a:latin typeface="+mn-ea"/>
              </a:rPr>
              <a:t>进程</a:t>
            </a:r>
            <a:r>
              <a:rPr kumimoji="1" lang="en-US" altLang="zh-CN" sz="1400" b="1" dirty="0">
                <a:latin typeface="+mn-ea"/>
              </a:rPr>
              <a:t>8</a:t>
            </a:r>
            <a:endParaRPr kumimoji="1" lang="zh-CN" altLang="en-US" sz="1400" b="1" dirty="0">
              <a:latin typeface="+mn-ea"/>
            </a:endParaRPr>
          </a:p>
        </p:txBody>
      </p:sp>
      <p:sp>
        <p:nvSpPr>
          <p:cNvPr id="18" name="矩形 17">
            <a:extLst>
              <a:ext uri="{FF2B5EF4-FFF2-40B4-BE49-F238E27FC236}">
                <a16:creationId xmlns:a16="http://schemas.microsoft.com/office/drawing/2014/main" id="{1FE0A174-110A-B741-B05E-132310B7F088}"/>
              </a:ext>
            </a:extLst>
          </p:cNvPr>
          <p:cNvSpPr/>
          <p:nvPr/>
        </p:nvSpPr>
        <p:spPr>
          <a:xfrm>
            <a:off x="3440876" y="5169544"/>
            <a:ext cx="654346"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文本框 18">
            <a:extLst>
              <a:ext uri="{FF2B5EF4-FFF2-40B4-BE49-F238E27FC236}">
                <a16:creationId xmlns:a16="http://schemas.microsoft.com/office/drawing/2014/main" id="{591E9FBE-84F4-8145-A3D8-A71F8E043F34}"/>
              </a:ext>
            </a:extLst>
          </p:cNvPr>
          <p:cNvSpPr txBox="1"/>
          <p:nvPr/>
        </p:nvSpPr>
        <p:spPr>
          <a:xfrm>
            <a:off x="3440876" y="5158213"/>
            <a:ext cx="654346" cy="307777"/>
          </a:xfrm>
          <a:prstGeom prst="rect">
            <a:avLst/>
          </a:prstGeom>
          <a:noFill/>
        </p:spPr>
        <p:txBody>
          <a:bodyPr wrap="none" rtlCol="0">
            <a:spAutoFit/>
          </a:bodyPr>
          <a:lstStyle/>
          <a:p>
            <a:r>
              <a:rPr kumimoji="1" lang="zh-CN" altLang="en-US" sz="1400" b="1" dirty="0">
                <a:latin typeface="+mn-ea"/>
              </a:rPr>
              <a:t>进程</a:t>
            </a:r>
            <a:r>
              <a:rPr kumimoji="1" lang="en-US" altLang="zh-CN" sz="1400" b="1" dirty="0">
                <a:latin typeface="+mn-ea"/>
              </a:rPr>
              <a:t>7</a:t>
            </a:r>
            <a:endParaRPr kumimoji="1" lang="zh-CN" altLang="en-US" sz="1400" b="1" dirty="0">
              <a:latin typeface="+mn-ea"/>
            </a:endParaRPr>
          </a:p>
        </p:txBody>
      </p:sp>
      <p:sp>
        <p:nvSpPr>
          <p:cNvPr id="20" name="矩形 19">
            <a:extLst>
              <a:ext uri="{FF2B5EF4-FFF2-40B4-BE49-F238E27FC236}">
                <a16:creationId xmlns:a16="http://schemas.microsoft.com/office/drawing/2014/main" id="{C1C1A356-ED23-484B-9ED2-F06D5313DFBA}"/>
              </a:ext>
            </a:extLst>
          </p:cNvPr>
          <p:cNvSpPr/>
          <p:nvPr/>
        </p:nvSpPr>
        <p:spPr>
          <a:xfrm>
            <a:off x="4244827" y="5170182"/>
            <a:ext cx="654346"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文本框 20">
            <a:extLst>
              <a:ext uri="{FF2B5EF4-FFF2-40B4-BE49-F238E27FC236}">
                <a16:creationId xmlns:a16="http://schemas.microsoft.com/office/drawing/2014/main" id="{A9E739B9-F97B-E046-9FA8-2B438822C303}"/>
              </a:ext>
            </a:extLst>
          </p:cNvPr>
          <p:cNvSpPr txBox="1"/>
          <p:nvPr/>
        </p:nvSpPr>
        <p:spPr>
          <a:xfrm>
            <a:off x="4244827" y="5158851"/>
            <a:ext cx="654346" cy="307777"/>
          </a:xfrm>
          <a:prstGeom prst="rect">
            <a:avLst/>
          </a:prstGeom>
          <a:noFill/>
        </p:spPr>
        <p:txBody>
          <a:bodyPr wrap="none" rtlCol="0">
            <a:spAutoFit/>
          </a:bodyPr>
          <a:lstStyle/>
          <a:p>
            <a:r>
              <a:rPr kumimoji="1" lang="zh-CN" altLang="en-US" sz="1400" b="1" dirty="0">
                <a:latin typeface="+mn-ea"/>
              </a:rPr>
              <a:t>进程</a:t>
            </a:r>
            <a:r>
              <a:rPr kumimoji="1" lang="en-US" altLang="zh-CN" sz="1400" b="1" dirty="0">
                <a:latin typeface="+mn-ea"/>
              </a:rPr>
              <a:t>1</a:t>
            </a:r>
            <a:endParaRPr kumimoji="1" lang="zh-CN" altLang="en-US" sz="1400" b="1" dirty="0">
              <a:latin typeface="+mn-ea"/>
            </a:endParaRPr>
          </a:p>
        </p:txBody>
      </p:sp>
      <p:sp>
        <p:nvSpPr>
          <p:cNvPr id="22" name="矩形 21">
            <a:extLst>
              <a:ext uri="{FF2B5EF4-FFF2-40B4-BE49-F238E27FC236}">
                <a16:creationId xmlns:a16="http://schemas.microsoft.com/office/drawing/2014/main" id="{93959BCD-4C8C-484E-81E6-F23759004A8A}"/>
              </a:ext>
            </a:extLst>
          </p:cNvPr>
          <p:cNvSpPr/>
          <p:nvPr/>
        </p:nvSpPr>
        <p:spPr>
          <a:xfrm>
            <a:off x="5048778" y="5169134"/>
            <a:ext cx="654346"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3" name="文本框 22">
            <a:extLst>
              <a:ext uri="{FF2B5EF4-FFF2-40B4-BE49-F238E27FC236}">
                <a16:creationId xmlns:a16="http://schemas.microsoft.com/office/drawing/2014/main" id="{1744A46C-8B3F-354A-AB71-D881C6577F73}"/>
              </a:ext>
            </a:extLst>
          </p:cNvPr>
          <p:cNvSpPr txBox="1"/>
          <p:nvPr/>
        </p:nvSpPr>
        <p:spPr>
          <a:xfrm>
            <a:off x="5048778" y="5157803"/>
            <a:ext cx="654346" cy="307777"/>
          </a:xfrm>
          <a:prstGeom prst="rect">
            <a:avLst/>
          </a:prstGeom>
          <a:noFill/>
        </p:spPr>
        <p:txBody>
          <a:bodyPr wrap="none" rtlCol="0">
            <a:spAutoFit/>
          </a:bodyPr>
          <a:lstStyle/>
          <a:p>
            <a:r>
              <a:rPr kumimoji="1" lang="zh-CN" altLang="en-US" sz="1400" b="1" dirty="0">
                <a:latin typeface="+mn-ea"/>
              </a:rPr>
              <a:t>进程</a:t>
            </a:r>
            <a:r>
              <a:rPr kumimoji="1" lang="en-US" altLang="zh-CN" sz="1400" b="1" dirty="0">
                <a:latin typeface="+mn-ea"/>
              </a:rPr>
              <a:t>9</a:t>
            </a:r>
            <a:endParaRPr kumimoji="1" lang="zh-CN" altLang="en-US" sz="1400" b="1" dirty="0">
              <a:latin typeface="+mn-ea"/>
            </a:endParaRPr>
          </a:p>
        </p:txBody>
      </p:sp>
      <p:sp>
        <p:nvSpPr>
          <p:cNvPr id="24" name="文本框 23">
            <a:extLst>
              <a:ext uri="{FF2B5EF4-FFF2-40B4-BE49-F238E27FC236}">
                <a16:creationId xmlns:a16="http://schemas.microsoft.com/office/drawing/2014/main" id="{936815A6-A26A-C846-B8D2-7EFA34046C23}"/>
              </a:ext>
            </a:extLst>
          </p:cNvPr>
          <p:cNvSpPr txBox="1"/>
          <p:nvPr/>
        </p:nvSpPr>
        <p:spPr>
          <a:xfrm>
            <a:off x="5674857" y="4308036"/>
            <a:ext cx="415498" cy="369332"/>
          </a:xfrm>
          <a:prstGeom prst="rect">
            <a:avLst/>
          </a:prstGeom>
          <a:noFill/>
        </p:spPr>
        <p:txBody>
          <a:bodyPr wrap="none" rtlCol="0">
            <a:spAutoFit/>
          </a:bodyPr>
          <a:lstStyle/>
          <a:p>
            <a:r>
              <a:rPr kumimoji="1" lang="en-US" altLang="zh-CN" dirty="0"/>
              <a:t>…</a:t>
            </a:r>
            <a:endParaRPr kumimoji="1" lang="zh-CN" altLang="en-US" dirty="0"/>
          </a:p>
        </p:txBody>
      </p:sp>
      <p:sp>
        <p:nvSpPr>
          <p:cNvPr id="25" name="文本框 24">
            <a:extLst>
              <a:ext uri="{FF2B5EF4-FFF2-40B4-BE49-F238E27FC236}">
                <a16:creationId xmlns:a16="http://schemas.microsoft.com/office/drawing/2014/main" id="{C3322F9D-B6C0-414C-B73E-32FD0460DB57}"/>
              </a:ext>
            </a:extLst>
          </p:cNvPr>
          <p:cNvSpPr txBox="1"/>
          <p:nvPr/>
        </p:nvSpPr>
        <p:spPr>
          <a:xfrm>
            <a:off x="5674857" y="5082033"/>
            <a:ext cx="415498" cy="369332"/>
          </a:xfrm>
          <a:prstGeom prst="rect">
            <a:avLst/>
          </a:prstGeom>
          <a:noFill/>
        </p:spPr>
        <p:txBody>
          <a:bodyPr wrap="none" rtlCol="0">
            <a:spAutoFit/>
          </a:bodyPr>
          <a:lstStyle/>
          <a:p>
            <a:r>
              <a:rPr kumimoji="1" lang="en-US" altLang="zh-CN" dirty="0"/>
              <a:t>…</a:t>
            </a:r>
            <a:endParaRPr kumimoji="1" lang="zh-CN" altLang="en-US" dirty="0"/>
          </a:p>
        </p:txBody>
      </p:sp>
      <p:sp>
        <p:nvSpPr>
          <p:cNvPr id="26" name="矩形 25">
            <a:extLst>
              <a:ext uri="{FF2B5EF4-FFF2-40B4-BE49-F238E27FC236}">
                <a16:creationId xmlns:a16="http://schemas.microsoft.com/office/drawing/2014/main" id="{A9C3F721-B38C-8C49-A871-3F79799118DB}"/>
              </a:ext>
            </a:extLst>
          </p:cNvPr>
          <p:cNvSpPr/>
          <p:nvPr/>
        </p:nvSpPr>
        <p:spPr>
          <a:xfrm rot="16200000">
            <a:off x="1847819" y="5109716"/>
            <a:ext cx="618747" cy="4039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7" name="矩形 26">
            <a:extLst>
              <a:ext uri="{FF2B5EF4-FFF2-40B4-BE49-F238E27FC236}">
                <a16:creationId xmlns:a16="http://schemas.microsoft.com/office/drawing/2014/main" id="{A2195179-D867-8B4C-AF79-875AB92E559B}"/>
              </a:ext>
            </a:extLst>
          </p:cNvPr>
          <p:cNvSpPr/>
          <p:nvPr/>
        </p:nvSpPr>
        <p:spPr>
          <a:xfrm>
            <a:off x="2561963" y="5082033"/>
            <a:ext cx="3528392" cy="457917"/>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a:extLst>
              <a:ext uri="{FF2B5EF4-FFF2-40B4-BE49-F238E27FC236}">
                <a16:creationId xmlns:a16="http://schemas.microsoft.com/office/drawing/2014/main" id="{08235077-592B-1341-9BC3-96D0E503572C}"/>
              </a:ext>
            </a:extLst>
          </p:cNvPr>
          <p:cNvSpPr/>
          <p:nvPr/>
        </p:nvSpPr>
        <p:spPr>
          <a:xfrm>
            <a:off x="2561963" y="4326672"/>
            <a:ext cx="3528392" cy="457917"/>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28">
            <a:extLst>
              <a:ext uri="{FF2B5EF4-FFF2-40B4-BE49-F238E27FC236}">
                <a16:creationId xmlns:a16="http://schemas.microsoft.com/office/drawing/2014/main" id="{156008A2-6CC3-9A47-8CAD-247B6D350048}"/>
              </a:ext>
            </a:extLst>
          </p:cNvPr>
          <p:cNvSpPr txBox="1"/>
          <p:nvPr/>
        </p:nvSpPr>
        <p:spPr>
          <a:xfrm>
            <a:off x="6363958" y="4693124"/>
            <a:ext cx="877163" cy="369332"/>
          </a:xfrm>
          <a:prstGeom prst="rect">
            <a:avLst/>
          </a:prstGeom>
          <a:noFill/>
        </p:spPr>
        <p:txBody>
          <a:bodyPr wrap="none" rtlCol="0">
            <a:spAutoFit/>
          </a:bodyPr>
          <a:lstStyle/>
          <a:p>
            <a:r>
              <a:rPr kumimoji="1" lang="zh-CN" altLang="en-US" b="1" dirty="0"/>
              <a:t>调度器</a:t>
            </a:r>
          </a:p>
        </p:txBody>
      </p:sp>
      <p:sp>
        <p:nvSpPr>
          <p:cNvPr id="30" name="圆角矩形 29">
            <a:extLst>
              <a:ext uri="{FF2B5EF4-FFF2-40B4-BE49-F238E27FC236}">
                <a16:creationId xmlns:a16="http://schemas.microsoft.com/office/drawing/2014/main" id="{1CB8DE78-1524-D444-8DDF-86F1DF200FEF}"/>
              </a:ext>
            </a:extLst>
          </p:cNvPr>
          <p:cNvSpPr/>
          <p:nvPr/>
        </p:nvSpPr>
        <p:spPr>
          <a:xfrm>
            <a:off x="6363958" y="4701107"/>
            <a:ext cx="877163" cy="36134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1" name="直线箭头连接符 30">
            <a:extLst>
              <a:ext uri="{FF2B5EF4-FFF2-40B4-BE49-F238E27FC236}">
                <a16:creationId xmlns:a16="http://schemas.microsoft.com/office/drawing/2014/main" id="{7FCB311F-6CB5-034E-A965-AB9FFE57E9CB}"/>
              </a:ext>
            </a:extLst>
          </p:cNvPr>
          <p:cNvCxnSpPr>
            <a:cxnSpLocks/>
            <a:stCxn id="30" idx="1"/>
            <a:endCxn id="28" idx="3"/>
          </p:cNvCxnSpPr>
          <p:nvPr/>
        </p:nvCxnSpPr>
        <p:spPr>
          <a:xfrm flipH="1" flipV="1">
            <a:off x="6090355" y="4555631"/>
            <a:ext cx="273603" cy="3261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BA5B48CC-41A8-244F-9E50-897191A0C8DE}"/>
              </a:ext>
            </a:extLst>
          </p:cNvPr>
          <p:cNvCxnSpPr>
            <a:cxnSpLocks/>
            <a:stCxn id="30" idx="1"/>
            <a:endCxn id="27" idx="3"/>
          </p:cNvCxnSpPr>
          <p:nvPr/>
        </p:nvCxnSpPr>
        <p:spPr>
          <a:xfrm flipH="1">
            <a:off x="6090355" y="4881782"/>
            <a:ext cx="273603" cy="42921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29C8C856-20C8-9645-8838-4D3ADE25F5B2}"/>
              </a:ext>
            </a:extLst>
          </p:cNvPr>
          <p:cNvSpPr txBox="1"/>
          <p:nvPr/>
        </p:nvSpPr>
        <p:spPr>
          <a:xfrm>
            <a:off x="6127557" y="4460511"/>
            <a:ext cx="492443" cy="276999"/>
          </a:xfrm>
          <a:prstGeom prst="rect">
            <a:avLst/>
          </a:prstGeom>
          <a:noFill/>
        </p:spPr>
        <p:txBody>
          <a:bodyPr wrap="none" rtlCol="0">
            <a:spAutoFit/>
          </a:bodyPr>
          <a:lstStyle/>
          <a:p>
            <a:r>
              <a:rPr kumimoji="1" lang="zh-CN" altLang="en-US" sz="1200" dirty="0"/>
              <a:t>管理</a:t>
            </a:r>
          </a:p>
        </p:txBody>
      </p:sp>
      <p:sp>
        <p:nvSpPr>
          <p:cNvPr id="34" name="文本框 33">
            <a:extLst>
              <a:ext uri="{FF2B5EF4-FFF2-40B4-BE49-F238E27FC236}">
                <a16:creationId xmlns:a16="http://schemas.microsoft.com/office/drawing/2014/main" id="{CE8134B9-E4EC-684C-B62B-E25C4C92C9B5}"/>
              </a:ext>
            </a:extLst>
          </p:cNvPr>
          <p:cNvSpPr txBox="1"/>
          <p:nvPr/>
        </p:nvSpPr>
        <p:spPr>
          <a:xfrm>
            <a:off x="6147885" y="5110741"/>
            <a:ext cx="492443" cy="276999"/>
          </a:xfrm>
          <a:prstGeom prst="rect">
            <a:avLst/>
          </a:prstGeom>
          <a:noFill/>
        </p:spPr>
        <p:txBody>
          <a:bodyPr wrap="none" rtlCol="0">
            <a:spAutoFit/>
          </a:bodyPr>
          <a:lstStyle/>
          <a:p>
            <a:r>
              <a:rPr kumimoji="1" lang="zh-CN" altLang="en-US" sz="1200" dirty="0"/>
              <a:t>管理</a:t>
            </a:r>
          </a:p>
        </p:txBody>
      </p:sp>
      <p:sp>
        <p:nvSpPr>
          <p:cNvPr id="37" name="矩形 36">
            <a:extLst>
              <a:ext uri="{FF2B5EF4-FFF2-40B4-BE49-F238E27FC236}">
                <a16:creationId xmlns:a16="http://schemas.microsoft.com/office/drawing/2014/main" id="{3461FB32-A686-1847-9A3F-AC2B4410D8F0}"/>
              </a:ext>
            </a:extLst>
          </p:cNvPr>
          <p:cNvSpPr/>
          <p:nvPr/>
        </p:nvSpPr>
        <p:spPr>
          <a:xfrm>
            <a:off x="2703944" y="4476812"/>
            <a:ext cx="514400" cy="2142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8" name="文本框 37">
            <a:extLst>
              <a:ext uri="{FF2B5EF4-FFF2-40B4-BE49-F238E27FC236}">
                <a16:creationId xmlns:a16="http://schemas.microsoft.com/office/drawing/2014/main" id="{842A50FD-8EEF-AA46-856F-A876ADA580E4}"/>
              </a:ext>
            </a:extLst>
          </p:cNvPr>
          <p:cNvSpPr txBox="1"/>
          <p:nvPr/>
        </p:nvSpPr>
        <p:spPr>
          <a:xfrm>
            <a:off x="2643462" y="4463300"/>
            <a:ext cx="647934" cy="246221"/>
          </a:xfrm>
          <a:prstGeom prst="rect">
            <a:avLst/>
          </a:prstGeom>
          <a:noFill/>
        </p:spPr>
        <p:txBody>
          <a:bodyPr wrap="none" rtlCol="0">
            <a:spAutoFit/>
          </a:bodyPr>
          <a:lstStyle/>
          <a:p>
            <a:r>
              <a:rPr kumimoji="1" lang="zh-CN" altLang="en-US" sz="1000" b="1" dirty="0">
                <a:solidFill>
                  <a:schemeClr val="bg1"/>
                </a:solidFill>
                <a:latin typeface="+mn-ea"/>
              </a:rPr>
              <a:t>上下文</a:t>
            </a:r>
            <a:r>
              <a:rPr kumimoji="1" lang="en-US" altLang="zh-CN" sz="1000" b="1" dirty="0">
                <a:solidFill>
                  <a:schemeClr val="bg1"/>
                </a:solidFill>
                <a:latin typeface="+mn-ea"/>
              </a:rPr>
              <a:t>0</a:t>
            </a:r>
            <a:endParaRPr kumimoji="1" lang="zh-CN" altLang="en-US" sz="1000" b="1" dirty="0">
              <a:solidFill>
                <a:schemeClr val="bg1"/>
              </a:solidFill>
              <a:latin typeface="+mn-ea"/>
            </a:endParaRPr>
          </a:p>
        </p:txBody>
      </p:sp>
      <p:sp>
        <p:nvSpPr>
          <p:cNvPr id="39" name="矩形 38">
            <a:extLst>
              <a:ext uri="{FF2B5EF4-FFF2-40B4-BE49-F238E27FC236}">
                <a16:creationId xmlns:a16="http://schemas.microsoft.com/office/drawing/2014/main" id="{8A69DC3C-3CDA-9840-91CB-33B46BB98720}"/>
              </a:ext>
            </a:extLst>
          </p:cNvPr>
          <p:cNvSpPr/>
          <p:nvPr/>
        </p:nvSpPr>
        <p:spPr>
          <a:xfrm>
            <a:off x="2709538" y="5180919"/>
            <a:ext cx="514400" cy="2142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0" name="文本框 39">
            <a:extLst>
              <a:ext uri="{FF2B5EF4-FFF2-40B4-BE49-F238E27FC236}">
                <a16:creationId xmlns:a16="http://schemas.microsoft.com/office/drawing/2014/main" id="{D841D22E-5A9A-7547-B1C6-58B5B010788E}"/>
              </a:ext>
            </a:extLst>
          </p:cNvPr>
          <p:cNvSpPr txBox="1"/>
          <p:nvPr/>
        </p:nvSpPr>
        <p:spPr>
          <a:xfrm>
            <a:off x="2649056" y="5167407"/>
            <a:ext cx="647934" cy="246221"/>
          </a:xfrm>
          <a:prstGeom prst="rect">
            <a:avLst/>
          </a:prstGeom>
          <a:noFill/>
        </p:spPr>
        <p:txBody>
          <a:bodyPr wrap="none" rtlCol="0">
            <a:spAutoFit/>
          </a:bodyPr>
          <a:lstStyle/>
          <a:p>
            <a:r>
              <a:rPr kumimoji="1" lang="zh-CN" altLang="en-US" sz="1000" b="1" dirty="0">
                <a:solidFill>
                  <a:schemeClr val="bg1"/>
                </a:solidFill>
                <a:latin typeface="+mn-ea"/>
              </a:rPr>
              <a:t>上下文</a:t>
            </a:r>
            <a:r>
              <a:rPr kumimoji="1" lang="en-US" altLang="zh-CN" sz="1000" b="1" dirty="0">
                <a:solidFill>
                  <a:schemeClr val="bg1"/>
                </a:solidFill>
                <a:latin typeface="+mn-ea"/>
              </a:rPr>
              <a:t>1</a:t>
            </a:r>
            <a:endParaRPr kumimoji="1" lang="zh-CN" altLang="en-US" sz="1000" b="1" dirty="0">
              <a:solidFill>
                <a:schemeClr val="bg1"/>
              </a:solidFill>
              <a:latin typeface="+mn-ea"/>
            </a:endParaRPr>
          </a:p>
        </p:txBody>
      </p:sp>
    </p:spTree>
    <p:extLst>
      <p:ext uri="{BB962C8B-B14F-4D97-AF65-F5344CB8AC3E}">
        <p14:creationId xmlns:p14="http://schemas.microsoft.com/office/powerpoint/2010/main" val="31238682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3E1AF2-59D2-A84C-BD30-BF35E77B2FD1}"/>
              </a:ext>
            </a:extLst>
          </p:cNvPr>
          <p:cNvSpPr>
            <a:spLocks noGrp="1"/>
          </p:cNvSpPr>
          <p:nvPr>
            <p:ph type="title"/>
          </p:nvPr>
        </p:nvSpPr>
        <p:spPr/>
        <p:txBody>
          <a:bodyPr/>
          <a:lstStyle/>
          <a:p>
            <a:r>
              <a:rPr kumimoji="1" lang="zh-CN" altLang="en-US" dirty="0"/>
              <a:t>与进程管理接口的关系：以</a:t>
            </a:r>
            <a:r>
              <a:rPr kumimoji="1" lang="en-US" altLang="zh-CN" dirty="0"/>
              <a:t>fork</a:t>
            </a:r>
            <a:r>
              <a:rPr kumimoji="1" lang="zh-CN" altLang="en-US" dirty="0"/>
              <a:t>为例</a:t>
            </a:r>
          </a:p>
        </p:txBody>
      </p:sp>
      <p:sp>
        <p:nvSpPr>
          <p:cNvPr id="3" name="内容占位符 2">
            <a:extLst>
              <a:ext uri="{FF2B5EF4-FFF2-40B4-BE49-F238E27FC236}">
                <a16:creationId xmlns:a16="http://schemas.microsoft.com/office/drawing/2014/main" id="{60001BB8-EA7E-0A4B-9F9C-8639F0227A34}"/>
              </a:ext>
            </a:extLst>
          </p:cNvPr>
          <p:cNvSpPr>
            <a:spLocks noGrp="1"/>
          </p:cNvSpPr>
          <p:nvPr>
            <p:ph idx="1"/>
          </p:nvPr>
        </p:nvSpPr>
        <p:spPr/>
        <p:txBody>
          <a:bodyPr/>
          <a:lstStyle/>
          <a:p>
            <a:r>
              <a:rPr kumimoji="1" lang="zh-CN" altLang="en-US" dirty="0"/>
              <a:t>一个多线程的程序调用</a:t>
            </a:r>
            <a:r>
              <a:rPr kumimoji="1" lang="en-US" altLang="zh-CN" dirty="0"/>
              <a:t>fork</a:t>
            </a:r>
            <a:r>
              <a:rPr kumimoji="1" lang="zh-CN" altLang="en-US" dirty="0"/>
              <a:t>，会发生什么？</a:t>
            </a:r>
            <a:endParaRPr kumimoji="1" lang="en-US" altLang="zh-CN" dirty="0"/>
          </a:p>
          <a:p>
            <a:r>
              <a:rPr kumimoji="1" lang="zh-CN" altLang="en-US" dirty="0"/>
              <a:t>实现方式</a:t>
            </a:r>
            <a:r>
              <a:rPr kumimoji="1" lang="en-US" altLang="zh-CN" dirty="0"/>
              <a:t>1</a:t>
            </a:r>
            <a:r>
              <a:rPr kumimoji="1" lang="zh-CN" altLang="en-US" dirty="0"/>
              <a:t>：拷贝父进程中所有的线程</a:t>
            </a:r>
            <a:endParaRPr kumimoji="1" lang="en-US" altLang="zh-CN" dirty="0"/>
          </a:p>
          <a:p>
            <a:pPr lvl="1"/>
            <a:r>
              <a:rPr kumimoji="1" lang="zh-CN" altLang="en-US" dirty="0"/>
              <a:t>从概念上较为直观（</a:t>
            </a:r>
            <a:r>
              <a:rPr kumimoji="1" lang="en-US" altLang="zh-CN" dirty="0"/>
              <a:t>fork</a:t>
            </a:r>
            <a:r>
              <a:rPr kumimoji="1" lang="zh-CN" altLang="en-US" dirty="0"/>
              <a:t>：“一模一样”的进程拷贝）</a:t>
            </a:r>
            <a:endParaRPr kumimoji="1" lang="en-US" altLang="zh-CN" dirty="0"/>
          </a:p>
          <a:p>
            <a:pPr lvl="1"/>
            <a:r>
              <a:rPr kumimoji="1" lang="zh-CN" altLang="en-US" dirty="0"/>
              <a:t>但可能会出现反直觉的行为</a:t>
            </a:r>
            <a:endParaRPr kumimoji="1" lang="en-US" altLang="zh-CN" dirty="0"/>
          </a:p>
          <a:p>
            <a:pPr lvl="2"/>
            <a:r>
              <a:rPr kumimoji="1" lang="zh-CN" altLang="en-US" dirty="0"/>
              <a:t>如下面的例子：线程</a:t>
            </a:r>
            <a:r>
              <a:rPr kumimoji="1" lang="en-US" altLang="zh-CN" dirty="0"/>
              <a:t>0</a:t>
            </a:r>
            <a:r>
              <a:rPr kumimoji="1" lang="zh-CN" altLang="en-US" dirty="0"/>
              <a:t>的</a:t>
            </a:r>
            <a:r>
              <a:rPr kumimoji="1" lang="en-US" altLang="zh-CN" dirty="0"/>
              <a:t>fork</a:t>
            </a:r>
            <a:r>
              <a:rPr kumimoji="1" lang="zh-CN" altLang="en-US" dirty="0"/>
              <a:t>会导致文件被两个线程</a:t>
            </a:r>
            <a:r>
              <a:rPr kumimoji="1" lang="en-US" altLang="zh-CN" dirty="0"/>
              <a:t>1</a:t>
            </a:r>
            <a:r>
              <a:rPr kumimoji="1" lang="zh-CN" altLang="en-US" dirty="0"/>
              <a:t>各写一次</a:t>
            </a:r>
            <a:endParaRPr kumimoji="1" lang="en-US" altLang="zh-CN" dirty="0"/>
          </a:p>
          <a:p>
            <a:pPr lvl="1"/>
            <a:endParaRPr kumimoji="1" lang="zh-CN" altLang="en-US" dirty="0"/>
          </a:p>
        </p:txBody>
      </p:sp>
      <p:sp>
        <p:nvSpPr>
          <p:cNvPr id="4" name="灯片编号占位符 3">
            <a:extLst>
              <a:ext uri="{FF2B5EF4-FFF2-40B4-BE49-F238E27FC236}">
                <a16:creationId xmlns:a16="http://schemas.microsoft.com/office/drawing/2014/main" id="{26ABE38B-A110-EE45-8806-3F42E33C02F4}"/>
              </a:ext>
            </a:extLst>
          </p:cNvPr>
          <p:cNvSpPr>
            <a:spLocks noGrp="1"/>
          </p:cNvSpPr>
          <p:nvPr>
            <p:ph type="sldNum" sz="quarter" idx="12"/>
          </p:nvPr>
        </p:nvSpPr>
        <p:spPr/>
        <p:txBody>
          <a:bodyPr/>
          <a:lstStyle/>
          <a:p>
            <a:fld id="{ADE361C3-C043-4A6E-BDCE-8DA1E7D90A3B}" type="slidenum">
              <a:rPr lang="zh-CN" altLang="en-US" smtClean="0"/>
              <a:t>20</a:t>
            </a:fld>
            <a:endParaRPr lang="zh-CN" altLang="en-US"/>
          </a:p>
        </p:txBody>
      </p:sp>
      <p:sp>
        <p:nvSpPr>
          <p:cNvPr id="5" name="矩形 4">
            <a:extLst>
              <a:ext uri="{FF2B5EF4-FFF2-40B4-BE49-F238E27FC236}">
                <a16:creationId xmlns:a16="http://schemas.microsoft.com/office/drawing/2014/main" id="{B1C7F1B9-0ACB-5642-B3BD-B05C5FAAF39C}"/>
              </a:ext>
            </a:extLst>
          </p:cNvPr>
          <p:cNvSpPr/>
          <p:nvPr/>
        </p:nvSpPr>
        <p:spPr>
          <a:xfrm>
            <a:off x="1907704" y="4441676"/>
            <a:ext cx="720080" cy="3600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0B62D0BB-9DEF-EC46-9849-D2D1BC54A9AB}"/>
              </a:ext>
            </a:extLst>
          </p:cNvPr>
          <p:cNvSpPr txBox="1"/>
          <p:nvPr/>
        </p:nvSpPr>
        <p:spPr>
          <a:xfrm>
            <a:off x="1918936" y="4463162"/>
            <a:ext cx="708848" cy="338554"/>
          </a:xfrm>
          <a:prstGeom prst="rect">
            <a:avLst/>
          </a:prstGeom>
          <a:noFill/>
        </p:spPr>
        <p:txBody>
          <a:bodyPr wrap="none" rtlCol="0">
            <a:spAutoFit/>
          </a:bodyPr>
          <a:lstStyle/>
          <a:p>
            <a:r>
              <a:rPr kumimoji="1" lang="zh-CN" altLang="en-US" sz="1600" b="1" dirty="0"/>
              <a:t>线程</a:t>
            </a:r>
            <a:r>
              <a:rPr kumimoji="1" lang="en-US" altLang="zh-CN" sz="1600" b="1" dirty="0"/>
              <a:t>0</a:t>
            </a:r>
            <a:endParaRPr kumimoji="1" lang="zh-CN" altLang="en-US" sz="1600" b="1" dirty="0"/>
          </a:p>
        </p:txBody>
      </p:sp>
      <p:sp>
        <p:nvSpPr>
          <p:cNvPr id="7" name="矩形 6">
            <a:extLst>
              <a:ext uri="{FF2B5EF4-FFF2-40B4-BE49-F238E27FC236}">
                <a16:creationId xmlns:a16="http://schemas.microsoft.com/office/drawing/2014/main" id="{CBEABC7E-705D-5E4E-B9B6-A87FC4CDFDC9}"/>
              </a:ext>
            </a:extLst>
          </p:cNvPr>
          <p:cNvSpPr/>
          <p:nvPr/>
        </p:nvSpPr>
        <p:spPr>
          <a:xfrm>
            <a:off x="1907704" y="4914374"/>
            <a:ext cx="720080" cy="3600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1917FC3B-C15D-BB48-86EF-FD1DA671630A}"/>
              </a:ext>
            </a:extLst>
          </p:cNvPr>
          <p:cNvSpPr txBox="1"/>
          <p:nvPr/>
        </p:nvSpPr>
        <p:spPr>
          <a:xfrm>
            <a:off x="1918936" y="4935860"/>
            <a:ext cx="708848" cy="338554"/>
          </a:xfrm>
          <a:prstGeom prst="rect">
            <a:avLst/>
          </a:prstGeom>
          <a:noFill/>
        </p:spPr>
        <p:txBody>
          <a:bodyPr wrap="none" rtlCol="0">
            <a:spAutoFit/>
          </a:bodyPr>
          <a:lstStyle/>
          <a:p>
            <a:r>
              <a:rPr kumimoji="1" lang="zh-CN" altLang="en-US" sz="1600" b="1" dirty="0"/>
              <a:t>线程</a:t>
            </a:r>
            <a:r>
              <a:rPr kumimoji="1" lang="en-US" altLang="zh-CN" sz="1600" b="1" dirty="0"/>
              <a:t>1</a:t>
            </a:r>
            <a:endParaRPr kumimoji="1" lang="zh-CN" altLang="en-US" sz="1600" b="1" dirty="0"/>
          </a:p>
        </p:txBody>
      </p:sp>
      <p:sp>
        <p:nvSpPr>
          <p:cNvPr id="9" name="矩形 8">
            <a:extLst>
              <a:ext uri="{FF2B5EF4-FFF2-40B4-BE49-F238E27FC236}">
                <a16:creationId xmlns:a16="http://schemas.microsoft.com/office/drawing/2014/main" id="{C9BB2CA1-1FDE-2244-9124-384705CC7572}"/>
              </a:ext>
            </a:extLst>
          </p:cNvPr>
          <p:cNvSpPr/>
          <p:nvPr/>
        </p:nvSpPr>
        <p:spPr>
          <a:xfrm>
            <a:off x="1835696" y="4369668"/>
            <a:ext cx="864096" cy="996281"/>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F515C734-4D83-BD43-A67D-1A352B29DE6F}"/>
              </a:ext>
            </a:extLst>
          </p:cNvPr>
          <p:cNvSpPr txBox="1"/>
          <p:nvPr/>
        </p:nvSpPr>
        <p:spPr>
          <a:xfrm>
            <a:off x="1880458" y="3980396"/>
            <a:ext cx="774571" cy="369332"/>
          </a:xfrm>
          <a:prstGeom prst="rect">
            <a:avLst/>
          </a:prstGeom>
          <a:noFill/>
        </p:spPr>
        <p:txBody>
          <a:bodyPr wrap="none" rtlCol="0">
            <a:spAutoFit/>
          </a:bodyPr>
          <a:lstStyle/>
          <a:p>
            <a:r>
              <a:rPr kumimoji="1" lang="zh-CN" altLang="en-US" b="1" dirty="0"/>
              <a:t>进程</a:t>
            </a:r>
            <a:r>
              <a:rPr kumimoji="1" lang="en-US" altLang="zh-CN" b="1" dirty="0"/>
              <a:t>0</a:t>
            </a:r>
            <a:endParaRPr kumimoji="1" lang="zh-CN" altLang="en-US" b="1" dirty="0"/>
          </a:p>
        </p:txBody>
      </p:sp>
      <p:sp>
        <p:nvSpPr>
          <p:cNvPr id="18" name="圆角矩形 17">
            <a:extLst>
              <a:ext uri="{FF2B5EF4-FFF2-40B4-BE49-F238E27FC236}">
                <a16:creationId xmlns:a16="http://schemas.microsoft.com/office/drawing/2014/main" id="{CE268EB2-C13D-354D-BE01-0978DE80A89B}"/>
              </a:ext>
            </a:extLst>
          </p:cNvPr>
          <p:cNvSpPr/>
          <p:nvPr/>
        </p:nvSpPr>
        <p:spPr>
          <a:xfrm>
            <a:off x="3529351" y="5233764"/>
            <a:ext cx="720080" cy="36746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文本框 18">
            <a:extLst>
              <a:ext uri="{FF2B5EF4-FFF2-40B4-BE49-F238E27FC236}">
                <a16:creationId xmlns:a16="http://schemas.microsoft.com/office/drawing/2014/main" id="{368A0683-9B45-F741-BA64-679FA9B323ED}"/>
              </a:ext>
            </a:extLst>
          </p:cNvPr>
          <p:cNvSpPr txBox="1"/>
          <p:nvPr/>
        </p:nvSpPr>
        <p:spPr>
          <a:xfrm>
            <a:off x="3566022" y="5231901"/>
            <a:ext cx="646331" cy="369332"/>
          </a:xfrm>
          <a:prstGeom prst="rect">
            <a:avLst/>
          </a:prstGeom>
          <a:noFill/>
        </p:spPr>
        <p:txBody>
          <a:bodyPr wrap="none" rtlCol="0">
            <a:spAutoFit/>
          </a:bodyPr>
          <a:lstStyle/>
          <a:p>
            <a:r>
              <a:rPr kumimoji="1" lang="zh-CN" altLang="en-US" b="1" dirty="0">
                <a:solidFill>
                  <a:srgbClr val="C00000"/>
                </a:solidFill>
              </a:rPr>
              <a:t>文件</a:t>
            </a:r>
          </a:p>
        </p:txBody>
      </p:sp>
      <p:cxnSp>
        <p:nvCxnSpPr>
          <p:cNvPr id="21" name="直线箭头连接符 20">
            <a:extLst>
              <a:ext uri="{FF2B5EF4-FFF2-40B4-BE49-F238E27FC236}">
                <a16:creationId xmlns:a16="http://schemas.microsoft.com/office/drawing/2014/main" id="{BAC415EE-BCBB-F44F-B557-E38EC5B9F807}"/>
              </a:ext>
            </a:extLst>
          </p:cNvPr>
          <p:cNvCxnSpPr>
            <a:stCxn id="8" idx="3"/>
            <a:endCxn id="18" idx="1"/>
          </p:cNvCxnSpPr>
          <p:nvPr/>
        </p:nvCxnSpPr>
        <p:spPr>
          <a:xfrm>
            <a:off x="2627784" y="5105137"/>
            <a:ext cx="901567" cy="31236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10B4AF06-B696-3346-AB07-819771B03EBE}"/>
              </a:ext>
            </a:extLst>
          </p:cNvPr>
          <p:cNvSpPr txBox="1"/>
          <p:nvPr/>
        </p:nvSpPr>
        <p:spPr>
          <a:xfrm>
            <a:off x="2833322" y="4914374"/>
            <a:ext cx="671979" cy="369332"/>
          </a:xfrm>
          <a:prstGeom prst="rect">
            <a:avLst/>
          </a:prstGeom>
          <a:noFill/>
        </p:spPr>
        <p:txBody>
          <a:bodyPr wrap="none" rtlCol="0">
            <a:spAutoFit/>
          </a:bodyPr>
          <a:lstStyle/>
          <a:p>
            <a:r>
              <a:rPr kumimoji="1" lang="en-US" altLang="zh-CN" i="1" dirty="0">
                <a:solidFill>
                  <a:srgbClr val="C00000"/>
                </a:solidFill>
              </a:rPr>
              <a:t>write</a:t>
            </a:r>
            <a:endParaRPr kumimoji="1" lang="zh-CN" altLang="en-US" i="1" dirty="0">
              <a:solidFill>
                <a:srgbClr val="C00000"/>
              </a:solidFill>
            </a:endParaRPr>
          </a:p>
        </p:txBody>
      </p:sp>
      <p:cxnSp>
        <p:nvCxnSpPr>
          <p:cNvPr id="23" name="直线箭头连接符 22">
            <a:extLst>
              <a:ext uri="{FF2B5EF4-FFF2-40B4-BE49-F238E27FC236}">
                <a16:creationId xmlns:a16="http://schemas.microsoft.com/office/drawing/2014/main" id="{DC546B35-2622-D443-8BA2-EC032FDB5A16}"/>
              </a:ext>
            </a:extLst>
          </p:cNvPr>
          <p:cNvCxnSpPr>
            <a:cxnSpLocks/>
            <a:stCxn id="5" idx="3"/>
            <a:endCxn id="28" idx="1"/>
          </p:cNvCxnSpPr>
          <p:nvPr/>
        </p:nvCxnSpPr>
        <p:spPr>
          <a:xfrm>
            <a:off x="2627784" y="4621696"/>
            <a:ext cx="247232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26E3142F-AF1F-2245-8990-8261F3C67ADD}"/>
              </a:ext>
            </a:extLst>
          </p:cNvPr>
          <p:cNvSpPr txBox="1"/>
          <p:nvPr/>
        </p:nvSpPr>
        <p:spPr>
          <a:xfrm>
            <a:off x="3604493" y="4288368"/>
            <a:ext cx="569387" cy="369332"/>
          </a:xfrm>
          <a:prstGeom prst="rect">
            <a:avLst/>
          </a:prstGeom>
          <a:noFill/>
        </p:spPr>
        <p:txBody>
          <a:bodyPr wrap="none" rtlCol="0">
            <a:spAutoFit/>
          </a:bodyPr>
          <a:lstStyle/>
          <a:p>
            <a:r>
              <a:rPr kumimoji="1" lang="en-US" altLang="zh-CN" i="1" dirty="0"/>
              <a:t>fork</a:t>
            </a:r>
            <a:endParaRPr kumimoji="1" lang="zh-CN" altLang="en-US" i="1" dirty="0"/>
          </a:p>
        </p:txBody>
      </p:sp>
      <p:sp>
        <p:nvSpPr>
          <p:cNvPr id="28" name="矩形 27">
            <a:extLst>
              <a:ext uri="{FF2B5EF4-FFF2-40B4-BE49-F238E27FC236}">
                <a16:creationId xmlns:a16="http://schemas.microsoft.com/office/drawing/2014/main" id="{C0D79C19-D3A3-FB4F-9F5F-EF21A8FC4E1B}"/>
              </a:ext>
            </a:extLst>
          </p:cNvPr>
          <p:cNvSpPr/>
          <p:nvPr/>
        </p:nvSpPr>
        <p:spPr>
          <a:xfrm>
            <a:off x="5100106" y="4441676"/>
            <a:ext cx="720080" cy="3600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28">
            <a:extLst>
              <a:ext uri="{FF2B5EF4-FFF2-40B4-BE49-F238E27FC236}">
                <a16:creationId xmlns:a16="http://schemas.microsoft.com/office/drawing/2014/main" id="{C4D379DE-D6AD-6B4E-98E5-3FD13E55A5B8}"/>
              </a:ext>
            </a:extLst>
          </p:cNvPr>
          <p:cNvSpPr txBox="1"/>
          <p:nvPr/>
        </p:nvSpPr>
        <p:spPr>
          <a:xfrm>
            <a:off x="5111338" y="4463162"/>
            <a:ext cx="708848" cy="338554"/>
          </a:xfrm>
          <a:prstGeom prst="rect">
            <a:avLst/>
          </a:prstGeom>
          <a:noFill/>
        </p:spPr>
        <p:txBody>
          <a:bodyPr wrap="none" rtlCol="0">
            <a:spAutoFit/>
          </a:bodyPr>
          <a:lstStyle/>
          <a:p>
            <a:r>
              <a:rPr kumimoji="1" lang="zh-CN" altLang="en-US" sz="1600" b="1" dirty="0"/>
              <a:t>线程</a:t>
            </a:r>
            <a:r>
              <a:rPr kumimoji="1" lang="en-US" altLang="zh-CN" sz="1600" b="1" dirty="0"/>
              <a:t>0</a:t>
            </a:r>
            <a:endParaRPr kumimoji="1" lang="zh-CN" altLang="en-US" sz="1600" b="1" dirty="0"/>
          </a:p>
        </p:txBody>
      </p:sp>
      <p:sp>
        <p:nvSpPr>
          <p:cNvPr id="30" name="矩形 29">
            <a:extLst>
              <a:ext uri="{FF2B5EF4-FFF2-40B4-BE49-F238E27FC236}">
                <a16:creationId xmlns:a16="http://schemas.microsoft.com/office/drawing/2014/main" id="{87F6567F-1CCD-D449-A192-39E3E4DC69A5}"/>
              </a:ext>
            </a:extLst>
          </p:cNvPr>
          <p:cNvSpPr/>
          <p:nvPr/>
        </p:nvSpPr>
        <p:spPr>
          <a:xfrm>
            <a:off x="5100106" y="4914374"/>
            <a:ext cx="720080" cy="3600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文本框 30">
            <a:extLst>
              <a:ext uri="{FF2B5EF4-FFF2-40B4-BE49-F238E27FC236}">
                <a16:creationId xmlns:a16="http://schemas.microsoft.com/office/drawing/2014/main" id="{32977E7D-04AB-FF49-AAF5-34DDDD45C139}"/>
              </a:ext>
            </a:extLst>
          </p:cNvPr>
          <p:cNvSpPr txBox="1"/>
          <p:nvPr/>
        </p:nvSpPr>
        <p:spPr>
          <a:xfrm>
            <a:off x="5111338" y="4935860"/>
            <a:ext cx="708848" cy="338554"/>
          </a:xfrm>
          <a:prstGeom prst="rect">
            <a:avLst/>
          </a:prstGeom>
          <a:noFill/>
        </p:spPr>
        <p:txBody>
          <a:bodyPr wrap="none" rtlCol="0">
            <a:spAutoFit/>
          </a:bodyPr>
          <a:lstStyle/>
          <a:p>
            <a:r>
              <a:rPr kumimoji="1" lang="zh-CN" altLang="en-US" sz="1600" b="1" dirty="0"/>
              <a:t>线程</a:t>
            </a:r>
            <a:r>
              <a:rPr kumimoji="1" lang="en-US" altLang="zh-CN" sz="1600" b="1" dirty="0"/>
              <a:t>1</a:t>
            </a:r>
            <a:endParaRPr kumimoji="1" lang="zh-CN" altLang="en-US" sz="1600" b="1" dirty="0"/>
          </a:p>
        </p:txBody>
      </p:sp>
      <p:sp>
        <p:nvSpPr>
          <p:cNvPr id="32" name="矩形 31">
            <a:extLst>
              <a:ext uri="{FF2B5EF4-FFF2-40B4-BE49-F238E27FC236}">
                <a16:creationId xmlns:a16="http://schemas.microsoft.com/office/drawing/2014/main" id="{C0C3F763-BBCE-6D4F-8EAA-2F8FD4756F0A}"/>
              </a:ext>
            </a:extLst>
          </p:cNvPr>
          <p:cNvSpPr/>
          <p:nvPr/>
        </p:nvSpPr>
        <p:spPr>
          <a:xfrm>
            <a:off x="5028098" y="4369668"/>
            <a:ext cx="864096" cy="996281"/>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文本框 32">
            <a:extLst>
              <a:ext uri="{FF2B5EF4-FFF2-40B4-BE49-F238E27FC236}">
                <a16:creationId xmlns:a16="http://schemas.microsoft.com/office/drawing/2014/main" id="{B9878B48-C650-4C4B-9480-C298FC805BAB}"/>
              </a:ext>
            </a:extLst>
          </p:cNvPr>
          <p:cNvSpPr txBox="1"/>
          <p:nvPr/>
        </p:nvSpPr>
        <p:spPr>
          <a:xfrm>
            <a:off x="5072860" y="3980396"/>
            <a:ext cx="774571" cy="369332"/>
          </a:xfrm>
          <a:prstGeom prst="rect">
            <a:avLst/>
          </a:prstGeom>
          <a:noFill/>
        </p:spPr>
        <p:txBody>
          <a:bodyPr wrap="none" rtlCol="0">
            <a:spAutoFit/>
          </a:bodyPr>
          <a:lstStyle/>
          <a:p>
            <a:r>
              <a:rPr kumimoji="1" lang="zh-CN" altLang="en-US" b="1" dirty="0"/>
              <a:t>进程</a:t>
            </a:r>
            <a:r>
              <a:rPr kumimoji="1" lang="en-US" altLang="zh-CN" b="1" dirty="0"/>
              <a:t>1</a:t>
            </a:r>
            <a:endParaRPr kumimoji="1" lang="zh-CN" altLang="en-US" b="1" dirty="0"/>
          </a:p>
        </p:txBody>
      </p:sp>
      <p:cxnSp>
        <p:nvCxnSpPr>
          <p:cNvPr id="35" name="直线箭头连接符 34">
            <a:extLst>
              <a:ext uri="{FF2B5EF4-FFF2-40B4-BE49-F238E27FC236}">
                <a16:creationId xmlns:a16="http://schemas.microsoft.com/office/drawing/2014/main" id="{02A000CC-AD0A-874F-B293-74470263B934}"/>
              </a:ext>
            </a:extLst>
          </p:cNvPr>
          <p:cNvCxnSpPr>
            <a:cxnSpLocks/>
            <a:stCxn id="31" idx="1"/>
            <a:endCxn id="18" idx="3"/>
          </p:cNvCxnSpPr>
          <p:nvPr/>
        </p:nvCxnSpPr>
        <p:spPr>
          <a:xfrm flipH="1">
            <a:off x="4249431" y="5105137"/>
            <a:ext cx="861907" cy="31236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43234866-D25A-1B44-9465-88E1D2E806FA}"/>
              </a:ext>
            </a:extLst>
          </p:cNvPr>
          <p:cNvSpPr txBox="1"/>
          <p:nvPr/>
        </p:nvSpPr>
        <p:spPr>
          <a:xfrm>
            <a:off x="4209771" y="4909728"/>
            <a:ext cx="671979" cy="369332"/>
          </a:xfrm>
          <a:prstGeom prst="rect">
            <a:avLst/>
          </a:prstGeom>
          <a:noFill/>
        </p:spPr>
        <p:txBody>
          <a:bodyPr wrap="none" rtlCol="0">
            <a:spAutoFit/>
          </a:bodyPr>
          <a:lstStyle/>
          <a:p>
            <a:r>
              <a:rPr kumimoji="1" lang="en-US" altLang="zh-CN" i="1" dirty="0">
                <a:solidFill>
                  <a:srgbClr val="C00000"/>
                </a:solidFill>
              </a:rPr>
              <a:t>write</a:t>
            </a:r>
            <a:endParaRPr kumimoji="1" lang="zh-CN" altLang="en-US" i="1" dirty="0">
              <a:solidFill>
                <a:srgbClr val="C00000"/>
              </a:solidFill>
            </a:endParaRPr>
          </a:p>
        </p:txBody>
      </p:sp>
    </p:spTree>
    <p:extLst>
      <p:ext uri="{BB962C8B-B14F-4D97-AF65-F5344CB8AC3E}">
        <p14:creationId xmlns:p14="http://schemas.microsoft.com/office/powerpoint/2010/main" val="9475504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3E1AF2-59D2-A84C-BD30-BF35E77B2FD1}"/>
              </a:ext>
            </a:extLst>
          </p:cNvPr>
          <p:cNvSpPr>
            <a:spLocks noGrp="1"/>
          </p:cNvSpPr>
          <p:nvPr>
            <p:ph type="title"/>
          </p:nvPr>
        </p:nvSpPr>
        <p:spPr/>
        <p:txBody>
          <a:bodyPr/>
          <a:lstStyle/>
          <a:p>
            <a:r>
              <a:rPr kumimoji="1" lang="zh-CN" altLang="en-US" dirty="0"/>
              <a:t>与进程管理接口的关系：以</a:t>
            </a:r>
            <a:r>
              <a:rPr kumimoji="1" lang="en-US" altLang="zh-CN" dirty="0"/>
              <a:t>fork</a:t>
            </a:r>
            <a:r>
              <a:rPr kumimoji="1" lang="zh-CN" altLang="en-US" dirty="0"/>
              <a:t>为例</a:t>
            </a:r>
          </a:p>
        </p:txBody>
      </p:sp>
      <p:sp>
        <p:nvSpPr>
          <p:cNvPr id="3" name="内容占位符 2">
            <a:extLst>
              <a:ext uri="{FF2B5EF4-FFF2-40B4-BE49-F238E27FC236}">
                <a16:creationId xmlns:a16="http://schemas.microsoft.com/office/drawing/2014/main" id="{60001BB8-EA7E-0A4B-9F9C-8639F0227A34}"/>
              </a:ext>
            </a:extLst>
          </p:cNvPr>
          <p:cNvSpPr>
            <a:spLocks noGrp="1"/>
          </p:cNvSpPr>
          <p:nvPr>
            <p:ph idx="1"/>
          </p:nvPr>
        </p:nvSpPr>
        <p:spPr/>
        <p:txBody>
          <a:bodyPr/>
          <a:lstStyle/>
          <a:p>
            <a:r>
              <a:rPr kumimoji="1" lang="zh-CN" altLang="en-US" dirty="0"/>
              <a:t>一个多线程的程序调用</a:t>
            </a:r>
            <a:r>
              <a:rPr kumimoji="1" lang="en-US" altLang="zh-CN" dirty="0"/>
              <a:t>fork</a:t>
            </a:r>
            <a:r>
              <a:rPr kumimoji="1" lang="zh-CN" altLang="en-US" dirty="0"/>
              <a:t>，会发生什么？</a:t>
            </a:r>
            <a:endParaRPr kumimoji="1" lang="en-US" altLang="zh-CN" dirty="0"/>
          </a:p>
          <a:p>
            <a:r>
              <a:rPr kumimoji="1" lang="zh-CN" altLang="en-US" dirty="0"/>
              <a:t>实现方式</a:t>
            </a:r>
            <a:r>
              <a:rPr kumimoji="1" lang="en-US" altLang="zh-CN" dirty="0"/>
              <a:t>2</a:t>
            </a:r>
            <a:r>
              <a:rPr kumimoji="1" lang="zh-CN" altLang="en-US" dirty="0"/>
              <a:t>：只拷贝父进程中调用</a:t>
            </a:r>
            <a:r>
              <a:rPr kumimoji="1" lang="en-US" altLang="zh-CN" dirty="0"/>
              <a:t>fork</a:t>
            </a:r>
            <a:r>
              <a:rPr kumimoji="1" lang="zh-CN" altLang="en-US" dirty="0"/>
              <a:t>的线程</a:t>
            </a:r>
            <a:endParaRPr kumimoji="1" lang="en-US" altLang="zh-CN" dirty="0"/>
          </a:p>
          <a:p>
            <a:pPr lvl="1"/>
            <a:r>
              <a:rPr kumimoji="1" lang="zh-CN" altLang="en-US" dirty="0"/>
              <a:t>新进程中只出现一个线程，不会出现反直觉的重复操作</a:t>
            </a:r>
            <a:endParaRPr kumimoji="1" lang="en-US" altLang="zh-CN" dirty="0"/>
          </a:p>
          <a:p>
            <a:pPr lvl="1"/>
            <a:r>
              <a:rPr kumimoji="1" lang="zh-CN" altLang="en-US" dirty="0"/>
              <a:t>但其他线程的</a:t>
            </a:r>
            <a:r>
              <a:rPr kumimoji="1" lang="zh-CN" altLang="en-US" dirty="0">
                <a:solidFill>
                  <a:srgbClr val="FF0000"/>
                </a:solidFill>
              </a:rPr>
              <a:t>内存状态仍然会被拷贝</a:t>
            </a:r>
            <a:r>
              <a:rPr kumimoji="1" lang="zh-CN" altLang="en-US" dirty="0"/>
              <a:t>，且不会被主动释放</a:t>
            </a:r>
            <a:endParaRPr kumimoji="1" lang="en-US" altLang="zh-CN" dirty="0"/>
          </a:p>
          <a:p>
            <a:pPr lvl="1"/>
            <a:endParaRPr kumimoji="1" lang="zh-CN" altLang="en-US" dirty="0"/>
          </a:p>
        </p:txBody>
      </p:sp>
      <p:sp>
        <p:nvSpPr>
          <p:cNvPr id="4" name="灯片编号占位符 3">
            <a:extLst>
              <a:ext uri="{FF2B5EF4-FFF2-40B4-BE49-F238E27FC236}">
                <a16:creationId xmlns:a16="http://schemas.microsoft.com/office/drawing/2014/main" id="{26ABE38B-A110-EE45-8806-3F42E33C02F4}"/>
              </a:ext>
            </a:extLst>
          </p:cNvPr>
          <p:cNvSpPr>
            <a:spLocks noGrp="1"/>
          </p:cNvSpPr>
          <p:nvPr>
            <p:ph type="sldNum" sz="quarter" idx="12"/>
          </p:nvPr>
        </p:nvSpPr>
        <p:spPr/>
        <p:txBody>
          <a:bodyPr/>
          <a:lstStyle/>
          <a:p>
            <a:fld id="{ADE361C3-C043-4A6E-BDCE-8DA1E7D90A3B}" type="slidenum">
              <a:rPr lang="zh-CN" altLang="en-US" smtClean="0"/>
              <a:t>21</a:t>
            </a:fld>
            <a:endParaRPr lang="zh-CN" altLang="en-US"/>
          </a:p>
        </p:txBody>
      </p:sp>
      <p:sp>
        <p:nvSpPr>
          <p:cNvPr id="5" name="矩形 4">
            <a:extLst>
              <a:ext uri="{FF2B5EF4-FFF2-40B4-BE49-F238E27FC236}">
                <a16:creationId xmlns:a16="http://schemas.microsoft.com/office/drawing/2014/main" id="{B1C7F1B9-0ACB-5642-B3BD-B05C5FAAF39C}"/>
              </a:ext>
            </a:extLst>
          </p:cNvPr>
          <p:cNvSpPr/>
          <p:nvPr/>
        </p:nvSpPr>
        <p:spPr>
          <a:xfrm>
            <a:off x="1907704" y="4441676"/>
            <a:ext cx="720080" cy="3600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0B62D0BB-9DEF-EC46-9849-D2D1BC54A9AB}"/>
              </a:ext>
            </a:extLst>
          </p:cNvPr>
          <p:cNvSpPr txBox="1"/>
          <p:nvPr/>
        </p:nvSpPr>
        <p:spPr>
          <a:xfrm>
            <a:off x="1918936" y="4463162"/>
            <a:ext cx="708848" cy="338554"/>
          </a:xfrm>
          <a:prstGeom prst="rect">
            <a:avLst/>
          </a:prstGeom>
          <a:noFill/>
        </p:spPr>
        <p:txBody>
          <a:bodyPr wrap="none" rtlCol="0">
            <a:spAutoFit/>
          </a:bodyPr>
          <a:lstStyle/>
          <a:p>
            <a:r>
              <a:rPr kumimoji="1" lang="zh-CN" altLang="en-US" sz="1600" b="1" dirty="0"/>
              <a:t>线程</a:t>
            </a:r>
            <a:r>
              <a:rPr kumimoji="1" lang="en-US" altLang="zh-CN" sz="1600" b="1" dirty="0"/>
              <a:t>0</a:t>
            </a:r>
            <a:endParaRPr kumimoji="1" lang="zh-CN" altLang="en-US" sz="1600" b="1" dirty="0"/>
          </a:p>
        </p:txBody>
      </p:sp>
      <p:sp>
        <p:nvSpPr>
          <p:cNvPr id="7" name="矩形 6">
            <a:extLst>
              <a:ext uri="{FF2B5EF4-FFF2-40B4-BE49-F238E27FC236}">
                <a16:creationId xmlns:a16="http://schemas.microsoft.com/office/drawing/2014/main" id="{CBEABC7E-705D-5E4E-B9B6-A87FC4CDFDC9}"/>
              </a:ext>
            </a:extLst>
          </p:cNvPr>
          <p:cNvSpPr/>
          <p:nvPr/>
        </p:nvSpPr>
        <p:spPr>
          <a:xfrm>
            <a:off x="1907704" y="4914374"/>
            <a:ext cx="720080" cy="3600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1917FC3B-C15D-BB48-86EF-FD1DA671630A}"/>
              </a:ext>
            </a:extLst>
          </p:cNvPr>
          <p:cNvSpPr txBox="1"/>
          <p:nvPr/>
        </p:nvSpPr>
        <p:spPr>
          <a:xfrm>
            <a:off x="1918936" y="4935860"/>
            <a:ext cx="708848" cy="338554"/>
          </a:xfrm>
          <a:prstGeom prst="rect">
            <a:avLst/>
          </a:prstGeom>
          <a:noFill/>
        </p:spPr>
        <p:txBody>
          <a:bodyPr wrap="none" rtlCol="0">
            <a:spAutoFit/>
          </a:bodyPr>
          <a:lstStyle/>
          <a:p>
            <a:r>
              <a:rPr kumimoji="1" lang="zh-CN" altLang="en-US" sz="1600" b="1" dirty="0"/>
              <a:t>线程</a:t>
            </a:r>
            <a:r>
              <a:rPr kumimoji="1" lang="en-US" altLang="zh-CN" sz="1600" b="1" dirty="0"/>
              <a:t>1</a:t>
            </a:r>
            <a:endParaRPr kumimoji="1" lang="zh-CN" altLang="en-US" sz="1600" b="1" dirty="0"/>
          </a:p>
        </p:txBody>
      </p:sp>
      <p:sp>
        <p:nvSpPr>
          <p:cNvPr id="9" name="矩形 8">
            <a:extLst>
              <a:ext uri="{FF2B5EF4-FFF2-40B4-BE49-F238E27FC236}">
                <a16:creationId xmlns:a16="http://schemas.microsoft.com/office/drawing/2014/main" id="{C9BB2CA1-1FDE-2244-9124-384705CC7572}"/>
              </a:ext>
            </a:extLst>
          </p:cNvPr>
          <p:cNvSpPr/>
          <p:nvPr/>
        </p:nvSpPr>
        <p:spPr>
          <a:xfrm>
            <a:off x="1835696" y="4369668"/>
            <a:ext cx="864096" cy="996281"/>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F515C734-4D83-BD43-A67D-1A352B29DE6F}"/>
              </a:ext>
            </a:extLst>
          </p:cNvPr>
          <p:cNvSpPr txBox="1"/>
          <p:nvPr/>
        </p:nvSpPr>
        <p:spPr>
          <a:xfrm>
            <a:off x="1880458" y="3980396"/>
            <a:ext cx="774571" cy="369332"/>
          </a:xfrm>
          <a:prstGeom prst="rect">
            <a:avLst/>
          </a:prstGeom>
          <a:noFill/>
        </p:spPr>
        <p:txBody>
          <a:bodyPr wrap="none" rtlCol="0">
            <a:spAutoFit/>
          </a:bodyPr>
          <a:lstStyle/>
          <a:p>
            <a:r>
              <a:rPr kumimoji="1" lang="zh-CN" altLang="en-US" b="1" dirty="0"/>
              <a:t>进程</a:t>
            </a:r>
            <a:r>
              <a:rPr kumimoji="1" lang="en-US" altLang="zh-CN" b="1" dirty="0"/>
              <a:t>0</a:t>
            </a:r>
            <a:endParaRPr kumimoji="1" lang="zh-CN" altLang="en-US" b="1" dirty="0"/>
          </a:p>
        </p:txBody>
      </p:sp>
      <p:sp>
        <p:nvSpPr>
          <p:cNvPr id="18" name="圆角矩形 17">
            <a:extLst>
              <a:ext uri="{FF2B5EF4-FFF2-40B4-BE49-F238E27FC236}">
                <a16:creationId xmlns:a16="http://schemas.microsoft.com/office/drawing/2014/main" id="{CE268EB2-C13D-354D-BE01-0978DE80A89B}"/>
              </a:ext>
            </a:extLst>
          </p:cNvPr>
          <p:cNvSpPr/>
          <p:nvPr/>
        </p:nvSpPr>
        <p:spPr>
          <a:xfrm>
            <a:off x="3529351" y="5233764"/>
            <a:ext cx="720080" cy="36746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文本框 18">
            <a:extLst>
              <a:ext uri="{FF2B5EF4-FFF2-40B4-BE49-F238E27FC236}">
                <a16:creationId xmlns:a16="http://schemas.microsoft.com/office/drawing/2014/main" id="{368A0683-9B45-F741-BA64-679FA9B323ED}"/>
              </a:ext>
            </a:extLst>
          </p:cNvPr>
          <p:cNvSpPr txBox="1"/>
          <p:nvPr/>
        </p:nvSpPr>
        <p:spPr>
          <a:xfrm>
            <a:off x="3566022" y="5231901"/>
            <a:ext cx="646331" cy="369332"/>
          </a:xfrm>
          <a:prstGeom prst="rect">
            <a:avLst/>
          </a:prstGeom>
          <a:noFill/>
        </p:spPr>
        <p:txBody>
          <a:bodyPr wrap="none" rtlCol="0">
            <a:spAutoFit/>
          </a:bodyPr>
          <a:lstStyle/>
          <a:p>
            <a:r>
              <a:rPr kumimoji="1" lang="zh-CN" altLang="en-US" b="1" dirty="0">
                <a:solidFill>
                  <a:srgbClr val="C00000"/>
                </a:solidFill>
              </a:rPr>
              <a:t>文件</a:t>
            </a:r>
          </a:p>
        </p:txBody>
      </p:sp>
      <p:cxnSp>
        <p:nvCxnSpPr>
          <p:cNvPr id="21" name="直线箭头连接符 20">
            <a:extLst>
              <a:ext uri="{FF2B5EF4-FFF2-40B4-BE49-F238E27FC236}">
                <a16:creationId xmlns:a16="http://schemas.microsoft.com/office/drawing/2014/main" id="{BAC415EE-BCBB-F44F-B557-E38EC5B9F807}"/>
              </a:ext>
            </a:extLst>
          </p:cNvPr>
          <p:cNvCxnSpPr>
            <a:stCxn id="8" idx="3"/>
            <a:endCxn id="18" idx="1"/>
          </p:cNvCxnSpPr>
          <p:nvPr/>
        </p:nvCxnSpPr>
        <p:spPr>
          <a:xfrm>
            <a:off x="2627784" y="5105137"/>
            <a:ext cx="901567" cy="31236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10B4AF06-B696-3346-AB07-819771B03EBE}"/>
              </a:ext>
            </a:extLst>
          </p:cNvPr>
          <p:cNvSpPr txBox="1"/>
          <p:nvPr/>
        </p:nvSpPr>
        <p:spPr>
          <a:xfrm>
            <a:off x="2833322" y="4914374"/>
            <a:ext cx="671979" cy="369332"/>
          </a:xfrm>
          <a:prstGeom prst="rect">
            <a:avLst/>
          </a:prstGeom>
          <a:noFill/>
        </p:spPr>
        <p:txBody>
          <a:bodyPr wrap="none" rtlCol="0">
            <a:spAutoFit/>
          </a:bodyPr>
          <a:lstStyle/>
          <a:p>
            <a:r>
              <a:rPr kumimoji="1" lang="en-US" altLang="zh-CN" i="1" dirty="0">
                <a:solidFill>
                  <a:srgbClr val="C00000"/>
                </a:solidFill>
              </a:rPr>
              <a:t>write</a:t>
            </a:r>
            <a:endParaRPr kumimoji="1" lang="zh-CN" altLang="en-US" i="1" dirty="0">
              <a:solidFill>
                <a:srgbClr val="C00000"/>
              </a:solidFill>
            </a:endParaRPr>
          </a:p>
        </p:txBody>
      </p:sp>
      <p:cxnSp>
        <p:nvCxnSpPr>
          <p:cNvPr id="23" name="直线箭头连接符 22">
            <a:extLst>
              <a:ext uri="{FF2B5EF4-FFF2-40B4-BE49-F238E27FC236}">
                <a16:creationId xmlns:a16="http://schemas.microsoft.com/office/drawing/2014/main" id="{DC546B35-2622-D443-8BA2-EC032FDB5A16}"/>
              </a:ext>
            </a:extLst>
          </p:cNvPr>
          <p:cNvCxnSpPr>
            <a:cxnSpLocks/>
            <a:stCxn id="5" idx="3"/>
            <a:endCxn id="28" idx="1"/>
          </p:cNvCxnSpPr>
          <p:nvPr/>
        </p:nvCxnSpPr>
        <p:spPr>
          <a:xfrm>
            <a:off x="2627784" y="4621696"/>
            <a:ext cx="247232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26E3142F-AF1F-2245-8990-8261F3C67ADD}"/>
              </a:ext>
            </a:extLst>
          </p:cNvPr>
          <p:cNvSpPr txBox="1"/>
          <p:nvPr/>
        </p:nvSpPr>
        <p:spPr>
          <a:xfrm>
            <a:off x="3604493" y="4288368"/>
            <a:ext cx="569387" cy="369332"/>
          </a:xfrm>
          <a:prstGeom prst="rect">
            <a:avLst/>
          </a:prstGeom>
          <a:noFill/>
        </p:spPr>
        <p:txBody>
          <a:bodyPr wrap="none" rtlCol="0">
            <a:spAutoFit/>
          </a:bodyPr>
          <a:lstStyle/>
          <a:p>
            <a:r>
              <a:rPr kumimoji="1" lang="en-US" altLang="zh-CN" i="1" dirty="0"/>
              <a:t>fork</a:t>
            </a:r>
            <a:endParaRPr kumimoji="1" lang="zh-CN" altLang="en-US" i="1" dirty="0"/>
          </a:p>
        </p:txBody>
      </p:sp>
      <p:sp>
        <p:nvSpPr>
          <p:cNvPr id="28" name="矩形 27">
            <a:extLst>
              <a:ext uri="{FF2B5EF4-FFF2-40B4-BE49-F238E27FC236}">
                <a16:creationId xmlns:a16="http://schemas.microsoft.com/office/drawing/2014/main" id="{C0D79C19-D3A3-FB4F-9F5F-EF21A8FC4E1B}"/>
              </a:ext>
            </a:extLst>
          </p:cNvPr>
          <p:cNvSpPr/>
          <p:nvPr/>
        </p:nvSpPr>
        <p:spPr>
          <a:xfrm>
            <a:off x="5100106" y="4441676"/>
            <a:ext cx="720080" cy="3600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28">
            <a:extLst>
              <a:ext uri="{FF2B5EF4-FFF2-40B4-BE49-F238E27FC236}">
                <a16:creationId xmlns:a16="http://schemas.microsoft.com/office/drawing/2014/main" id="{C4D379DE-D6AD-6B4E-98E5-3FD13E55A5B8}"/>
              </a:ext>
            </a:extLst>
          </p:cNvPr>
          <p:cNvSpPr txBox="1"/>
          <p:nvPr/>
        </p:nvSpPr>
        <p:spPr>
          <a:xfrm>
            <a:off x="5111338" y="4463162"/>
            <a:ext cx="708848" cy="338554"/>
          </a:xfrm>
          <a:prstGeom prst="rect">
            <a:avLst/>
          </a:prstGeom>
          <a:noFill/>
        </p:spPr>
        <p:txBody>
          <a:bodyPr wrap="none" rtlCol="0">
            <a:spAutoFit/>
          </a:bodyPr>
          <a:lstStyle/>
          <a:p>
            <a:r>
              <a:rPr kumimoji="1" lang="zh-CN" altLang="en-US" sz="1600" b="1" dirty="0"/>
              <a:t>线程</a:t>
            </a:r>
            <a:r>
              <a:rPr kumimoji="1" lang="en-US" altLang="zh-CN" sz="1600" b="1" dirty="0"/>
              <a:t>0</a:t>
            </a:r>
            <a:endParaRPr kumimoji="1" lang="zh-CN" altLang="en-US" sz="1600" b="1" dirty="0"/>
          </a:p>
        </p:txBody>
      </p:sp>
      <p:sp>
        <p:nvSpPr>
          <p:cNvPr id="32" name="矩形 31">
            <a:extLst>
              <a:ext uri="{FF2B5EF4-FFF2-40B4-BE49-F238E27FC236}">
                <a16:creationId xmlns:a16="http://schemas.microsoft.com/office/drawing/2014/main" id="{C0C3F763-BBCE-6D4F-8EAA-2F8FD4756F0A}"/>
              </a:ext>
            </a:extLst>
          </p:cNvPr>
          <p:cNvSpPr/>
          <p:nvPr/>
        </p:nvSpPr>
        <p:spPr>
          <a:xfrm>
            <a:off x="5028098" y="4369668"/>
            <a:ext cx="864096" cy="996281"/>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文本框 32">
            <a:extLst>
              <a:ext uri="{FF2B5EF4-FFF2-40B4-BE49-F238E27FC236}">
                <a16:creationId xmlns:a16="http://schemas.microsoft.com/office/drawing/2014/main" id="{B9878B48-C650-4C4B-9480-C298FC805BAB}"/>
              </a:ext>
            </a:extLst>
          </p:cNvPr>
          <p:cNvSpPr txBox="1"/>
          <p:nvPr/>
        </p:nvSpPr>
        <p:spPr>
          <a:xfrm>
            <a:off x="5072860" y="3980396"/>
            <a:ext cx="774571" cy="369332"/>
          </a:xfrm>
          <a:prstGeom prst="rect">
            <a:avLst/>
          </a:prstGeom>
          <a:noFill/>
        </p:spPr>
        <p:txBody>
          <a:bodyPr wrap="none" rtlCol="0">
            <a:spAutoFit/>
          </a:bodyPr>
          <a:lstStyle/>
          <a:p>
            <a:r>
              <a:rPr kumimoji="1" lang="zh-CN" altLang="en-US" b="1" dirty="0"/>
              <a:t>进程</a:t>
            </a:r>
            <a:r>
              <a:rPr kumimoji="1" lang="en-US" altLang="zh-CN" b="1" dirty="0"/>
              <a:t>1</a:t>
            </a:r>
            <a:endParaRPr kumimoji="1" lang="zh-CN" altLang="en-US" b="1" dirty="0"/>
          </a:p>
        </p:txBody>
      </p:sp>
      <p:sp>
        <p:nvSpPr>
          <p:cNvPr id="25" name="矩形 24">
            <a:extLst>
              <a:ext uri="{FF2B5EF4-FFF2-40B4-BE49-F238E27FC236}">
                <a16:creationId xmlns:a16="http://schemas.microsoft.com/office/drawing/2014/main" id="{C7C2A01B-04F3-BE49-963D-2944128AC67C}"/>
              </a:ext>
            </a:extLst>
          </p:cNvPr>
          <p:cNvSpPr/>
          <p:nvPr/>
        </p:nvSpPr>
        <p:spPr>
          <a:xfrm>
            <a:off x="5100660" y="4933539"/>
            <a:ext cx="720080" cy="360040"/>
          </a:xfrm>
          <a:prstGeom prst="rect">
            <a:avLst/>
          </a:prstGeom>
          <a:solidFill>
            <a:schemeClr val="bg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a:extLst>
              <a:ext uri="{FF2B5EF4-FFF2-40B4-BE49-F238E27FC236}">
                <a16:creationId xmlns:a16="http://schemas.microsoft.com/office/drawing/2014/main" id="{A3DCDF04-FEC8-484F-9F78-CE2678BE66F7}"/>
              </a:ext>
            </a:extLst>
          </p:cNvPr>
          <p:cNvSpPr txBox="1"/>
          <p:nvPr/>
        </p:nvSpPr>
        <p:spPr>
          <a:xfrm>
            <a:off x="5046409" y="4982754"/>
            <a:ext cx="827471" cy="261610"/>
          </a:xfrm>
          <a:prstGeom prst="rect">
            <a:avLst/>
          </a:prstGeom>
          <a:noFill/>
        </p:spPr>
        <p:txBody>
          <a:bodyPr wrap="none" rtlCol="0">
            <a:spAutoFit/>
          </a:bodyPr>
          <a:lstStyle/>
          <a:p>
            <a:r>
              <a:rPr kumimoji="1" lang="zh-CN" altLang="en-US" sz="1100" b="1" dirty="0"/>
              <a:t>线程</a:t>
            </a:r>
            <a:r>
              <a:rPr kumimoji="1" lang="en-US" altLang="zh-CN" sz="1100" b="1" dirty="0"/>
              <a:t>1</a:t>
            </a:r>
            <a:r>
              <a:rPr kumimoji="1" lang="zh-CN" altLang="en-US" sz="1100" b="1" dirty="0"/>
              <a:t>数据</a:t>
            </a:r>
          </a:p>
        </p:txBody>
      </p:sp>
    </p:spTree>
    <p:extLst>
      <p:ext uri="{BB962C8B-B14F-4D97-AF65-F5344CB8AC3E}">
        <p14:creationId xmlns:p14="http://schemas.microsoft.com/office/powerpoint/2010/main" val="22622411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3E1AF2-59D2-A84C-BD30-BF35E77B2FD1}"/>
              </a:ext>
            </a:extLst>
          </p:cNvPr>
          <p:cNvSpPr>
            <a:spLocks noGrp="1"/>
          </p:cNvSpPr>
          <p:nvPr>
            <p:ph type="title"/>
          </p:nvPr>
        </p:nvSpPr>
        <p:spPr/>
        <p:txBody>
          <a:bodyPr/>
          <a:lstStyle/>
          <a:p>
            <a:r>
              <a:rPr kumimoji="1" lang="zh-CN" altLang="en-US" dirty="0"/>
              <a:t>与进程管理接口的关系：以</a:t>
            </a:r>
            <a:r>
              <a:rPr kumimoji="1" lang="en-US" altLang="zh-CN" dirty="0"/>
              <a:t>fork</a:t>
            </a:r>
            <a:r>
              <a:rPr kumimoji="1" lang="zh-CN" altLang="en-US" dirty="0"/>
              <a:t>为例</a:t>
            </a:r>
          </a:p>
        </p:txBody>
      </p:sp>
      <p:sp>
        <p:nvSpPr>
          <p:cNvPr id="3" name="内容占位符 2">
            <a:extLst>
              <a:ext uri="{FF2B5EF4-FFF2-40B4-BE49-F238E27FC236}">
                <a16:creationId xmlns:a16="http://schemas.microsoft.com/office/drawing/2014/main" id="{60001BB8-EA7E-0A4B-9F9C-8639F0227A34}"/>
              </a:ext>
            </a:extLst>
          </p:cNvPr>
          <p:cNvSpPr>
            <a:spLocks noGrp="1"/>
          </p:cNvSpPr>
          <p:nvPr>
            <p:ph idx="1"/>
          </p:nvPr>
        </p:nvSpPr>
        <p:spPr/>
        <p:txBody>
          <a:bodyPr/>
          <a:lstStyle/>
          <a:p>
            <a:r>
              <a:rPr kumimoji="1" lang="zh-CN" altLang="en-US" dirty="0"/>
              <a:t>一个多线程的程序调用</a:t>
            </a:r>
            <a:r>
              <a:rPr kumimoji="1" lang="en-US" altLang="zh-CN" dirty="0"/>
              <a:t>fork</a:t>
            </a:r>
            <a:r>
              <a:rPr kumimoji="1" lang="zh-CN" altLang="en-US" dirty="0"/>
              <a:t>，会发生什么？</a:t>
            </a:r>
            <a:endParaRPr kumimoji="1" lang="en-US" altLang="zh-CN" dirty="0"/>
          </a:p>
          <a:p>
            <a:r>
              <a:rPr kumimoji="1" lang="zh-CN" altLang="en-US" dirty="0">
                <a:solidFill>
                  <a:schemeClr val="bg2">
                    <a:lumMod val="75000"/>
                  </a:schemeClr>
                </a:solidFill>
              </a:rPr>
              <a:t>实现方式</a:t>
            </a:r>
            <a:r>
              <a:rPr kumimoji="1" lang="en-US" altLang="zh-CN" dirty="0">
                <a:solidFill>
                  <a:schemeClr val="bg2">
                    <a:lumMod val="75000"/>
                  </a:schemeClr>
                </a:solidFill>
              </a:rPr>
              <a:t>1:</a:t>
            </a:r>
            <a:r>
              <a:rPr kumimoji="1" lang="zh-CN" altLang="en-US" dirty="0">
                <a:solidFill>
                  <a:schemeClr val="bg2">
                    <a:lumMod val="75000"/>
                  </a:schemeClr>
                </a:solidFill>
              </a:rPr>
              <a:t>拷贝父进程中所有的线程</a:t>
            </a:r>
            <a:endParaRPr kumimoji="1" lang="en-US" altLang="zh-CN" dirty="0">
              <a:solidFill>
                <a:schemeClr val="bg2">
                  <a:lumMod val="75000"/>
                </a:schemeClr>
              </a:solidFill>
            </a:endParaRPr>
          </a:p>
          <a:p>
            <a:r>
              <a:rPr kumimoji="1" lang="zh-CN" altLang="en-US" dirty="0">
                <a:solidFill>
                  <a:schemeClr val="bg2">
                    <a:lumMod val="75000"/>
                  </a:schemeClr>
                </a:solidFill>
              </a:rPr>
              <a:t>实现方式</a:t>
            </a:r>
            <a:r>
              <a:rPr kumimoji="1" lang="en-US" altLang="zh-CN" dirty="0">
                <a:solidFill>
                  <a:schemeClr val="bg2">
                    <a:lumMod val="75000"/>
                  </a:schemeClr>
                </a:solidFill>
              </a:rPr>
              <a:t>2:</a:t>
            </a:r>
            <a:r>
              <a:rPr kumimoji="1" lang="zh-CN" altLang="en-US" dirty="0">
                <a:solidFill>
                  <a:schemeClr val="bg2">
                    <a:lumMod val="75000"/>
                  </a:schemeClr>
                </a:solidFill>
              </a:rPr>
              <a:t>只拷贝父进程中调用</a:t>
            </a:r>
            <a:r>
              <a:rPr kumimoji="1" lang="en-US" altLang="zh-CN" dirty="0">
                <a:solidFill>
                  <a:schemeClr val="bg2">
                    <a:lumMod val="75000"/>
                  </a:schemeClr>
                </a:solidFill>
              </a:rPr>
              <a:t>fork</a:t>
            </a:r>
            <a:r>
              <a:rPr kumimoji="1" lang="zh-CN" altLang="en-US" dirty="0">
                <a:solidFill>
                  <a:schemeClr val="bg2">
                    <a:lumMod val="75000"/>
                  </a:schemeClr>
                </a:solidFill>
              </a:rPr>
              <a:t>的线程</a:t>
            </a:r>
            <a:endParaRPr kumimoji="1" lang="en-US" altLang="zh-CN" dirty="0">
              <a:solidFill>
                <a:schemeClr val="bg2">
                  <a:lumMod val="75000"/>
                </a:schemeClr>
              </a:solidFill>
            </a:endParaRPr>
          </a:p>
          <a:p>
            <a:r>
              <a:rPr kumimoji="1" lang="en-US" altLang="zh-CN" dirty="0"/>
              <a:t>POSIX</a:t>
            </a:r>
            <a:r>
              <a:rPr kumimoji="1" lang="zh-CN" altLang="en-US" dirty="0"/>
              <a:t>建议：尽量避免用</a:t>
            </a:r>
            <a:r>
              <a:rPr kumimoji="1" lang="en-US" altLang="zh-CN" dirty="0"/>
              <a:t>fork</a:t>
            </a:r>
            <a:r>
              <a:rPr kumimoji="1" lang="zh-CN" altLang="en-US" dirty="0"/>
              <a:t>拷贝多线程程序</a:t>
            </a:r>
            <a:endParaRPr kumimoji="1" lang="en-US" altLang="zh-CN" dirty="0"/>
          </a:p>
          <a:p>
            <a:pPr lvl="1"/>
            <a:r>
              <a:rPr kumimoji="1" lang="zh-CN" altLang="en-US" dirty="0"/>
              <a:t>若希望使用多进程：使用</a:t>
            </a:r>
            <a:r>
              <a:rPr kumimoji="1" lang="en-US" altLang="zh-CN" dirty="0"/>
              <a:t>fork</a:t>
            </a:r>
          </a:p>
          <a:p>
            <a:pPr lvl="1"/>
            <a:r>
              <a:rPr kumimoji="1" lang="zh-CN" altLang="en-US" dirty="0"/>
              <a:t>若希望使用多线程：直接使用</a:t>
            </a:r>
            <a:r>
              <a:rPr kumimoji="1" lang="en-US" altLang="zh-CN" dirty="0" err="1"/>
              <a:t>pthread_create</a:t>
            </a:r>
            <a:endParaRPr kumimoji="1" lang="en-US" altLang="zh-CN" dirty="0"/>
          </a:p>
          <a:p>
            <a:pPr lvl="1"/>
            <a:endParaRPr kumimoji="1" lang="zh-CN" altLang="en-US" dirty="0"/>
          </a:p>
        </p:txBody>
      </p:sp>
      <p:sp>
        <p:nvSpPr>
          <p:cNvPr id="4" name="灯片编号占位符 3">
            <a:extLst>
              <a:ext uri="{FF2B5EF4-FFF2-40B4-BE49-F238E27FC236}">
                <a16:creationId xmlns:a16="http://schemas.microsoft.com/office/drawing/2014/main" id="{26ABE38B-A110-EE45-8806-3F42E33C02F4}"/>
              </a:ext>
            </a:extLst>
          </p:cNvPr>
          <p:cNvSpPr>
            <a:spLocks noGrp="1"/>
          </p:cNvSpPr>
          <p:nvPr>
            <p:ph type="sldNum" sz="quarter" idx="12"/>
          </p:nvPr>
        </p:nvSpPr>
        <p:spPr/>
        <p:txBody>
          <a:bodyPr/>
          <a:lstStyle/>
          <a:p>
            <a:fld id="{ADE361C3-C043-4A6E-BDCE-8DA1E7D90A3B}" type="slidenum">
              <a:rPr lang="zh-CN" altLang="en-US" smtClean="0"/>
              <a:t>22</a:t>
            </a:fld>
            <a:endParaRPr lang="zh-CN" altLang="en-US"/>
          </a:p>
        </p:txBody>
      </p:sp>
    </p:spTree>
    <p:extLst>
      <p:ext uri="{BB962C8B-B14F-4D97-AF65-F5344CB8AC3E}">
        <p14:creationId xmlns:p14="http://schemas.microsoft.com/office/powerpoint/2010/main" val="18139701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DCBD40-1AF0-499A-8320-859B1345AA36}"/>
              </a:ext>
            </a:extLst>
          </p:cNvPr>
          <p:cNvSpPr>
            <a:spLocks noGrp="1"/>
          </p:cNvSpPr>
          <p:nvPr>
            <p:ph type="title"/>
          </p:nvPr>
        </p:nvSpPr>
        <p:spPr/>
        <p:txBody>
          <a:bodyPr>
            <a:normAutofit/>
          </a:bodyPr>
          <a:lstStyle/>
          <a:p>
            <a:r>
              <a:rPr lang="zh-CN" altLang="en-US" dirty="0"/>
              <a:t>处理器调度</a:t>
            </a:r>
          </a:p>
        </p:txBody>
      </p:sp>
      <p:sp>
        <p:nvSpPr>
          <p:cNvPr id="4" name="灯片编号占位符 3">
            <a:extLst>
              <a:ext uri="{FF2B5EF4-FFF2-40B4-BE49-F238E27FC236}">
                <a16:creationId xmlns:a16="http://schemas.microsoft.com/office/drawing/2014/main" id="{99858500-807F-44B5-B542-092663CF983E}"/>
              </a:ext>
            </a:extLst>
          </p:cNvPr>
          <p:cNvSpPr>
            <a:spLocks noGrp="1"/>
          </p:cNvSpPr>
          <p:nvPr>
            <p:ph type="sldNum" sz="quarter" idx="12"/>
          </p:nvPr>
        </p:nvSpPr>
        <p:spPr/>
        <p:txBody>
          <a:bodyPr/>
          <a:lstStyle/>
          <a:p>
            <a:fld id="{ADE361C3-C043-4A6E-BDCE-8DA1E7D90A3B}" type="slidenum">
              <a:rPr lang="zh-CN" altLang="en-US" smtClean="0"/>
              <a:t>23</a:t>
            </a:fld>
            <a:endParaRPr lang="zh-CN" altLang="en-US"/>
          </a:p>
        </p:txBody>
      </p:sp>
    </p:spTree>
    <p:extLst>
      <p:ext uri="{BB962C8B-B14F-4D97-AF65-F5344CB8AC3E}">
        <p14:creationId xmlns:p14="http://schemas.microsoft.com/office/powerpoint/2010/main" val="1724865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22995C2D-963F-1D46-AFD1-5A4288F58747}"/>
              </a:ext>
            </a:extLst>
          </p:cNvPr>
          <p:cNvPicPr>
            <a:picLocks noChangeAspect="1"/>
          </p:cNvPicPr>
          <p:nvPr/>
        </p:nvPicPr>
        <p:blipFill>
          <a:blip r:embed="rId3"/>
          <a:stretch>
            <a:fillRect/>
          </a:stretch>
        </p:blipFill>
        <p:spPr>
          <a:xfrm>
            <a:off x="176873" y="1215663"/>
            <a:ext cx="8787615" cy="2815005"/>
          </a:xfrm>
          <a:prstGeom prst="rect">
            <a:avLst/>
          </a:prstGeom>
        </p:spPr>
      </p:pic>
      <p:sp>
        <p:nvSpPr>
          <p:cNvPr id="2" name="标题 1">
            <a:extLst>
              <a:ext uri="{FF2B5EF4-FFF2-40B4-BE49-F238E27FC236}">
                <a16:creationId xmlns:a16="http://schemas.microsoft.com/office/drawing/2014/main" id="{E72ABED3-FF16-614B-9DEF-6D5C82CBA912}"/>
              </a:ext>
            </a:extLst>
          </p:cNvPr>
          <p:cNvSpPr>
            <a:spLocks noGrp="1"/>
          </p:cNvSpPr>
          <p:nvPr>
            <p:ph type="title"/>
          </p:nvPr>
        </p:nvSpPr>
        <p:spPr>
          <a:xfrm>
            <a:off x="457200" y="228866"/>
            <a:ext cx="8229600" cy="900442"/>
          </a:xfrm>
        </p:spPr>
        <p:txBody>
          <a:bodyPr>
            <a:normAutofit/>
          </a:bodyPr>
          <a:lstStyle/>
          <a:p>
            <a:r>
              <a:rPr kumimoji="1" lang="zh-CN" altLang="en-US" dirty="0"/>
              <a:t>系统中的任务数远多于处理器数</a:t>
            </a:r>
          </a:p>
        </p:txBody>
      </p:sp>
      <p:sp>
        <p:nvSpPr>
          <p:cNvPr id="4" name="灯片编号占位符 3">
            <a:extLst>
              <a:ext uri="{FF2B5EF4-FFF2-40B4-BE49-F238E27FC236}">
                <a16:creationId xmlns:a16="http://schemas.microsoft.com/office/drawing/2014/main" id="{3BA306F3-1637-DB4C-A59E-FFB853D7FC3F}"/>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24</a:t>
            </a:fld>
            <a:endParaRPr lang="zh-CN" altLang="en-US"/>
          </a:p>
        </p:txBody>
      </p:sp>
      <p:sp>
        <p:nvSpPr>
          <p:cNvPr id="9" name="矩形 8">
            <a:extLst>
              <a:ext uri="{FF2B5EF4-FFF2-40B4-BE49-F238E27FC236}">
                <a16:creationId xmlns:a16="http://schemas.microsoft.com/office/drawing/2014/main" id="{DDAD4677-5573-7947-B872-730CA55B77FD}"/>
              </a:ext>
            </a:extLst>
          </p:cNvPr>
          <p:cNvSpPr/>
          <p:nvPr/>
        </p:nvSpPr>
        <p:spPr>
          <a:xfrm>
            <a:off x="4644009" y="1805632"/>
            <a:ext cx="720080" cy="18777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
        <p:nvSpPr>
          <p:cNvPr id="10" name="矩形 9">
            <a:extLst>
              <a:ext uri="{FF2B5EF4-FFF2-40B4-BE49-F238E27FC236}">
                <a16:creationId xmlns:a16="http://schemas.microsoft.com/office/drawing/2014/main" id="{B8378E48-F511-4B4A-BE30-9C72BB8701DB}"/>
              </a:ext>
            </a:extLst>
          </p:cNvPr>
          <p:cNvSpPr/>
          <p:nvPr/>
        </p:nvSpPr>
        <p:spPr>
          <a:xfrm>
            <a:off x="251520" y="1273324"/>
            <a:ext cx="4392489" cy="53230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
        <p:nvSpPr>
          <p:cNvPr id="11" name="矩形 10">
            <a:extLst>
              <a:ext uri="{FF2B5EF4-FFF2-40B4-BE49-F238E27FC236}">
                <a16:creationId xmlns:a16="http://schemas.microsoft.com/office/drawing/2014/main" id="{92BA82DD-3B99-8C44-BA95-D19EB5FEC26A}"/>
              </a:ext>
            </a:extLst>
          </p:cNvPr>
          <p:cNvSpPr/>
          <p:nvPr/>
        </p:nvSpPr>
        <p:spPr>
          <a:xfrm>
            <a:off x="1741220" y="4788714"/>
            <a:ext cx="5658920" cy="461665"/>
          </a:xfrm>
          <a:prstGeom prst="rect">
            <a:avLst/>
          </a:prstGeom>
        </p:spPr>
        <p:txBody>
          <a:bodyPr wrap="none">
            <a:spAutoFit/>
          </a:bodyPr>
          <a:lstStyle/>
          <a:p>
            <a:pPr algn="ctr"/>
            <a:r>
              <a:rPr kumimoji="1" lang="zh-CN" altLang="en-US" sz="2400" b="1" dirty="0">
                <a:solidFill>
                  <a:schemeClr val="accent1"/>
                </a:solidFill>
              </a:rPr>
              <a:t>仅有</a:t>
            </a:r>
            <a:r>
              <a:rPr kumimoji="1" lang="en-US" altLang="zh-CN" sz="2400" b="1" dirty="0">
                <a:solidFill>
                  <a:schemeClr val="accent1"/>
                </a:solidFill>
              </a:rPr>
              <a:t>8</a:t>
            </a:r>
            <a:r>
              <a:rPr kumimoji="1" lang="zh-CN" altLang="en-US" sz="2400" b="1" dirty="0">
                <a:solidFill>
                  <a:schemeClr val="accent1"/>
                </a:solidFill>
              </a:rPr>
              <a:t>个处理器，如何运行</a:t>
            </a:r>
            <a:r>
              <a:rPr kumimoji="1" lang="en-US" altLang="zh-CN" sz="2400" b="1" dirty="0">
                <a:solidFill>
                  <a:schemeClr val="accent1"/>
                </a:solidFill>
              </a:rPr>
              <a:t>169</a:t>
            </a:r>
            <a:r>
              <a:rPr kumimoji="1" lang="zh-CN" altLang="en-US" sz="2400" b="1" dirty="0">
                <a:solidFill>
                  <a:schemeClr val="accent1"/>
                </a:solidFill>
              </a:rPr>
              <a:t>个任务？</a:t>
            </a:r>
            <a:endParaRPr lang="zh-CN" altLang="en-US" sz="2400" b="1" dirty="0">
              <a:solidFill>
                <a:schemeClr val="accent1"/>
              </a:solidFill>
            </a:endParaRPr>
          </a:p>
        </p:txBody>
      </p:sp>
      <p:sp>
        <p:nvSpPr>
          <p:cNvPr id="14" name="矩形 13">
            <a:extLst>
              <a:ext uri="{FF2B5EF4-FFF2-40B4-BE49-F238E27FC236}">
                <a16:creationId xmlns:a16="http://schemas.microsoft.com/office/drawing/2014/main" id="{B3735FC0-7C94-1D41-84FF-058591BFA6AB}"/>
              </a:ext>
            </a:extLst>
          </p:cNvPr>
          <p:cNvSpPr/>
          <p:nvPr/>
        </p:nvSpPr>
        <p:spPr>
          <a:xfrm>
            <a:off x="244623" y="4117023"/>
            <a:ext cx="4084964" cy="429861"/>
          </a:xfrm>
          <a:prstGeom prst="rect">
            <a:avLst/>
          </a:prstGeom>
        </p:spPr>
        <p:txBody>
          <a:bodyPr wrap="none">
            <a:spAutoFit/>
          </a:bodyPr>
          <a:lstStyle/>
          <a:p>
            <a:pPr lvl="0">
              <a:lnSpc>
                <a:spcPct val="120000"/>
              </a:lnSpc>
              <a:spcBef>
                <a:spcPts val="1200"/>
              </a:spcBef>
            </a:pPr>
            <a:r>
              <a:rPr kumimoji="1" lang="zh-CN" altLang="en-US" sz="2000" b="1" dirty="0">
                <a:solidFill>
                  <a:srgbClr val="000000">
                    <a:lumMod val="75000"/>
                    <a:lumOff val="25000"/>
                  </a:srgbClr>
                </a:solidFill>
                <a:ea typeface="微软雅黑" panose="020B0503020204020204" pitchFamily="34" charset="-122"/>
              </a:rPr>
              <a:t>任务（</a:t>
            </a:r>
            <a:r>
              <a:rPr kumimoji="1" lang="en-US" altLang="zh-CN" sz="2000" b="1" dirty="0">
                <a:solidFill>
                  <a:srgbClr val="000000">
                    <a:lumMod val="75000"/>
                    <a:lumOff val="25000"/>
                  </a:srgbClr>
                </a:solidFill>
                <a:ea typeface="微软雅黑" panose="020B0503020204020204" pitchFamily="34" charset="-122"/>
              </a:rPr>
              <a:t>Task</a:t>
            </a:r>
            <a:r>
              <a:rPr kumimoji="1" lang="zh-CN" altLang="en-US" sz="2000" b="1" dirty="0">
                <a:solidFill>
                  <a:srgbClr val="000000">
                    <a:lumMod val="75000"/>
                    <a:lumOff val="25000"/>
                  </a:srgbClr>
                </a:solidFill>
                <a:ea typeface="微软雅黑" panose="020B0503020204020204" pitchFamily="34" charset="-122"/>
              </a:rPr>
              <a:t>）：线程、单线程进程</a:t>
            </a:r>
            <a:endParaRPr kumimoji="1" lang="en-US" altLang="zh-CN" sz="2000" b="1" dirty="0">
              <a:solidFill>
                <a:srgbClr val="000000">
                  <a:lumMod val="75000"/>
                  <a:lumOff val="25000"/>
                </a:srgbClr>
              </a:solidFill>
              <a:ea typeface="微软雅黑" panose="020B0503020204020204" pitchFamily="34" charset="-122"/>
            </a:endParaRPr>
          </a:p>
        </p:txBody>
      </p:sp>
      <p:sp>
        <p:nvSpPr>
          <p:cNvPr id="16" name="页脚占位符 4">
            <a:extLst>
              <a:ext uri="{FF2B5EF4-FFF2-40B4-BE49-F238E27FC236}">
                <a16:creationId xmlns:a16="http://schemas.microsoft.com/office/drawing/2014/main" id="{FA4F0A28-BA95-2648-A1EA-DEB6DB66FC38}"/>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Tree>
    <p:extLst>
      <p:ext uri="{BB962C8B-B14F-4D97-AF65-F5344CB8AC3E}">
        <p14:creationId xmlns:p14="http://schemas.microsoft.com/office/powerpoint/2010/main" val="1016919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肘形连接符 33">
            <a:extLst>
              <a:ext uri="{FF2B5EF4-FFF2-40B4-BE49-F238E27FC236}">
                <a16:creationId xmlns:a16="http://schemas.microsoft.com/office/drawing/2014/main" id="{A4663449-3B10-6F46-831B-64D546A4B906}"/>
              </a:ext>
            </a:extLst>
          </p:cNvPr>
          <p:cNvCxnSpPr>
            <a:cxnSpLocks/>
            <a:stCxn id="6" idx="2"/>
            <a:endCxn id="38" idx="2"/>
          </p:cNvCxnSpPr>
          <p:nvPr/>
        </p:nvCxnSpPr>
        <p:spPr>
          <a:xfrm rot="16200000" flipH="1">
            <a:off x="4258805" y="2314313"/>
            <a:ext cx="782321" cy="2502279"/>
          </a:xfrm>
          <a:prstGeom prst="bentConnector3">
            <a:avLst>
              <a:gd name="adj1" fmla="val 12922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灯片编号占位符 2">
            <a:extLst>
              <a:ext uri="{FF2B5EF4-FFF2-40B4-BE49-F238E27FC236}">
                <a16:creationId xmlns:a16="http://schemas.microsoft.com/office/drawing/2014/main" id="{75F76BF8-AE88-CB44-BF96-66E904529E5A}"/>
              </a:ext>
            </a:extLst>
          </p:cNvPr>
          <p:cNvSpPr>
            <a:spLocks noGrp="1"/>
          </p:cNvSpPr>
          <p:nvPr>
            <p:ph type="sldNum" sz="quarter" idx="12"/>
          </p:nvPr>
        </p:nvSpPr>
        <p:spPr/>
        <p:txBody>
          <a:bodyPr/>
          <a:lstStyle/>
          <a:p>
            <a:fld id="{ADE361C3-C043-4A6E-BDCE-8DA1E7D90A3B}" type="slidenum">
              <a:rPr lang="zh-CN" altLang="en-US" smtClean="0"/>
              <a:pPr/>
              <a:t>25</a:t>
            </a:fld>
            <a:endParaRPr lang="zh-CN" altLang="en-US"/>
          </a:p>
        </p:txBody>
      </p:sp>
      <p:sp>
        <p:nvSpPr>
          <p:cNvPr id="4" name="标题 3">
            <a:extLst>
              <a:ext uri="{FF2B5EF4-FFF2-40B4-BE49-F238E27FC236}">
                <a16:creationId xmlns:a16="http://schemas.microsoft.com/office/drawing/2014/main" id="{F2E2E165-92E7-AD45-8B36-7035DEC37799}"/>
              </a:ext>
            </a:extLst>
          </p:cNvPr>
          <p:cNvSpPr>
            <a:spLocks noGrp="1"/>
          </p:cNvSpPr>
          <p:nvPr>
            <p:ph type="title"/>
          </p:nvPr>
        </p:nvSpPr>
        <p:spPr/>
        <p:txBody>
          <a:bodyPr/>
          <a:lstStyle/>
          <a:p>
            <a:r>
              <a:rPr kumimoji="1" lang="zh-CN" altLang="en-US" dirty="0"/>
              <a:t>处理器调度</a:t>
            </a:r>
          </a:p>
        </p:txBody>
      </p:sp>
      <p:sp>
        <p:nvSpPr>
          <p:cNvPr id="6" name="矩形 5">
            <a:extLst>
              <a:ext uri="{FF2B5EF4-FFF2-40B4-BE49-F238E27FC236}">
                <a16:creationId xmlns:a16="http://schemas.microsoft.com/office/drawing/2014/main" id="{DF7D1A0A-1CCF-954E-8957-357693B5246E}"/>
              </a:ext>
            </a:extLst>
          </p:cNvPr>
          <p:cNvSpPr/>
          <p:nvPr/>
        </p:nvSpPr>
        <p:spPr>
          <a:xfrm>
            <a:off x="2930774" y="2886261"/>
            <a:ext cx="936104"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任务</a:t>
            </a:r>
            <a:r>
              <a:rPr kumimoji="1" lang="en-US" altLang="zh-CN" sz="1400" dirty="0">
                <a:solidFill>
                  <a:schemeClr val="tx1"/>
                </a:solidFill>
              </a:rPr>
              <a:t>2</a:t>
            </a:r>
            <a:endParaRPr kumimoji="1" lang="zh-CN" altLang="en-US" sz="1400" dirty="0">
              <a:solidFill>
                <a:schemeClr val="tx1"/>
              </a:solidFill>
            </a:endParaRPr>
          </a:p>
        </p:txBody>
      </p:sp>
      <p:sp>
        <p:nvSpPr>
          <p:cNvPr id="7" name="矩形 6">
            <a:extLst>
              <a:ext uri="{FF2B5EF4-FFF2-40B4-BE49-F238E27FC236}">
                <a16:creationId xmlns:a16="http://schemas.microsoft.com/office/drawing/2014/main" id="{D04368A0-44E2-7D40-9382-141A7701A206}"/>
              </a:ext>
            </a:extLst>
          </p:cNvPr>
          <p:cNvSpPr/>
          <p:nvPr/>
        </p:nvSpPr>
        <p:spPr>
          <a:xfrm>
            <a:off x="2930774" y="2598229"/>
            <a:ext cx="936104"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chemeClr val="tx1"/>
                </a:solidFill>
              </a:rPr>
              <a:t>…</a:t>
            </a:r>
            <a:endParaRPr kumimoji="1" lang="zh-CN" altLang="en-US" sz="1400" dirty="0">
              <a:solidFill>
                <a:schemeClr val="tx1"/>
              </a:solidFill>
            </a:endParaRPr>
          </a:p>
        </p:txBody>
      </p:sp>
      <p:sp>
        <p:nvSpPr>
          <p:cNvPr id="8" name="矩形 7">
            <a:extLst>
              <a:ext uri="{FF2B5EF4-FFF2-40B4-BE49-F238E27FC236}">
                <a16:creationId xmlns:a16="http://schemas.microsoft.com/office/drawing/2014/main" id="{F57F8F12-D8A8-B14F-88DF-BF1C0D15EDA7}"/>
              </a:ext>
            </a:extLst>
          </p:cNvPr>
          <p:cNvSpPr/>
          <p:nvPr/>
        </p:nvSpPr>
        <p:spPr>
          <a:xfrm>
            <a:off x="2930774" y="2310197"/>
            <a:ext cx="936104"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任务</a:t>
            </a:r>
            <a:r>
              <a:rPr kumimoji="1" lang="en-US" altLang="zh-CN" sz="1400" dirty="0">
                <a:solidFill>
                  <a:schemeClr val="tx1"/>
                </a:solidFill>
              </a:rPr>
              <a:t>N</a:t>
            </a:r>
            <a:endParaRPr kumimoji="1" lang="zh-CN" altLang="en-US" sz="1400" dirty="0">
              <a:solidFill>
                <a:schemeClr val="tx1"/>
              </a:solidFill>
            </a:endParaRPr>
          </a:p>
        </p:txBody>
      </p:sp>
      <p:sp>
        <p:nvSpPr>
          <p:cNvPr id="10" name="矩形 9">
            <a:extLst>
              <a:ext uri="{FF2B5EF4-FFF2-40B4-BE49-F238E27FC236}">
                <a16:creationId xmlns:a16="http://schemas.microsoft.com/office/drawing/2014/main" id="{B0B3BA24-81B0-8F49-99ED-7AFA067BBB64}"/>
              </a:ext>
            </a:extLst>
          </p:cNvPr>
          <p:cNvSpPr/>
          <p:nvPr/>
        </p:nvSpPr>
        <p:spPr>
          <a:xfrm>
            <a:off x="2786757" y="3380551"/>
            <a:ext cx="122413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调度器</a:t>
            </a:r>
          </a:p>
        </p:txBody>
      </p:sp>
      <p:sp>
        <p:nvSpPr>
          <p:cNvPr id="26" name="文本框 25">
            <a:extLst>
              <a:ext uri="{FF2B5EF4-FFF2-40B4-BE49-F238E27FC236}">
                <a16:creationId xmlns:a16="http://schemas.microsoft.com/office/drawing/2014/main" id="{CF725399-8584-4B45-959C-3ADB0BE87237}"/>
              </a:ext>
            </a:extLst>
          </p:cNvPr>
          <p:cNvSpPr txBox="1"/>
          <p:nvPr/>
        </p:nvSpPr>
        <p:spPr>
          <a:xfrm>
            <a:off x="353549" y="4095798"/>
            <a:ext cx="2922307" cy="953274"/>
          </a:xfrm>
          <a:prstGeom prst="rect">
            <a:avLst/>
          </a:prstGeom>
          <a:noFill/>
        </p:spPr>
        <p:txBody>
          <a:bodyPr wrap="square" rtlCol="0">
            <a:spAutoFit/>
          </a:bodyPr>
          <a:lstStyle/>
          <a:p>
            <a:pPr>
              <a:lnSpc>
                <a:spcPct val="120000"/>
              </a:lnSpc>
            </a:pPr>
            <a:r>
              <a:rPr kumimoji="1" lang="zh-CN" altLang="en-US" sz="1600" b="1" dirty="0"/>
              <a:t>决策</a:t>
            </a:r>
            <a:r>
              <a:rPr kumimoji="1" lang="zh-CN" altLang="en-US" sz="1600" dirty="0"/>
              <a:t>：</a:t>
            </a:r>
            <a:r>
              <a:rPr kumimoji="1" lang="en-US" altLang="zh-CN" sz="1600" dirty="0"/>
              <a:t>1</a:t>
            </a:r>
            <a:r>
              <a:rPr kumimoji="1" lang="zh-CN" altLang="en-US" sz="1600" dirty="0"/>
              <a:t>）下一个执行的任务</a:t>
            </a:r>
            <a:endParaRPr kumimoji="1" lang="en-US" altLang="zh-CN" sz="1600" dirty="0"/>
          </a:p>
          <a:p>
            <a:pPr>
              <a:lnSpc>
                <a:spcPct val="120000"/>
              </a:lnSpc>
            </a:pPr>
            <a:r>
              <a:rPr kumimoji="1" lang="zh-CN" altLang="en-US" sz="1600" dirty="0"/>
              <a:t>           </a:t>
            </a:r>
            <a:r>
              <a:rPr kumimoji="1" lang="en-US" altLang="zh-CN" sz="1600" dirty="0"/>
              <a:t>2</a:t>
            </a:r>
            <a:r>
              <a:rPr kumimoji="1" lang="zh-CN" altLang="en-US" sz="1600" dirty="0"/>
              <a:t>）执行该任务的</a:t>
            </a:r>
            <a:r>
              <a:rPr kumimoji="1" lang="en-US" altLang="zh-CN" sz="1600" dirty="0"/>
              <a:t>CPU</a:t>
            </a:r>
          </a:p>
          <a:p>
            <a:pPr>
              <a:lnSpc>
                <a:spcPct val="120000"/>
              </a:lnSpc>
            </a:pPr>
            <a:r>
              <a:rPr kumimoji="1" lang="zh-CN" altLang="en-US" sz="1600" dirty="0"/>
              <a:t>           </a:t>
            </a:r>
            <a:r>
              <a:rPr kumimoji="1" lang="en-US" altLang="zh-CN" sz="1600" dirty="0"/>
              <a:t>3</a:t>
            </a:r>
            <a:r>
              <a:rPr kumimoji="1" lang="zh-CN" altLang="en-US" sz="1600" dirty="0"/>
              <a:t>）执行的时长</a:t>
            </a:r>
          </a:p>
        </p:txBody>
      </p:sp>
      <p:sp>
        <p:nvSpPr>
          <p:cNvPr id="31" name="文本框 30">
            <a:extLst>
              <a:ext uri="{FF2B5EF4-FFF2-40B4-BE49-F238E27FC236}">
                <a16:creationId xmlns:a16="http://schemas.microsoft.com/office/drawing/2014/main" id="{A7CB6424-B34D-E440-B772-3FB3DA25A83C}"/>
              </a:ext>
            </a:extLst>
          </p:cNvPr>
          <p:cNvSpPr txBox="1"/>
          <p:nvPr/>
        </p:nvSpPr>
        <p:spPr>
          <a:xfrm>
            <a:off x="4924117" y="3311797"/>
            <a:ext cx="1134129" cy="307777"/>
          </a:xfrm>
          <a:prstGeom prst="rect">
            <a:avLst/>
          </a:prstGeom>
          <a:noFill/>
        </p:spPr>
        <p:txBody>
          <a:bodyPr wrap="square" rtlCol="0">
            <a:spAutoFit/>
          </a:bodyPr>
          <a:lstStyle/>
          <a:p>
            <a:r>
              <a:rPr kumimoji="1" lang="zh-CN" altLang="en-US" sz="1400" dirty="0"/>
              <a:t>执行任务</a:t>
            </a:r>
          </a:p>
        </p:txBody>
      </p:sp>
      <p:sp>
        <p:nvSpPr>
          <p:cNvPr id="32" name="文本框 31">
            <a:extLst>
              <a:ext uri="{FF2B5EF4-FFF2-40B4-BE49-F238E27FC236}">
                <a16:creationId xmlns:a16="http://schemas.microsoft.com/office/drawing/2014/main" id="{F396404D-4031-4548-8C0E-2C0834BD1FD9}"/>
              </a:ext>
            </a:extLst>
          </p:cNvPr>
          <p:cNvSpPr txBox="1"/>
          <p:nvPr/>
        </p:nvSpPr>
        <p:spPr>
          <a:xfrm>
            <a:off x="6352241" y="1867677"/>
            <a:ext cx="2460153" cy="1544205"/>
          </a:xfrm>
          <a:prstGeom prst="rect">
            <a:avLst/>
          </a:prstGeom>
          <a:noFill/>
        </p:spPr>
        <p:txBody>
          <a:bodyPr wrap="square" rtlCol="0">
            <a:spAutoFit/>
          </a:bodyPr>
          <a:lstStyle/>
          <a:p>
            <a:pPr>
              <a:lnSpc>
                <a:spcPct val="120000"/>
              </a:lnSpc>
            </a:pPr>
            <a:r>
              <a:rPr kumimoji="1" lang="zh-CN" altLang="en-US" sz="1600" b="1" dirty="0"/>
              <a:t>时机</a:t>
            </a:r>
            <a:r>
              <a:rPr kumimoji="1" lang="zh-CN" altLang="en-US" sz="1600" dirty="0"/>
              <a:t>：</a:t>
            </a:r>
            <a:r>
              <a:rPr kumimoji="1" lang="en-US" altLang="zh-CN" sz="1600" dirty="0"/>
              <a:t>1</a:t>
            </a:r>
            <a:r>
              <a:rPr kumimoji="1" lang="zh-CN" altLang="en-US" sz="1600" dirty="0"/>
              <a:t>）执行时间用尽</a:t>
            </a:r>
            <a:endParaRPr kumimoji="1" lang="en-US" altLang="zh-CN" sz="1600" dirty="0"/>
          </a:p>
          <a:p>
            <a:pPr>
              <a:lnSpc>
                <a:spcPct val="120000"/>
              </a:lnSpc>
            </a:pPr>
            <a:r>
              <a:rPr kumimoji="1" lang="zh-CN" altLang="en-US" sz="1600" dirty="0"/>
              <a:t>           </a:t>
            </a:r>
            <a:r>
              <a:rPr kumimoji="1" lang="en-US" altLang="zh-CN" sz="1600" dirty="0"/>
              <a:t>2</a:t>
            </a:r>
            <a:r>
              <a:rPr kumimoji="1" lang="zh-CN" altLang="en-US" sz="1600" dirty="0"/>
              <a:t>）等待</a:t>
            </a:r>
            <a:r>
              <a:rPr kumimoji="1" lang="en-US" altLang="zh-CN" sz="1600" dirty="0"/>
              <a:t>I/O</a:t>
            </a:r>
            <a:r>
              <a:rPr kumimoji="1" lang="zh-CN" altLang="en-US" sz="1600" dirty="0"/>
              <a:t>请求</a:t>
            </a:r>
            <a:endParaRPr kumimoji="1" lang="en-US" altLang="zh-CN" sz="1600" dirty="0"/>
          </a:p>
          <a:p>
            <a:pPr>
              <a:lnSpc>
                <a:spcPct val="120000"/>
              </a:lnSpc>
            </a:pPr>
            <a:r>
              <a:rPr kumimoji="1" lang="zh-CN" altLang="en-US" sz="1600" dirty="0"/>
              <a:t>           </a:t>
            </a:r>
            <a:r>
              <a:rPr kumimoji="1" lang="en-US" altLang="zh-CN" sz="1600" dirty="0"/>
              <a:t>3</a:t>
            </a:r>
            <a:r>
              <a:rPr kumimoji="1" lang="zh-CN" altLang="en-US" sz="1600" dirty="0"/>
              <a:t>）睡眠</a:t>
            </a:r>
            <a:endParaRPr kumimoji="1" lang="en-US" altLang="zh-CN" sz="1600" dirty="0"/>
          </a:p>
          <a:p>
            <a:pPr>
              <a:lnSpc>
                <a:spcPct val="120000"/>
              </a:lnSpc>
            </a:pPr>
            <a:r>
              <a:rPr kumimoji="1" lang="zh-CN" altLang="en-US" sz="1600" dirty="0"/>
              <a:t>           </a:t>
            </a:r>
            <a:r>
              <a:rPr kumimoji="1" lang="en-US" altLang="zh-CN" sz="1600" dirty="0"/>
              <a:t>4</a:t>
            </a:r>
            <a:r>
              <a:rPr kumimoji="1" lang="zh-CN" altLang="en-US" sz="1600" dirty="0"/>
              <a:t>）中断</a:t>
            </a:r>
            <a:endParaRPr kumimoji="1" lang="en-US" altLang="zh-CN" sz="1600" dirty="0"/>
          </a:p>
          <a:p>
            <a:pPr>
              <a:lnSpc>
                <a:spcPct val="120000"/>
              </a:lnSpc>
            </a:pPr>
            <a:r>
              <a:rPr kumimoji="1" lang="zh-CN" altLang="en-US" sz="1600" dirty="0"/>
              <a:t>           </a:t>
            </a:r>
            <a:r>
              <a:rPr kumimoji="1" lang="en-US" altLang="zh-CN" sz="1600" dirty="0"/>
              <a:t>5</a:t>
            </a:r>
            <a:r>
              <a:rPr kumimoji="1" lang="zh-CN" altLang="en-US" sz="1600" dirty="0"/>
              <a:t>）</a:t>
            </a:r>
            <a:r>
              <a:rPr kumimoji="1" lang="en-US" altLang="zh-CN" sz="1600" dirty="0"/>
              <a:t>…</a:t>
            </a:r>
            <a:endParaRPr kumimoji="1" lang="zh-CN" altLang="en-US" sz="1600" dirty="0"/>
          </a:p>
        </p:txBody>
      </p:sp>
      <p:sp>
        <p:nvSpPr>
          <p:cNvPr id="38" name="矩形 37">
            <a:extLst>
              <a:ext uri="{FF2B5EF4-FFF2-40B4-BE49-F238E27FC236}">
                <a16:creationId xmlns:a16="http://schemas.microsoft.com/office/drawing/2014/main" id="{74510530-9B4D-744A-97B6-B83EDAE67DD9}"/>
              </a:ext>
            </a:extLst>
          </p:cNvPr>
          <p:cNvSpPr/>
          <p:nvPr/>
        </p:nvSpPr>
        <p:spPr>
          <a:xfrm>
            <a:off x="5433053" y="3668582"/>
            <a:ext cx="936104"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任务</a:t>
            </a:r>
            <a:r>
              <a:rPr kumimoji="1" lang="en-US" altLang="zh-CN" sz="1400" dirty="0">
                <a:solidFill>
                  <a:schemeClr val="tx1"/>
                </a:solidFill>
              </a:rPr>
              <a:t>1</a:t>
            </a:r>
            <a:endParaRPr kumimoji="1" lang="zh-CN" altLang="en-US" sz="1400" dirty="0">
              <a:solidFill>
                <a:schemeClr val="tx1"/>
              </a:solidFill>
            </a:endParaRPr>
          </a:p>
        </p:txBody>
      </p:sp>
      <p:cxnSp>
        <p:nvCxnSpPr>
          <p:cNvPr id="40" name="肘形连接符 39">
            <a:extLst>
              <a:ext uri="{FF2B5EF4-FFF2-40B4-BE49-F238E27FC236}">
                <a16:creationId xmlns:a16="http://schemas.microsoft.com/office/drawing/2014/main" id="{9D807F82-7A36-F649-AD57-880C1A201582}"/>
              </a:ext>
            </a:extLst>
          </p:cNvPr>
          <p:cNvCxnSpPr>
            <a:cxnSpLocks/>
            <a:stCxn id="38" idx="0"/>
            <a:endCxn id="8" idx="0"/>
          </p:cNvCxnSpPr>
          <p:nvPr/>
        </p:nvCxnSpPr>
        <p:spPr>
          <a:xfrm rot="16200000" flipV="1">
            <a:off x="3970774" y="1738250"/>
            <a:ext cx="1358385" cy="2502279"/>
          </a:xfrm>
          <a:prstGeom prst="bentConnector3">
            <a:avLst>
              <a:gd name="adj1" fmla="val 120034"/>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椭圆 32">
            <a:extLst>
              <a:ext uri="{FF2B5EF4-FFF2-40B4-BE49-F238E27FC236}">
                <a16:creationId xmlns:a16="http://schemas.microsoft.com/office/drawing/2014/main" id="{B20FE223-D063-624F-AEAA-CDD682C9A799}"/>
              </a:ext>
            </a:extLst>
          </p:cNvPr>
          <p:cNvSpPr/>
          <p:nvPr/>
        </p:nvSpPr>
        <p:spPr>
          <a:xfrm>
            <a:off x="5217029" y="2650664"/>
            <a:ext cx="1368152" cy="5905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CPU</a:t>
            </a:r>
            <a:r>
              <a:rPr kumimoji="1" lang="zh-CN" altLang="en-US" sz="1400" dirty="0"/>
              <a:t>核心</a:t>
            </a:r>
          </a:p>
        </p:txBody>
      </p:sp>
      <p:sp>
        <p:nvSpPr>
          <p:cNvPr id="54" name="页脚占位符 4">
            <a:extLst>
              <a:ext uri="{FF2B5EF4-FFF2-40B4-BE49-F238E27FC236}">
                <a16:creationId xmlns:a16="http://schemas.microsoft.com/office/drawing/2014/main" id="{A6FC76A6-7E24-9946-ADBB-50B30132A7F4}"/>
              </a:ext>
            </a:extLst>
          </p:cNvPr>
          <p:cNvSpPr>
            <a:spLocks noGrp="1"/>
          </p:cNvSpPr>
          <p:nvPr>
            <p:ph type="ftr" sz="quarter" idx="3"/>
          </p:nvPr>
        </p:nvSpPr>
        <p:spPr>
          <a:xfrm>
            <a:off x="2553817" y="5305772"/>
            <a:ext cx="3962399" cy="304271"/>
          </a:xfrm>
        </p:spPr>
        <p:txBody>
          <a:bodyPr/>
          <a:lstStyle/>
          <a:p>
            <a:r>
              <a:rPr lang="zh-CN" altLang="en-US" dirty="0"/>
              <a:t>上海交通大学并行与分布式系统研究所（</a:t>
            </a:r>
            <a:r>
              <a:rPr lang="en-US" altLang="zh-CN" dirty="0"/>
              <a:t>IPADS@SJTU</a:t>
            </a:r>
            <a:r>
              <a:rPr lang="zh-CN" altLang="en-US" dirty="0"/>
              <a:t>）</a:t>
            </a:r>
          </a:p>
        </p:txBody>
      </p:sp>
      <p:sp>
        <p:nvSpPr>
          <p:cNvPr id="2" name="文本框 1">
            <a:extLst>
              <a:ext uri="{FF2B5EF4-FFF2-40B4-BE49-F238E27FC236}">
                <a16:creationId xmlns:a16="http://schemas.microsoft.com/office/drawing/2014/main" id="{71214FF2-5213-C7FC-1E0F-4ABAE60F7D22}"/>
              </a:ext>
            </a:extLst>
          </p:cNvPr>
          <p:cNvSpPr txBox="1"/>
          <p:nvPr/>
        </p:nvSpPr>
        <p:spPr>
          <a:xfrm>
            <a:off x="457200" y="1080484"/>
            <a:ext cx="5170733" cy="657809"/>
          </a:xfrm>
          <a:prstGeom prst="rect">
            <a:avLst/>
          </a:prstGeom>
          <a:noFill/>
        </p:spPr>
        <p:txBody>
          <a:bodyPr wrap="square" rtlCol="0">
            <a:spAutoFit/>
          </a:bodyPr>
          <a:lstStyle/>
          <a:p>
            <a:pPr>
              <a:lnSpc>
                <a:spcPct val="120000"/>
              </a:lnSpc>
            </a:pPr>
            <a:r>
              <a:rPr kumimoji="1" lang="zh-CN" altLang="en-US" sz="1600" b="1" dirty="0"/>
              <a:t>对象</a:t>
            </a:r>
            <a:r>
              <a:rPr kumimoji="1" lang="zh-CN" altLang="en-US" sz="1600" dirty="0"/>
              <a:t>：</a:t>
            </a:r>
            <a:r>
              <a:rPr kumimoji="1" lang="en-US" altLang="zh-CN" sz="1600" dirty="0"/>
              <a:t>CPU</a:t>
            </a:r>
            <a:r>
              <a:rPr kumimoji="1" lang="zh-CN" altLang="en-US" sz="1600" dirty="0"/>
              <a:t>执行的最小单元，可以是进程或线程，统一用“任务”描述。</a:t>
            </a:r>
          </a:p>
        </p:txBody>
      </p:sp>
      <p:sp>
        <p:nvSpPr>
          <p:cNvPr id="9" name="矩形 8">
            <a:extLst>
              <a:ext uri="{FF2B5EF4-FFF2-40B4-BE49-F238E27FC236}">
                <a16:creationId xmlns:a16="http://schemas.microsoft.com/office/drawing/2014/main" id="{60430315-4089-9919-BE7A-05AB8EFF56EE}"/>
              </a:ext>
            </a:extLst>
          </p:cNvPr>
          <p:cNvSpPr/>
          <p:nvPr/>
        </p:nvSpPr>
        <p:spPr>
          <a:xfrm>
            <a:off x="1346650" y="1898055"/>
            <a:ext cx="936104"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新任务</a:t>
            </a:r>
          </a:p>
        </p:txBody>
      </p:sp>
      <p:cxnSp>
        <p:nvCxnSpPr>
          <p:cNvPr id="13" name="肘形连接符 12">
            <a:extLst>
              <a:ext uri="{FF2B5EF4-FFF2-40B4-BE49-F238E27FC236}">
                <a16:creationId xmlns:a16="http://schemas.microsoft.com/office/drawing/2014/main" id="{753730F4-CCFA-7621-9EF9-302BD6D89EC9}"/>
              </a:ext>
            </a:extLst>
          </p:cNvPr>
          <p:cNvCxnSpPr>
            <a:cxnSpLocks/>
            <a:stCxn id="9" idx="3"/>
            <a:endCxn id="8" idx="0"/>
          </p:cNvCxnSpPr>
          <p:nvPr/>
        </p:nvCxnSpPr>
        <p:spPr>
          <a:xfrm>
            <a:off x="2282754" y="2042071"/>
            <a:ext cx="1116072" cy="268126"/>
          </a:xfrm>
          <a:prstGeom prst="bentConnector2">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91698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5213AD-A0CC-E049-BAE9-5421C0E2FE68}"/>
              </a:ext>
            </a:extLst>
          </p:cNvPr>
          <p:cNvSpPr>
            <a:spLocks noGrp="1"/>
          </p:cNvSpPr>
          <p:nvPr>
            <p:ph type="title"/>
          </p:nvPr>
        </p:nvSpPr>
        <p:spPr>
          <a:xfrm>
            <a:off x="457200" y="228866"/>
            <a:ext cx="8229600" cy="900442"/>
          </a:xfrm>
        </p:spPr>
        <p:txBody>
          <a:bodyPr/>
          <a:lstStyle/>
          <a:p>
            <a:r>
              <a:rPr kumimoji="1" lang="zh-CN" altLang="en-US" dirty="0"/>
              <a:t>如果没有调度器</a:t>
            </a:r>
          </a:p>
        </p:txBody>
      </p:sp>
      <p:sp>
        <p:nvSpPr>
          <p:cNvPr id="3" name="内容占位符 2">
            <a:extLst>
              <a:ext uri="{FF2B5EF4-FFF2-40B4-BE49-F238E27FC236}">
                <a16:creationId xmlns:a16="http://schemas.microsoft.com/office/drawing/2014/main" id="{C0FEFECE-C8FA-3E43-9DAC-DC33D202EAA5}"/>
              </a:ext>
            </a:extLst>
          </p:cNvPr>
          <p:cNvSpPr>
            <a:spLocks noGrp="1"/>
          </p:cNvSpPr>
          <p:nvPr>
            <p:ph idx="1"/>
          </p:nvPr>
        </p:nvSpPr>
        <p:spPr>
          <a:xfrm>
            <a:off x="457200" y="1333501"/>
            <a:ext cx="8229600" cy="3771636"/>
          </a:xfrm>
        </p:spPr>
        <p:txBody>
          <a:bodyPr>
            <a:normAutofit/>
          </a:bodyPr>
          <a:lstStyle/>
          <a:p>
            <a:pPr lvl="1"/>
            <a:endParaRPr kumimoji="1" lang="en-US" altLang="zh-CN" dirty="0"/>
          </a:p>
          <a:p>
            <a:pPr lvl="1"/>
            <a:endParaRPr kumimoji="1" lang="en-US" altLang="zh-CN" dirty="0"/>
          </a:p>
        </p:txBody>
      </p:sp>
      <p:sp>
        <p:nvSpPr>
          <p:cNvPr id="4" name="灯片编号占位符 3">
            <a:extLst>
              <a:ext uri="{FF2B5EF4-FFF2-40B4-BE49-F238E27FC236}">
                <a16:creationId xmlns:a16="http://schemas.microsoft.com/office/drawing/2014/main" id="{C8F0F9AA-2CC3-CD43-B225-8FDBDDF7D162}"/>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26</a:t>
            </a:fld>
            <a:endParaRPr lang="zh-CN" altLang="en-US"/>
          </a:p>
        </p:txBody>
      </p:sp>
      <p:sp>
        <p:nvSpPr>
          <p:cNvPr id="8" name="页脚占位符 4">
            <a:extLst>
              <a:ext uri="{FF2B5EF4-FFF2-40B4-BE49-F238E27FC236}">
                <a16:creationId xmlns:a16="http://schemas.microsoft.com/office/drawing/2014/main" id="{8A2EE5EB-5526-A646-99D1-318F1DB32FDC}"/>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cxnSp>
        <p:nvCxnSpPr>
          <p:cNvPr id="10" name="直线连接符 9">
            <a:extLst>
              <a:ext uri="{FF2B5EF4-FFF2-40B4-BE49-F238E27FC236}">
                <a16:creationId xmlns:a16="http://schemas.microsoft.com/office/drawing/2014/main" id="{5C8CAEF3-93AC-6C47-92F1-82B9337A9196}"/>
              </a:ext>
            </a:extLst>
          </p:cNvPr>
          <p:cNvCxnSpPr>
            <a:cxnSpLocks/>
          </p:cNvCxnSpPr>
          <p:nvPr/>
        </p:nvCxnSpPr>
        <p:spPr>
          <a:xfrm>
            <a:off x="3744712" y="2208079"/>
            <a:ext cx="3275560" cy="0"/>
          </a:xfrm>
          <a:prstGeom prst="line">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501E86B2-548A-9141-9789-468649CBF555}"/>
              </a:ext>
            </a:extLst>
          </p:cNvPr>
          <p:cNvCxnSpPr>
            <a:cxnSpLocks/>
          </p:cNvCxnSpPr>
          <p:nvPr/>
        </p:nvCxnSpPr>
        <p:spPr>
          <a:xfrm>
            <a:off x="3744711" y="3342336"/>
            <a:ext cx="3347569" cy="0"/>
          </a:xfrm>
          <a:prstGeom prst="line">
            <a:avLst/>
          </a:prstGeom>
          <a:ln w="12700">
            <a:tailEnd type="stealth"/>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1321C4DA-6292-6A4F-AB81-9F89AD9289EF}"/>
              </a:ext>
            </a:extLst>
          </p:cNvPr>
          <p:cNvSpPr/>
          <p:nvPr/>
        </p:nvSpPr>
        <p:spPr>
          <a:xfrm>
            <a:off x="3859280" y="2147298"/>
            <a:ext cx="2201733" cy="1212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8" name="矩形 37">
            <a:extLst>
              <a:ext uri="{FF2B5EF4-FFF2-40B4-BE49-F238E27FC236}">
                <a16:creationId xmlns:a16="http://schemas.microsoft.com/office/drawing/2014/main" id="{340692A0-6494-0F48-9F66-93B2901C177C}"/>
              </a:ext>
            </a:extLst>
          </p:cNvPr>
          <p:cNvSpPr/>
          <p:nvPr/>
        </p:nvSpPr>
        <p:spPr>
          <a:xfrm>
            <a:off x="6061012" y="3312090"/>
            <a:ext cx="599219" cy="101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1" name="文本框 40">
            <a:extLst>
              <a:ext uri="{FF2B5EF4-FFF2-40B4-BE49-F238E27FC236}">
                <a16:creationId xmlns:a16="http://schemas.microsoft.com/office/drawing/2014/main" id="{C6835754-4B79-C749-BA1B-FAAA3A665C48}"/>
              </a:ext>
            </a:extLst>
          </p:cNvPr>
          <p:cNvSpPr txBox="1"/>
          <p:nvPr/>
        </p:nvSpPr>
        <p:spPr>
          <a:xfrm>
            <a:off x="1499428" y="4543956"/>
            <a:ext cx="6192688" cy="369332"/>
          </a:xfrm>
          <a:prstGeom prst="rect">
            <a:avLst/>
          </a:prstGeom>
          <a:noFill/>
        </p:spPr>
        <p:txBody>
          <a:bodyPr wrap="square" rtlCol="0">
            <a:spAutoFit/>
          </a:bodyPr>
          <a:lstStyle/>
          <a:p>
            <a:pPr algn="ctr"/>
            <a:r>
              <a:rPr kumimoji="1" lang="zh-CN" altLang="en-US" dirty="0"/>
              <a:t>程序员需要等</a:t>
            </a:r>
            <a:r>
              <a:rPr kumimoji="1" lang="en-US" altLang="zh-CN" dirty="0"/>
              <a:t>30</a:t>
            </a:r>
            <a:r>
              <a:rPr kumimoji="1" lang="zh-CN" altLang="en-US" dirty="0"/>
              <a:t>分钟才能播放他爱听的音乐</a:t>
            </a:r>
            <a:endParaRPr kumimoji="1" lang="en-US" altLang="zh-CN" dirty="0"/>
          </a:p>
        </p:txBody>
      </p:sp>
      <p:pic>
        <p:nvPicPr>
          <p:cNvPr id="42" name="图形 41" descr="无填充的愤怒表情">
            <a:extLst>
              <a:ext uri="{FF2B5EF4-FFF2-40B4-BE49-F238E27FC236}">
                <a16:creationId xmlns:a16="http://schemas.microsoft.com/office/drawing/2014/main" id="{FB911507-4CC0-6D4E-BDDA-850EC32A76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34916" y="4271422"/>
            <a:ext cx="914400" cy="914400"/>
          </a:xfrm>
          <a:prstGeom prst="rect">
            <a:avLst/>
          </a:prstGeom>
        </p:spPr>
      </p:pic>
      <p:sp>
        <p:nvSpPr>
          <p:cNvPr id="43" name="椭圆 42">
            <a:extLst>
              <a:ext uri="{FF2B5EF4-FFF2-40B4-BE49-F238E27FC236}">
                <a16:creationId xmlns:a16="http://schemas.microsoft.com/office/drawing/2014/main" id="{39126E10-997C-7947-A7E6-26AD83D69172}"/>
              </a:ext>
            </a:extLst>
          </p:cNvPr>
          <p:cNvSpPr/>
          <p:nvPr/>
        </p:nvSpPr>
        <p:spPr>
          <a:xfrm>
            <a:off x="4848362" y="1119442"/>
            <a:ext cx="1068259" cy="5905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CPU</a:t>
            </a:r>
            <a:endParaRPr kumimoji="1" lang="zh-CN" altLang="en-US" dirty="0"/>
          </a:p>
        </p:txBody>
      </p:sp>
      <p:sp>
        <p:nvSpPr>
          <p:cNvPr id="44" name="文本框 43">
            <a:extLst>
              <a:ext uri="{FF2B5EF4-FFF2-40B4-BE49-F238E27FC236}">
                <a16:creationId xmlns:a16="http://schemas.microsoft.com/office/drawing/2014/main" id="{75EAD028-43E7-4545-B3D5-9768ECDCB1CB}"/>
              </a:ext>
            </a:extLst>
          </p:cNvPr>
          <p:cNvSpPr txBox="1"/>
          <p:nvPr/>
        </p:nvSpPr>
        <p:spPr>
          <a:xfrm>
            <a:off x="637990" y="1890641"/>
            <a:ext cx="2016224" cy="646331"/>
          </a:xfrm>
          <a:prstGeom prst="rect">
            <a:avLst/>
          </a:prstGeom>
          <a:noFill/>
        </p:spPr>
        <p:txBody>
          <a:bodyPr wrap="square" rtlCol="0">
            <a:spAutoFit/>
          </a:bodyPr>
          <a:lstStyle/>
          <a:p>
            <a:pPr algn="ctr"/>
            <a:r>
              <a:rPr kumimoji="1" lang="zh-CN" altLang="en-US" dirty="0"/>
              <a:t>一个运行</a:t>
            </a:r>
            <a:r>
              <a:rPr kumimoji="1" lang="en-US" altLang="zh-CN" dirty="0"/>
              <a:t>30</a:t>
            </a:r>
            <a:r>
              <a:rPr kumimoji="1" lang="zh-CN" altLang="en-US" dirty="0"/>
              <a:t>分钟的机器学习程序</a:t>
            </a:r>
          </a:p>
        </p:txBody>
      </p:sp>
      <p:pic>
        <p:nvPicPr>
          <p:cNvPr id="45" name="图形 44" descr="戴装备的头">
            <a:extLst>
              <a:ext uri="{FF2B5EF4-FFF2-40B4-BE49-F238E27FC236}">
                <a16:creationId xmlns:a16="http://schemas.microsoft.com/office/drawing/2014/main" id="{19150AD6-3611-704A-9267-0B781DB2487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37807" y="1763894"/>
            <a:ext cx="914400" cy="914400"/>
          </a:xfrm>
          <a:prstGeom prst="rect">
            <a:avLst/>
          </a:prstGeom>
        </p:spPr>
      </p:pic>
      <p:pic>
        <p:nvPicPr>
          <p:cNvPr id="46" name="图形 45" descr="耳机">
            <a:extLst>
              <a:ext uri="{FF2B5EF4-FFF2-40B4-BE49-F238E27FC236}">
                <a16:creationId xmlns:a16="http://schemas.microsoft.com/office/drawing/2014/main" id="{01685DFA-A34D-D94C-B92B-126519F3DDE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12989" y="2852903"/>
            <a:ext cx="914400" cy="914400"/>
          </a:xfrm>
          <a:prstGeom prst="rect">
            <a:avLst/>
          </a:prstGeom>
        </p:spPr>
      </p:pic>
      <p:sp>
        <p:nvSpPr>
          <p:cNvPr id="47" name="文本框 46">
            <a:extLst>
              <a:ext uri="{FF2B5EF4-FFF2-40B4-BE49-F238E27FC236}">
                <a16:creationId xmlns:a16="http://schemas.microsoft.com/office/drawing/2014/main" id="{A9E06338-D0B1-9D4D-8017-802865E591DA}"/>
              </a:ext>
            </a:extLst>
          </p:cNvPr>
          <p:cNvSpPr txBox="1"/>
          <p:nvPr/>
        </p:nvSpPr>
        <p:spPr>
          <a:xfrm>
            <a:off x="651486" y="3117127"/>
            <a:ext cx="2016224" cy="369332"/>
          </a:xfrm>
          <a:prstGeom prst="rect">
            <a:avLst/>
          </a:prstGeom>
          <a:noFill/>
        </p:spPr>
        <p:txBody>
          <a:bodyPr wrap="square" rtlCol="0">
            <a:spAutoFit/>
          </a:bodyPr>
          <a:lstStyle/>
          <a:p>
            <a:pPr algn="ctr"/>
            <a:r>
              <a:rPr kumimoji="1" lang="zh-CN" altLang="en-US" dirty="0"/>
              <a:t>播放音乐</a:t>
            </a:r>
          </a:p>
        </p:txBody>
      </p:sp>
      <p:sp>
        <p:nvSpPr>
          <p:cNvPr id="14" name="文本框 13">
            <a:extLst>
              <a:ext uri="{FF2B5EF4-FFF2-40B4-BE49-F238E27FC236}">
                <a16:creationId xmlns:a16="http://schemas.microsoft.com/office/drawing/2014/main" id="{7CF18EDF-EB43-C94D-AC6B-D3B9C7D33C28}"/>
              </a:ext>
            </a:extLst>
          </p:cNvPr>
          <p:cNvSpPr txBox="1"/>
          <p:nvPr/>
        </p:nvSpPr>
        <p:spPr>
          <a:xfrm>
            <a:off x="4359250" y="3501242"/>
            <a:ext cx="1701762" cy="338554"/>
          </a:xfrm>
          <a:prstGeom prst="rect">
            <a:avLst/>
          </a:prstGeom>
          <a:noFill/>
        </p:spPr>
        <p:txBody>
          <a:bodyPr wrap="square" rtlCol="0">
            <a:spAutoFit/>
          </a:bodyPr>
          <a:lstStyle/>
          <a:p>
            <a:pPr algn="ctr"/>
            <a:r>
              <a:rPr kumimoji="1" lang="zh-CN" altLang="en-US" sz="1600" dirty="0"/>
              <a:t>（程序执行片段）</a:t>
            </a:r>
          </a:p>
        </p:txBody>
      </p:sp>
    </p:spTree>
    <p:extLst>
      <p:ext uri="{BB962C8B-B14F-4D97-AF65-F5344CB8AC3E}">
        <p14:creationId xmlns:p14="http://schemas.microsoft.com/office/powerpoint/2010/main" val="7590943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5213AD-A0CC-E049-BAE9-5421C0E2FE68}"/>
              </a:ext>
            </a:extLst>
          </p:cNvPr>
          <p:cNvSpPr>
            <a:spLocks noGrp="1"/>
          </p:cNvSpPr>
          <p:nvPr>
            <p:ph type="title"/>
          </p:nvPr>
        </p:nvSpPr>
        <p:spPr>
          <a:xfrm>
            <a:off x="457200" y="228866"/>
            <a:ext cx="8229600" cy="900442"/>
          </a:xfrm>
        </p:spPr>
        <p:txBody>
          <a:bodyPr/>
          <a:lstStyle/>
          <a:p>
            <a:r>
              <a:rPr kumimoji="1" lang="zh-CN" altLang="en-US" dirty="0"/>
              <a:t>调度器让生活更美好</a:t>
            </a:r>
          </a:p>
        </p:txBody>
      </p:sp>
      <p:sp>
        <p:nvSpPr>
          <p:cNvPr id="4" name="灯片编号占位符 3">
            <a:extLst>
              <a:ext uri="{FF2B5EF4-FFF2-40B4-BE49-F238E27FC236}">
                <a16:creationId xmlns:a16="http://schemas.microsoft.com/office/drawing/2014/main" id="{C8F0F9AA-2CC3-CD43-B225-8FDBDDF7D162}"/>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27</a:t>
            </a:fld>
            <a:endParaRPr lang="zh-CN" altLang="en-US"/>
          </a:p>
        </p:txBody>
      </p:sp>
      <p:sp>
        <p:nvSpPr>
          <p:cNvPr id="8" name="页脚占位符 4">
            <a:extLst>
              <a:ext uri="{FF2B5EF4-FFF2-40B4-BE49-F238E27FC236}">
                <a16:creationId xmlns:a16="http://schemas.microsoft.com/office/drawing/2014/main" id="{8A2EE5EB-5526-A646-99D1-318F1DB32FDC}"/>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
        <p:nvSpPr>
          <p:cNvPr id="6" name="文本框 5">
            <a:extLst>
              <a:ext uri="{FF2B5EF4-FFF2-40B4-BE49-F238E27FC236}">
                <a16:creationId xmlns:a16="http://schemas.microsoft.com/office/drawing/2014/main" id="{E575B077-B21F-7943-9508-F7B23C654476}"/>
              </a:ext>
            </a:extLst>
          </p:cNvPr>
          <p:cNvSpPr txBox="1"/>
          <p:nvPr/>
        </p:nvSpPr>
        <p:spPr>
          <a:xfrm>
            <a:off x="670134" y="1913507"/>
            <a:ext cx="2016224" cy="646331"/>
          </a:xfrm>
          <a:prstGeom prst="rect">
            <a:avLst/>
          </a:prstGeom>
          <a:noFill/>
        </p:spPr>
        <p:txBody>
          <a:bodyPr wrap="square" rtlCol="0">
            <a:spAutoFit/>
          </a:bodyPr>
          <a:lstStyle/>
          <a:p>
            <a:pPr algn="ctr"/>
            <a:r>
              <a:rPr kumimoji="1" lang="zh-CN" altLang="en-US" dirty="0"/>
              <a:t>一个运行</a:t>
            </a:r>
            <a:r>
              <a:rPr kumimoji="1" lang="en-US" altLang="zh-CN" dirty="0"/>
              <a:t>30</a:t>
            </a:r>
            <a:r>
              <a:rPr kumimoji="1" lang="zh-CN" altLang="en-US" dirty="0"/>
              <a:t>分钟的机器学习程序</a:t>
            </a:r>
          </a:p>
        </p:txBody>
      </p:sp>
      <p:pic>
        <p:nvPicPr>
          <p:cNvPr id="22" name="图形 21" descr="戴装备的头">
            <a:extLst>
              <a:ext uri="{FF2B5EF4-FFF2-40B4-BE49-F238E27FC236}">
                <a16:creationId xmlns:a16="http://schemas.microsoft.com/office/drawing/2014/main" id="{35F3037C-93D6-554B-B77B-5C87B56DC6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69951" y="1786760"/>
            <a:ext cx="914400" cy="914400"/>
          </a:xfrm>
          <a:prstGeom prst="rect">
            <a:avLst/>
          </a:prstGeom>
        </p:spPr>
      </p:pic>
      <p:pic>
        <p:nvPicPr>
          <p:cNvPr id="24" name="图形 23" descr="耳机">
            <a:extLst>
              <a:ext uri="{FF2B5EF4-FFF2-40B4-BE49-F238E27FC236}">
                <a16:creationId xmlns:a16="http://schemas.microsoft.com/office/drawing/2014/main" id="{39CF0563-3020-8445-B592-80F380254B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45133" y="2875769"/>
            <a:ext cx="914400" cy="914400"/>
          </a:xfrm>
          <a:prstGeom prst="rect">
            <a:avLst/>
          </a:prstGeom>
        </p:spPr>
      </p:pic>
      <p:sp>
        <p:nvSpPr>
          <p:cNvPr id="25" name="文本框 24">
            <a:extLst>
              <a:ext uri="{FF2B5EF4-FFF2-40B4-BE49-F238E27FC236}">
                <a16:creationId xmlns:a16="http://schemas.microsoft.com/office/drawing/2014/main" id="{23DBAF63-AD21-9C4C-8905-53F8AE9CF50E}"/>
              </a:ext>
            </a:extLst>
          </p:cNvPr>
          <p:cNvSpPr txBox="1"/>
          <p:nvPr/>
        </p:nvSpPr>
        <p:spPr>
          <a:xfrm>
            <a:off x="683630" y="3139993"/>
            <a:ext cx="2016224" cy="369332"/>
          </a:xfrm>
          <a:prstGeom prst="rect">
            <a:avLst/>
          </a:prstGeom>
          <a:noFill/>
        </p:spPr>
        <p:txBody>
          <a:bodyPr wrap="square" rtlCol="0">
            <a:spAutoFit/>
          </a:bodyPr>
          <a:lstStyle/>
          <a:p>
            <a:pPr algn="ctr"/>
            <a:r>
              <a:rPr kumimoji="1" lang="zh-CN" altLang="en-US" dirty="0"/>
              <a:t>播放音乐</a:t>
            </a:r>
          </a:p>
        </p:txBody>
      </p:sp>
      <p:sp>
        <p:nvSpPr>
          <p:cNvPr id="26" name="文本框 25">
            <a:extLst>
              <a:ext uri="{FF2B5EF4-FFF2-40B4-BE49-F238E27FC236}">
                <a16:creationId xmlns:a16="http://schemas.microsoft.com/office/drawing/2014/main" id="{09D2818A-D825-7B49-A616-857ABAD094B4}"/>
              </a:ext>
            </a:extLst>
          </p:cNvPr>
          <p:cNvSpPr txBox="1"/>
          <p:nvPr/>
        </p:nvSpPr>
        <p:spPr>
          <a:xfrm>
            <a:off x="1838970" y="4319226"/>
            <a:ext cx="5040560" cy="646331"/>
          </a:xfrm>
          <a:prstGeom prst="rect">
            <a:avLst/>
          </a:prstGeom>
          <a:noFill/>
        </p:spPr>
        <p:txBody>
          <a:bodyPr wrap="square" rtlCol="0">
            <a:spAutoFit/>
          </a:bodyPr>
          <a:lstStyle/>
          <a:p>
            <a:pPr algn="ctr"/>
            <a:r>
              <a:rPr kumimoji="1" lang="zh-CN" altLang="en-US" dirty="0"/>
              <a:t>调度器</a:t>
            </a:r>
            <a:r>
              <a:rPr kumimoji="1" lang="en-US" altLang="zh-CN" dirty="0"/>
              <a:t>"</a:t>
            </a:r>
            <a:r>
              <a:rPr kumimoji="1" lang="zh-CN" altLang="en-US" dirty="0"/>
              <a:t>人性化</a:t>
            </a:r>
            <a:r>
              <a:rPr kumimoji="1" lang="en-US" altLang="zh-CN" dirty="0"/>
              <a:t>"</a:t>
            </a:r>
            <a:r>
              <a:rPr kumimoji="1" lang="zh-CN" altLang="en-US" dirty="0"/>
              <a:t>地将程序切片执行</a:t>
            </a:r>
            <a:endParaRPr kumimoji="1" lang="en-US" altLang="zh-CN" dirty="0"/>
          </a:p>
          <a:p>
            <a:pPr algn="ctr"/>
            <a:r>
              <a:rPr kumimoji="1" lang="zh-CN" altLang="en-US" dirty="0"/>
              <a:t>现在程序员可以边听音乐边等他的程序运行完了</a:t>
            </a:r>
          </a:p>
        </p:txBody>
      </p:sp>
      <p:pic>
        <p:nvPicPr>
          <p:cNvPr id="7" name="图形 6" descr="吐舌头表情，没有填充">
            <a:extLst>
              <a:ext uri="{FF2B5EF4-FFF2-40B4-BE49-F238E27FC236}">
                <a16:creationId xmlns:a16="http://schemas.microsoft.com/office/drawing/2014/main" id="{2ADC3E41-95C5-6447-9637-951E0CBDD63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79530" y="4156876"/>
            <a:ext cx="914400" cy="914400"/>
          </a:xfrm>
          <a:prstGeom prst="rect">
            <a:avLst/>
          </a:prstGeom>
        </p:spPr>
      </p:pic>
      <p:sp>
        <p:nvSpPr>
          <p:cNvPr id="17" name="矩形 16">
            <a:extLst>
              <a:ext uri="{FF2B5EF4-FFF2-40B4-BE49-F238E27FC236}">
                <a16:creationId xmlns:a16="http://schemas.microsoft.com/office/drawing/2014/main" id="{8B23488E-0C5F-AE41-93F7-F9E11A7B5220}"/>
              </a:ext>
            </a:extLst>
          </p:cNvPr>
          <p:cNvSpPr/>
          <p:nvPr/>
        </p:nvSpPr>
        <p:spPr>
          <a:xfrm>
            <a:off x="3965155" y="1168736"/>
            <a:ext cx="914400" cy="4889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调度器</a:t>
            </a:r>
          </a:p>
        </p:txBody>
      </p:sp>
      <p:cxnSp>
        <p:nvCxnSpPr>
          <p:cNvPr id="10" name="直线连接符 9">
            <a:extLst>
              <a:ext uri="{FF2B5EF4-FFF2-40B4-BE49-F238E27FC236}">
                <a16:creationId xmlns:a16="http://schemas.microsoft.com/office/drawing/2014/main" id="{5C8CAEF3-93AC-6C47-92F1-82B9337A9196}"/>
              </a:ext>
            </a:extLst>
          </p:cNvPr>
          <p:cNvCxnSpPr/>
          <p:nvPr/>
        </p:nvCxnSpPr>
        <p:spPr>
          <a:xfrm>
            <a:off x="3853924" y="2296958"/>
            <a:ext cx="2707456" cy="0"/>
          </a:xfrm>
          <a:prstGeom prst="line">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501E86B2-548A-9141-9789-468649CBF555}"/>
              </a:ext>
            </a:extLst>
          </p:cNvPr>
          <p:cNvCxnSpPr/>
          <p:nvPr/>
        </p:nvCxnSpPr>
        <p:spPr>
          <a:xfrm>
            <a:off x="3850914" y="3329887"/>
            <a:ext cx="2707456" cy="0"/>
          </a:xfrm>
          <a:prstGeom prst="line">
            <a:avLst/>
          </a:prstGeom>
          <a:ln w="12700">
            <a:tailEnd type="stealth"/>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1321C4DA-6292-6A4F-AB81-9F89AD9289EF}"/>
              </a:ext>
            </a:extLst>
          </p:cNvPr>
          <p:cNvSpPr/>
          <p:nvPr/>
        </p:nvSpPr>
        <p:spPr>
          <a:xfrm>
            <a:off x="3968493" y="2236177"/>
            <a:ext cx="240404" cy="1016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7" name="矩形 26">
            <a:extLst>
              <a:ext uri="{FF2B5EF4-FFF2-40B4-BE49-F238E27FC236}">
                <a16:creationId xmlns:a16="http://schemas.microsoft.com/office/drawing/2014/main" id="{58EF9923-CB9D-1643-B619-455F033DB45A}"/>
              </a:ext>
            </a:extLst>
          </p:cNvPr>
          <p:cNvSpPr/>
          <p:nvPr/>
        </p:nvSpPr>
        <p:spPr>
          <a:xfrm>
            <a:off x="4263185" y="3275179"/>
            <a:ext cx="240404" cy="1016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9" name="矩形 28">
            <a:extLst>
              <a:ext uri="{FF2B5EF4-FFF2-40B4-BE49-F238E27FC236}">
                <a16:creationId xmlns:a16="http://schemas.microsoft.com/office/drawing/2014/main" id="{7D1551C1-B15C-E84B-894D-0A75A8104279}"/>
              </a:ext>
            </a:extLst>
          </p:cNvPr>
          <p:cNvSpPr/>
          <p:nvPr/>
        </p:nvSpPr>
        <p:spPr>
          <a:xfrm>
            <a:off x="4440822" y="2241933"/>
            <a:ext cx="240404" cy="1016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0" name="矩形 29">
            <a:extLst>
              <a:ext uri="{FF2B5EF4-FFF2-40B4-BE49-F238E27FC236}">
                <a16:creationId xmlns:a16="http://schemas.microsoft.com/office/drawing/2014/main" id="{5A928F22-2BD2-E449-B910-DBECF38F94E9}"/>
              </a:ext>
            </a:extLst>
          </p:cNvPr>
          <p:cNvSpPr/>
          <p:nvPr/>
        </p:nvSpPr>
        <p:spPr>
          <a:xfrm>
            <a:off x="4710894" y="3269423"/>
            <a:ext cx="240404" cy="1016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1" name="矩形 30">
            <a:extLst>
              <a:ext uri="{FF2B5EF4-FFF2-40B4-BE49-F238E27FC236}">
                <a16:creationId xmlns:a16="http://schemas.microsoft.com/office/drawing/2014/main" id="{D9EC7F8F-ED8B-B84F-8674-3CF1E30B016C}"/>
              </a:ext>
            </a:extLst>
          </p:cNvPr>
          <p:cNvSpPr/>
          <p:nvPr/>
        </p:nvSpPr>
        <p:spPr>
          <a:xfrm>
            <a:off x="4913151" y="2255771"/>
            <a:ext cx="240404" cy="1016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2" name="矩形 31">
            <a:extLst>
              <a:ext uri="{FF2B5EF4-FFF2-40B4-BE49-F238E27FC236}">
                <a16:creationId xmlns:a16="http://schemas.microsoft.com/office/drawing/2014/main" id="{5549EA86-2923-9E4D-BDFB-4560657370FA}"/>
              </a:ext>
            </a:extLst>
          </p:cNvPr>
          <p:cNvSpPr/>
          <p:nvPr/>
        </p:nvSpPr>
        <p:spPr>
          <a:xfrm>
            <a:off x="5196127" y="3263271"/>
            <a:ext cx="240404" cy="1016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3" name="矩形 32">
            <a:extLst>
              <a:ext uri="{FF2B5EF4-FFF2-40B4-BE49-F238E27FC236}">
                <a16:creationId xmlns:a16="http://schemas.microsoft.com/office/drawing/2014/main" id="{BA062A1F-2581-964B-AB98-68871F91E5D8}"/>
              </a:ext>
            </a:extLst>
          </p:cNvPr>
          <p:cNvSpPr/>
          <p:nvPr/>
        </p:nvSpPr>
        <p:spPr>
          <a:xfrm>
            <a:off x="5372024" y="2258342"/>
            <a:ext cx="240404" cy="1016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4" name="矩形 33">
            <a:extLst>
              <a:ext uri="{FF2B5EF4-FFF2-40B4-BE49-F238E27FC236}">
                <a16:creationId xmlns:a16="http://schemas.microsoft.com/office/drawing/2014/main" id="{4C117FA2-1E4E-D147-A54B-FC81E8C574B4}"/>
              </a:ext>
            </a:extLst>
          </p:cNvPr>
          <p:cNvSpPr/>
          <p:nvPr/>
        </p:nvSpPr>
        <p:spPr>
          <a:xfrm>
            <a:off x="5643836" y="3275179"/>
            <a:ext cx="240404" cy="1016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7" name="矩形 36">
            <a:extLst>
              <a:ext uri="{FF2B5EF4-FFF2-40B4-BE49-F238E27FC236}">
                <a16:creationId xmlns:a16="http://schemas.microsoft.com/office/drawing/2014/main" id="{D7EA016D-F87B-A747-9D97-5DE8D4D9BA2E}"/>
              </a:ext>
            </a:extLst>
          </p:cNvPr>
          <p:cNvSpPr/>
          <p:nvPr/>
        </p:nvSpPr>
        <p:spPr>
          <a:xfrm>
            <a:off x="5884240" y="2241933"/>
            <a:ext cx="240404" cy="1016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8" name="矩形 37">
            <a:extLst>
              <a:ext uri="{FF2B5EF4-FFF2-40B4-BE49-F238E27FC236}">
                <a16:creationId xmlns:a16="http://schemas.microsoft.com/office/drawing/2014/main" id="{340692A0-6494-0F48-9F66-93B2901C177C}"/>
              </a:ext>
            </a:extLst>
          </p:cNvPr>
          <p:cNvSpPr/>
          <p:nvPr/>
        </p:nvSpPr>
        <p:spPr>
          <a:xfrm>
            <a:off x="6140974" y="3292070"/>
            <a:ext cx="240404" cy="1016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8" name="椭圆 27">
            <a:extLst>
              <a:ext uri="{FF2B5EF4-FFF2-40B4-BE49-F238E27FC236}">
                <a16:creationId xmlns:a16="http://schemas.microsoft.com/office/drawing/2014/main" id="{799A0D2E-FF25-824C-9012-044086D4A1BE}"/>
              </a:ext>
            </a:extLst>
          </p:cNvPr>
          <p:cNvSpPr/>
          <p:nvPr/>
        </p:nvSpPr>
        <p:spPr>
          <a:xfrm>
            <a:off x="5454889" y="1173675"/>
            <a:ext cx="1091291" cy="483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CPU</a:t>
            </a:r>
            <a:endParaRPr kumimoji="1" lang="zh-CN" altLang="en-US" dirty="0"/>
          </a:p>
        </p:txBody>
      </p:sp>
      <p:sp>
        <p:nvSpPr>
          <p:cNvPr id="9" name="文本框 8">
            <a:extLst>
              <a:ext uri="{FF2B5EF4-FFF2-40B4-BE49-F238E27FC236}">
                <a16:creationId xmlns:a16="http://schemas.microsoft.com/office/drawing/2014/main" id="{0E3626F2-8917-1E4A-BDBD-7D41F5F4DE23}"/>
              </a:ext>
            </a:extLst>
          </p:cNvPr>
          <p:cNvSpPr txBox="1"/>
          <p:nvPr/>
        </p:nvSpPr>
        <p:spPr>
          <a:xfrm>
            <a:off x="4903177" y="993167"/>
            <a:ext cx="504056" cy="830997"/>
          </a:xfrm>
          <a:prstGeom prst="rect">
            <a:avLst/>
          </a:prstGeom>
          <a:noFill/>
        </p:spPr>
        <p:txBody>
          <a:bodyPr wrap="square" rtlCol="0">
            <a:spAutoFit/>
          </a:bodyPr>
          <a:lstStyle/>
          <a:p>
            <a:r>
              <a:rPr kumimoji="1" lang="en-US" altLang="zh-CN" sz="4800" dirty="0"/>
              <a:t>+</a:t>
            </a:r>
            <a:endParaRPr kumimoji="1" lang="zh-CN" altLang="en-US" sz="4800" dirty="0"/>
          </a:p>
        </p:txBody>
      </p:sp>
      <p:sp>
        <p:nvSpPr>
          <p:cNvPr id="35" name="文本框 34">
            <a:extLst>
              <a:ext uri="{FF2B5EF4-FFF2-40B4-BE49-F238E27FC236}">
                <a16:creationId xmlns:a16="http://schemas.microsoft.com/office/drawing/2014/main" id="{0593F17B-7277-1141-86B4-305F2D6927CE}"/>
              </a:ext>
            </a:extLst>
          </p:cNvPr>
          <p:cNvSpPr txBox="1"/>
          <p:nvPr/>
        </p:nvSpPr>
        <p:spPr>
          <a:xfrm>
            <a:off x="4359250" y="3501242"/>
            <a:ext cx="1701762" cy="338554"/>
          </a:xfrm>
          <a:prstGeom prst="rect">
            <a:avLst/>
          </a:prstGeom>
          <a:noFill/>
        </p:spPr>
        <p:txBody>
          <a:bodyPr wrap="square" rtlCol="0">
            <a:spAutoFit/>
          </a:bodyPr>
          <a:lstStyle/>
          <a:p>
            <a:pPr algn="ctr"/>
            <a:r>
              <a:rPr kumimoji="1" lang="zh-CN" altLang="en-US" sz="1600" dirty="0"/>
              <a:t>（程序执行片段）</a:t>
            </a:r>
          </a:p>
        </p:txBody>
      </p:sp>
    </p:spTree>
    <p:extLst>
      <p:ext uri="{BB962C8B-B14F-4D97-AF65-F5344CB8AC3E}">
        <p14:creationId xmlns:p14="http://schemas.microsoft.com/office/powerpoint/2010/main" val="7258951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5213AD-A0CC-E049-BAE9-5421C0E2FE68}"/>
              </a:ext>
            </a:extLst>
          </p:cNvPr>
          <p:cNvSpPr>
            <a:spLocks noGrp="1"/>
          </p:cNvSpPr>
          <p:nvPr>
            <p:ph type="title"/>
          </p:nvPr>
        </p:nvSpPr>
        <p:spPr>
          <a:xfrm>
            <a:off x="457200" y="228866"/>
            <a:ext cx="8229600" cy="900442"/>
          </a:xfrm>
        </p:spPr>
        <p:txBody>
          <a:bodyPr/>
          <a:lstStyle/>
          <a:p>
            <a:r>
              <a:rPr kumimoji="1" lang="zh-CN" altLang="en-US" dirty="0"/>
              <a:t>什么是调度？</a:t>
            </a:r>
          </a:p>
        </p:txBody>
      </p:sp>
      <p:sp>
        <p:nvSpPr>
          <p:cNvPr id="3" name="内容占位符 2">
            <a:extLst>
              <a:ext uri="{FF2B5EF4-FFF2-40B4-BE49-F238E27FC236}">
                <a16:creationId xmlns:a16="http://schemas.microsoft.com/office/drawing/2014/main" id="{C0FEFECE-C8FA-3E43-9DAC-DC33D202EAA5}"/>
              </a:ext>
            </a:extLst>
          </p:cNvPr>
          <p:cNvSpPr>
            <a:spLocks noGrp="1"/>
          </p:cNvSpPr>
          <p:nvPr>
            <p:ph idx="1"/>
          </p:nvPr>
        </p:nvSpPr>
        <p:spPr>
          <a:xfrm>
            <a:off x="457200" y="1333501"/>
            <a:ext cx="8229600" cy="3771636"/>
          </a:xfrm>
        </p:spPr>
        <p:txBody>
          <a:bodyPr>
            <a:normAutofit/>
          </a:bodyPr>
          <a:lstStyle/>
          <a:p>
            <a:pPr marL="0" indent="0">
              <a:buNone/>
            </a:pPr>
            <a:r>
              <a:rPr kumimoji="1" lang="zh-CN" altLang="en-US" dirty="0"/>
              <a:t>协调请求对于资源的使用</a:t>
            </a:r>
            <a:endParaRPr kumimoji="1" lang="en-US" altLang="zh-CN" dirty="0"/>
          </a:p>
          <a:p>
            <a:pPr lvl="1"/>
            <a:endParaRPr kumimoji="1" lang="en-US" altLang="zh-CN" dirty="0"/>
          </a:p>
        </p:txBody>
      </p:sp>
      <p:sp>
        <p:nvSpPr>
          <p:cNvPr id="4" name="灯片编号占位符 3">
            <a:extLst>
              <a:ext uri="{FF2B5EF4-FFF2-40B4-BE49-F238E27FC236}">
                <a16:creationId xmlns:a16="http://schemas.microsoft.com/office/drawing/2014/main" id="{C8F0F9AA-2CC3-CD43-B225-8FDBDDF7D162}"/>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28</a:t>
            </a:fld>
            <a:endParaRPr lang="zh-CN" altLang="en-US"/>
          </a:p>
        </p:txBody>
      </p:sp>
      <p:sp>
        <p:nvSpPr>
          <p:cNvPr id="8" name="页脚占位符 4">
            <a:extLst>
              <a:ext uri="{FF2B5EF4-FFF2-40B4-BE49-F238E27FC236}">
                <a16:creationId xmlns:a16="http://schemas.microsoft.com/office/drawing/2014/main" id="{8A2EE5EB-5526-A646-99D1-318F1DB32FDC}"/>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
        <p:nvSpPr>
          <p:cNvPr id="9" name="圆角矩形 8">
            <a:extLst>
              <a:ext uri="{FF2B5EF4-FFF2-40B4-BE49-F238E27FC236}">
                <a16:creationId xmlns:a16="http://schemas.microsoft.com/office/drawing/2014/main" id="{4F48D0BB-F0D9-804D-A495-C13F2ED8CED0}"/>
              </a:ext>
            </a:extLst>
          </p:cNvPr>
          <p:cNvSpPr/>
          <p:nvPr/>
        </p:nvSpPr>
        <p:spPr>
          <a:xfrm>
            <a:off x="3851920" y="3171479"/>
            <a:ext cx="1224136"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t>调度器</a:t>
            </a:r>
          </a:p>
        </p:txBody>
      </p:sp>
      <p:sp>
        <p:nvSpPr>
          <p:cNvPr id="10" name="右箭头 9">
            <a:extLst>
              <a:ext uri="{FF2B5EF4-FFF2-40B4-BE49-F238E27FC236}">
                <a16:creationId xmlns:a16="http://schemas.microsoft.com/office/drawing/2014/main" id="{0535DE8F-3566-0544-9684-FE42CD056A6F}"/>
              </a:ext>
            </a:extLst>
          </p:cNvPr>
          <p:cNvSpPr/>
          <p:nvPr/>
        </p:nvSpPr>
        <p:spPr>
          <a:xfrm rot="1800000">
            <a:off x="3092987" y="2955483"/>
            <a:ext cx="648072" cy="2880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11" name="右箭头 10">
            <a:extLst>
              <a:ext uri="{FF2B5EF4-FFF2-40B4-BE49-F238E27FC236}">
                <a16:creationId xmlns:a16="http://schemas.microsoft.com/office/drawing/2014/main" id="{6AC32F72-AEA9-6140-BC5A-C5B82DA175B5}"/>
              </a:ext>
            </a:extLst>
          </p:cNvPr>
          <p:cNvSpPr/>
          <p:nvPr/>
        </p:nvSpPr>
        <p:spPr>
          <a:xfrm>
            <a:off x="5240587" y="3387503"/>
            <a:ext cx="648072" cy="2880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12" name="右箭头 11">
            <a:extLst>
              <a:ext uri="{FF2B5EF4-FFF2-40B4-BE49-F238E27FC236}">
                <a16:creationId xmlns:a16="http://schemas.microsoft.com/office/drawing/2014/main" id="{B422991C-1ED1-3248-808E-E91B505A8F7A}"/>
              </a:ext>
            </a:extLst>
          </p:cNvPr>
          <p:cNvSpPr/>
          <p:nvPr/>
        </p:nvSpPr>
        <p:spPr>
          <a:xfrm>
            <a:off x="3039317" y="3446416"/>
            <a:ext cx="648072" cy="2880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13" name="右箭头 12">
            <a:extLst>
              <a:ext uri="{FF2B5EF4-FFF2-40B4-BE49-F238E27FC236}">
                <a16:creationId xmlns:a16="http://schemas.microsoft.com/office/drawing/2014/main" id="{CE1514A5-9DDB-5044-ABC7-A3AC38F062F3}"/>
              </a:ext>
            </a:extLst>
          </p:cNvPr>
          <p:cNvSpPr/>
          <p:nvPr/>
        </p:nvSpPr>
        <p:spPr>
          <a:xfrm rot="19800000">
            <a:off x="3029319" y="3937349"/>
            <a:ext cx="648072" cy="2880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11F57FF1-5779-C24B-B2EF-59298C9BD4B6}"/>
              </a:ext>
            </a:extLst>
          </p:cNvPr>
          <p:cNvSpPr txBox="1"/>
          <p:nvPr/>
        </p:nvSpPr>
        <p:spPr>
          <a:xfrm>
            <a:off x="2247229" y="2710032"/>
            <a:ext cx="792088" cy="369332"/>
          </a:xfrm>
          <a:prstGeom prst="rect">
            <a:avLst/>
          </a:prstGeom>
          <a:noFill/>
        </p:spPr>
        <p:txBody>
          <a:bodyPr wrap="square" rtlCol="0">
            <a:spAutoFit/>
          </a:bodyPr>
          <a:lstStyle/>
          <a:p>
            <a:r>
              <a:rPr kumimoji="1" lang="zh-CN" altLang="en-US" dirty="0"/>
              <a:t>请求</a:t>
            </a:r>
          </a:p>
        </p:txBody>
      </p:sp>
      <p:sp>
        <p:nvSpPr>
          <p:cNvPr id="15" name="文本框 14">
            <a:extLst>
              <a:ext uri="{FF2B5EF4-FFF2-40B4-BE49-F238E27FC236}">
                <a16:creationId xmlns:a16="http://schemas.microsoft.com/office/drawing/2014/main" id="{FE7576BF-1814-CF48-A852-62B2594BB677}"/>
              </a:ext>
            </a:extLst>
          </p:cNvPr>
          <p:cNvSpPr txBox="1"/>
          <p:nvPr/>
        </p:nvSpPr>
        <p:spPr>
          <a:xfrm>
            <a:off x="2247229" y="3405766"/>
            <a:ext cx="792088" cy="369332"/>
          </a:xfrm>
          <a:prstGeom prst="rect">
            <a:avLst/>
          </a:prstGeom>
          <a:noFill/>
        </p:spPr>
        <p:txBody>
          <a:bodyPr wrap="square" rtlCol="0">
            <a:spAutoFit/>
          </a:bodyPr>
          <a:lstStyle/>
          <a:p>
            <a:r>
              <a:rPr kumimoji="1" lang="zh-CN" altLang="en-US" dirty="0"/>
              <a:t>请求</a:t>
            </a:r>
          </a:p>
        </p:txBody>
      </p:sp>
      <p:sp>
        <p:nvSpPr>
          <p:cNvPr id="16" name="文本框 15">
            <a:extLst>
              <a:ext uri="{FF2B5EF4-FFF2-40B4-BE49-F238E27FC236}">
                <a16:creationId xmlns:a16="http://schemas.microsoft.com/office/drawing/2014/main" id="{8E5ED2CA-56E2-F247-ACD3-3A9A6F4B9DD7}"/>
              </a:ext>
            </a:extLst>
          </p:cNvPr>
          <p:cNvSpPr txBox="1"/>
          <p:nvPr/>
        </p:nvSpPr>
        <p:spPr>
          <a:xfrm>
            <a:off x="2246957" y="4042648"/>
            <a:ext cx="792088" cy="369332"/>
          </a:xfrm>
          <a:prstGeom prst="rect">
            <a:avLst/>
          </a:prstGeom>
          <a:noFill/>
        </p:spPr>
        <p:txBody>
          <a:bodyPr wrap="square" rtlCol="0">
            <a:spAutoFit/>
          </a:bodyPr>
          <a:lstStyle/>
          <a:p>
            <a:r>
              <a:rPr kumimoji="1" lang="zh-CN" altLang="en-US" dirty="0"/>
              <a:t>请求</a:t>
            </a:r>
          </a:p>
        </p:txBody>
      </p:sp>
      <p:sp>
        <p:nvSpPr>
          <p:cNvPr id="17" name="文本框 16">
            <a:extLst>
              <a:ext uri="{FF2B5EF4-FFF2-40B4-BE49-F238E27FC236}">
                <a16:creationId xmlns:a16="http://schemas.microsoft.com/office/drawing/2014/main" id="{7628659C-652A-264C-AE05-308BF661EFE1}"/>
              </a:ext>
            </a:extLst>
          </p:cNvPr>
          <p:cNvSpPr txBox="1"/>
          <p:nvPr/>
        </p:nvSpPr>
        <p:spPr>
          <a:xfrm>
            <a:off x="5888659" y="2905370"/>
            <a:ext cx="792088" cy="369332"/>
          </a:xfrm>
          <a:prstGeom prst="rect">
            <a:avLst/>
          </a:prstGeom>
          <a:noFill/>
        </p:spPr>
        <p:txBody>
          <a:bodyPr wrap="square" rtlCol="0">
            <a:spAutoFit/>
          </a:bodyPr>
          <a:lstStyle/>
          <a:p>
            <a:r>
              <a:rPr kumimoji="1" lang="zh-CN" altLang="en-US" dirty="0"/>
              <a:t>资源</a:t>
            </a:r>
            <a:r>
              <a:rPr kumimoji="1" lang="en-US" altLang="zh-CN" dirty="0"/>
              <a:t>1</a:t>
            </a:r>
            <a:endParaRPr kumimoji="1" lang="zh-CN" altLang="en-US" dirty="0"/>
          </a:p>
        </p:txBody>
      </p:sp>
      <p:sp>
        <p:nvSpPr>
          <p:cNvPr id="18" name="文本框 17">
            <a:extLst>
              <a:ext uri="{FF2B5EF4-FFF2-40B4-BE49-F238E27FC236}">
                <a16:creationId xmlns:a16="http://schemas.microsoft.com/office/drawing/2014/main" id="{D6E1E47E-79D7-2747-AFA5-FE941D12F737}"/>
              </a:ext>
            </a:extLst>
          </p:cNvPr>
          <p:cNvSpPr txBox="1"/>
          <p:nvPr/>
        </p:nvSpPr>
        <p:spPr>
          <a:xfrm>
            <a:off x="5888659" y="3350090"/>
            <a:ext cx="792088" cy="369332"/>
          </a:xfrm>
          <a:prstGeom prst="rect">
            <a:avLst/>
          </a:prstGeom>
          <a:noFill/>
        </p:spPr>
        <p:txBody>
          <a:bodyPr wrap="square" rtlCol="0">
            <a:spAutoFit/>
          </a:bodyPr>
          <a:lstStyle/>
          <a:p>
            <a:r>
              <a:rPr kumimoji="1" lang="zh-CN" altLang="en-US" dirty="0"/>
              <a:t>资源</a:t>
            </a:r>
            <a:r>
              <a:rPr kumimoji="1" lang="en-US" altLang="zh-CN" dirty="0"/>
              <a:t>2</a:t>
            </a:r>
            <a:endParaRPr kumimoji="1" lang="zh-CN" altLang="en-US" dirty="0"/>
          </a:p>
        </p:txBody>
      </p:sp>
      <p:sp>
        <p:nvSpPr>
          <p:cNvPr id="19" name="文本框 18">
            <a:extLst>
              <a:ext uri="{FF2B5EF4-FFF2-40B4-BE49-F238E27FC236}">
                <a16:creationId xmlns:a16="http://schemas.microsoft.com/office/drawing/2014/main" id="{472E2CAB-E08E-4D4C-AEF9-6C203BB58A9B}"/>
              </a:ext>
            </a:extLst>
          </p:cNvPr>
          <p:cNvSpPr txBox="1"/>
          <p:nvPr/>
        </p:nvSpPr>
        <p:spPr>
          <a:xfrm>
            <a:off x="5888659" y="3784312"/>
            <a:ext cx="792088" cy="369332"/>
          </a:xfrm>
          <a:prstGeom prst="rect">
            <a:avLst/>
          </a:prstGeom>
          <a:noFill/>
        </p:spPr>
        <p:txBody>
          <a:bodyPr wrap="square" rtlCol="0">
            <a:spAutoFit/>
          </a:bodyPr>
          <a:lstStyle/>
          <a:p>
            <a:r>
              <a:rPr kumimoji="1" lang="zh-CN" altLang="en-US" dirty="0"/>
              <a:t>资源</a:t>
            </a:r>
            <a:r>
              <a:rPr kumimoji="1" lang="en-US" altLang="zh-CN" dirty="0"/>
              <a:t>3</a:t>
            </a:r>
            <a:endParaRPr kumimoji="1" lang="zh-CN" altLang="en-US" dirty="0"/>
          </a:p>
        </p:txBody>
      </p:sp>
    </p:spTree>
    <p:extLst>
      <p:ext uri="{BB962C8B-B14F-4D97-AF65-F5344CB8AC3E}">
        <p14:creationId xmlns:p14="http://schemas.microsoft.com/office/powerpoint/2010/main" val="1286469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F748E3-FA9D-E347-8F91-A4B92D0075EA}"/>
              </a:ext>
            </a:extLst>
          </p:cNvPr>
          <p:cNvSpPr>
            <a:spLocks noGrp="1"/>
          </p:cNvSpPr>
          <p:nvPr>
            <p:ph type="title"/>
          </p:nvPr>
        </p:nvSpPr>
        <p:spPr>
          <a:xfrm>
            <a:off x="457200" y="228866"/>
            <a:ext cx="8229600" cy="900442"/>
          </a:xfrm>
        </p:spPr>
        <p:txBody>
          <a:bodyPr/>
          <a:lstStyle/>
          <a:p>
            <a:r>
              <a:rPr kumimoji="1" lang="zh-CN" altLang="en-US" dirty="0"/>
              <a:t>思考：还有哪儿些调度适用的场景？</a:t>
            </a:r>
          </a:p>
        </p:txBody>
      </p:sp>
      <p:sp>
        <p:nvSpPr>
          <p:cNvPr id="3" name="内容占位符 2">
            <a:extLst>
              <a:ext uri="{FF2B5EF4-FFF2-40B4-BE49-F238E27FC236}">
                <a16:creationId xmlns:a16="http://schemas.microsoft.com/office/drawing/2014/main" id="{2B9C1CF4-D2B8-C545-BC3A-0E4F9AA67350}"/>
              </a:ext>
            </a:extLst>
          </p:cNvPr>
          <p:cNvSpPr>
            <a:spLocks noGrp="1"/>
          </p:cNvSpPr>
          <p:nvPr>
            <p:ph idx="1"/>
          </p:nvPr>
        </p:nvSpPr>
        <p:spPr/>
        <p:txBody>
          <a:bodyPr/>
          <a:lstStyle/>
          <a:p>
            <a:r>
              <a:rPr kumimoji="1" lang="en-US" altLang="zh-CN" dirty="0"/>
              <a:t>I/O (</a:t>
            </a:r>
            <a:r>
              <a:rPr kumimoji="1" lang="zh-CN" altLang="en-US" dirty="0"/>
              <a:t>磁盘</a:t>
            </a:r>
            <a:r>
              <a:rPr kumimoji="1" lang="en-US" altLang="zh-CN" dirty="0"/>
              <a:t>)</a:t>
            </a:r>
          </a:p>
          <a:p>
            <a:r>
              <a:rPr kumimoji="1" lang="zh-CN" altLang="en-US" dirty="0"/>
              <a:t>打印机</a:t>
            </a:r>
            <a:endParaRPr kumimoji="1" lang="en-US" altLang="zh-CN" dirty="0"/>
          </a:p>
          <a:p>
            <a:r>
              <a:rPr kumimoji="1" lang="zh-CN" altLang="en-US" dirty="0"/>
              <a:t>内存</a:t>
            </a:r>
            <a:endParaRPr kumimoji="1" lang="en-US" altLang="zh-CN" dirty="0"/>
          </a:p>
          <a:p>
            <a:r>
              <a:rPr kumimoji="1" lang="zh-CN" altLang="en-US" dirty="0"/>
              <a:t>网络包</a:t>
            </a:r>
            <a:endParaRPr kumimoji="1" lang="en-US" altLang="zh-CN" dirty="0"/>
          </a:p>
          <a:p>
            <a:r>
              <a:rPr kumimoji="1" lang="en-US" altLang="zh-CN" dirty="0"/>
              <a:t>…</a:t>
            </a:r>
          </a:p>
          <a:p>
            <a:endParaRPr kumimoji="1" lang="zh-CN" altLang="en-US" dirty="0"/>
          </a:p>
        </p:txBody>
      </p:sp>
      <p:sp>
        <p:nvSpPr>
          <p:cNvPr id="4" name="灯片编号占位符 3">
            <a:extLst>
              <a:ext uri="{FF2B5EF4-FFF2-40B4-BE49-F238E27FC236}">
                <a16:creationId xmlns:a16="http://schemas.microsoft.com/office/drawing/2014/main" id="{C291885E-FFDC-D843-8188-B00BCA7F7953}"/>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29</a:t>
            </a:fld>
            <a:endParaRPr lang="zh-CN" altLang="en-US"/>
          </a:p>
        </p:txBody>
      </p:sp>
      <p:sp>
        <p:nvSpPr>
          <p:cNvPr id="14" name="页脚占位符 4">
            <a:extLst>
              <a:ext uri="{FF2B5EF4-FFF2-40B4-BE49-F238E27FC236}">
                <a16:creationId xmlns:a16="http://schemas.microsoft.com/office/drawing/2014/main" id="{A2053D58-7907-C344-BC64-5B80E52A61D1}"/>
              </a:ext>
            </a:extLst>
          </p:cNvPr>
          <p:cNvSpPr>
            <a:spLocks noGrp="1"/>
          </p:cNvSpPr>
          <p:nvPr>
            <p:ph type="ftr" sz="quarter" idx="3"/>
          </p:nvPr>
        </p:nvSpPr>
        <p:spPr>
          <a:xfrm>
            <a:off x="2553817" y="5305772"/>
            <a:ext cx="3962399" cy="304271"/>
          </a:xfrm>
        </p:spPr>
        <p:txBody>
          <a:bodyPr/>
          <a:lstStyle/>
          <a:p>
            <a:r>
              <a:rPr lang="zh-CN" altLang="en-US" dirty="0"/>
              <a:t>上海交通大学并行与分布式系统研究所（</a:t>
            </a:r>
            <a:r>
              <a:rPr lang="en-US" altLang="zh-CN" dirty="0"/>
              <a:t>IPADS@SJTU</a:t>
            </a:r>
            <a:r>
              <a:rPr lang="zh-CN" altLang="en-US" dirty="0"/>
              <a:t>）</a:t>
            </a:r>
          </a:p>
        </p:txBody>
      </p:sp>
    </p:spTree>
    <p:extLst>
      <p:ext uri="{BB962C8B-B14F-4D97-AF65-F5344CB8AC3E}">
        <p14:creationId xmlns:p14="http://schemas.microsoft.com/office/powerpoint/2010/main" val="482000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A77019-50CF-984E-BDDA-FEE34CE35DC6}"/>
              </a:ext>
            </a:extLst>
          </p:cNvPr>
          <p:cNvSpPr>
            <a:spLocks noGrp="1"/>
          </p:cNvSpPr>
          <p:nvPr>
            <p:ph type="title"/>
          </p:nvPr>
        </p:nvSpPr>
        <p:spPr/>
        <p:txBody>
          <a:bodyPr>
            <a:normAutofit/>
          </a:bodyPr>
          <a:lstStyle/>
          <a:p>
            <a:r>
              <a:rPr kumimoji="1" lang="zh-CN" altLang="en-US" dirty="0"/>
              <a:t>回顾：线程提供轻量级的运行时抽象</a:t>
            </a:r>
          </a:p>
        </p:txBody>
      </p:sp>
      <p:sp>
        <p:nvSpPr>
          <p:cNvPr id="3" name="内容占位符 2">
            <a:extLst>
              <a:ext uri="{FF2B5EF4-FFF2-40B4-BE49-F238E27FC236}">
                <a16:creationId xmlns:a16="http://schemas.microsoft.com/office/drawing/2014/main" id="{1C62361D-5EC7-1B4F-8073-291486CE0A13}"/>
              </a:ext>
            </a:extLst>
          </p:cNvPr>
          <p:cNvSpPr>
            <a:spLocks noGrp="1"/>
          </p:cNvSpPr>
          <p:nvPr>
            <p:ph idx="1"/>
          </p:nvPr>
        </p:nvSpPr>
        <p:spPr/>
        <p:txBody>
          <a:bodyPr/>
          <a:lstStyle/>
          <a:p>
            <a:r>
              <a:rPr kumimoji="1" lang="zh-CN" altLang="en-US"/>
              <a:t>线程只包含运行时的状态</a:t>
            </a:r>
            <a:endParaRPr kumimoji="1" lang="en-US" altLang="zh-CN"/>
          </a:p>
          <a:p>
            <a:pPr lvl="1"/>
            <a:r>
              <a:rPr kumimoji="1" lang="zh-CN" altLang="en-US"/>
              <a:t>静态部分由</a:t>
            </a:r>
            <a:r>
              <a:rPr kumimoji="1" lang="zh-CN" altLang="en-US" b="1"/>
              <a:t>进程</a:t>
            </a:r>
            <a:r>
              <a:rPr kumimoji="1" lang="zh-CN" altLang="en-US"/>
              <a:t>提供</a:t>
            </a:r>
            <a:endParaRPr kumimoji="1" lang="en-US" altLang="zh-CN"/>
          </a:p>
          <a:p>
            <a:pPr lvl="1"/>
            <a:r>
              <a:rPr kumimoji="1" lang="zh-CN" altLang="en-US"/>
              <a:t>包括了执行所需的</a:t>
            </a:r>
            <a:r>
              <a:rPr kumimoji="1" lang="zh-CN" altLang="en-US" b="1"/>
              <a:t>最小</a:t>
            </a:r>
            <a:r>
              <a:rPr kumimoji="1" lang="zh-CN" altLang="en-US"/>
              <a:t>状态（主要是寄存器和栈）</a:t>
            </a:r>
            <a:endParaRPr kumimoji="1" lang="en-US" altLang="zh-CN"/>
          </a:p>
          <a:p>
            <a:endParaRPr kumimoji="1" lang="en-US" altLang="zh-CN"/>
          </a:p>
          <a:p>
            <a:r>
              <a:rPr kumimoji="1" lang="zh-CN" altLang="en-US"/>
              <a:t>一个进程可以包含多个线程</a:t>
            </a:r>
            <a:endParaRPr kumimoji="1" lang="en-US" altLang="zh-CN"/>
          </a:p>
          <a:p>
            <a:pPr lvl="1"/>
            <a:r>
              <a:rPr kumimoji="1" lang="zh-CN" altLang="en-US"/>
              <a:t>每个线程共享同一地址空间（方便数据共享和交互）</a:t>
            </a:r>
            <a:endParaRPr kumimoji="1" lang="en-US" altLang="zh-CN"/>
          </a:p>
          <a:p>
            <a:pPr lvl="1"/>
            <a:r>
              <a:rPr kumimoji="1" lang="zh-CN" altLang="en-US"/>
              <a:t>允许进程内并行</a:t>
            </a:r>
            <a:endParaRPr kumimoji="1" lang="zh-CN" altLang="en-US" dirty="0"/>
          </a:p>
        </p:txBody>
      </p:sp>
      <p:sp>
        <p:nvSpPr>
          <p:cNvPr id="4" name="灯片编号占位符 3">
            <a:extLst>
              <a:ext uri="{FF2B5EF4-FFF2-40B4-BE49-F238E27FC236}">
                <a16:creationId xmlns:a16="http://schemas.microsoft.com/office/drawing/2014/main" id="{5C853221-E5F7-AD46-972E-5996341FBCAC}"/>
              </a:ext>
            </a:extLst>
          </p:cNvPr>
          <p:cNvSpPr>
            <a:spLocks noGrp="1"/>
          </p:cNvSpPr>
          <p:nvPr>
            <p:ph type="sldNum" sz="quarter" idx="12"/>
          </p:nvPr>
        </p:nvSpPr>
        <p:spPr/>
        <p:txBody>
          <a:bodyPr/>
          <a:lstStyle/>
          <a:p>
            <a:fld id="{ADE361C3-C043-4A6E-BDCE-8DA1E7D90A3B}" type="slidenum">
              <a:rPr lang="zh-CN" altLang="en-US" smtClean="0"/>
              <a:t>3</a:t>
            </a:fld>
            <a:endParaRPr lang="zh-CN" altLang="en-US"/>
          </a:p>
        </p:txBody>
      </p:sp>
      <p:sp>
        <p:nvSpPr>
          <p:cNvPr id="5" name="页脚占位符 4">
            <a:extLst>
              <a:ext uri="{FF2B5EF4-FFF2-40B4-BE49-F238E27FC236}">
                <a16:creationId xmlns:a16="http://schemas.microsoft.com/office/drawing/2014/main" id="{3B9A144B-524F-714B-91B0-DA64528A60DF}"/>
              </a:ext>
            </a:extLst>
          </p:cNvPr>
          <p:cNvSpPr>
            <a:spLocks noGrp="1"/>
          </p:cNvSpPr>
          <p:nvPr>
            <p:ph type="ftr" sz="quarter" idx="3"/>
          </p:nvPr>
        </p:nvSpPr>
        <p:spPr>
          <a:xfrm>
            <a:off x="2553817" y="5305772"/>
            <a:ext cx="3962399" cy="304271"/>
          </a:xfrm>
          <a:prstGeom prst="rect">
            <a:avLst/>
          </a:prstGeom>
        </p:spPr>
        <p:txBody>
          <a:bodyPr anchor="ctr"/>
          <a:lstStyle>
            <a:defPPr>
              <a:defRPr lang="zh-CN"/>
            </a:defPPr>
            <a:lvl1pPr marL="0" algn="ctr" defTabSz="914400" rtl="0" eaLnBrk="1" latinLnBrk="0" hangingPunct="1">
              <a:defRPr sz="1100" kern="1200">
                <a:solidFill>
                  <a:schemeClr val="tx1">
                    <a:lumMod val="50000"/>
                    <a:lumOff val="50000"/>
                  </a:schemeClr>
                </a:solidFill>
                <a:latin typeface="+mn-e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t>上海交通大学并行与分布式系统研究所（</a:t>
            </a:r>
            <a:r>
              <a:rPr lang="en-US" altLang="zh-CN"/>
              <a:t>IPADS@SJTU</a:t>
            </a:r>
            <a:r>
              <a:rPr lang="zh-CN" altLang="en-US"/>
              <a:t>）</a:t>
            </a:r>
            <a:endParaRPr lang="zh-CN" altLang="en-US" dirty="0"/>
          </a:p>
        </p:txBody>
      </p:sp>
    </p:spTree>
    <p:extLst>
      <p:ext uri="{BB962C8B-B14F-4D97-AF65-F5344CB8AC3E}">
        <p14:creationId xmlns:p14="http://schemas.microsoft.com/office/powerpoint/2010/main" val="40183450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FF3E6A-0149-DB4A-9B75-F9CAA7AD5B7A}"/>
              </a:ext>
            </a:extLst>
          </p:cNvPr>
          <p:cNvSpPr>
            <a:spLocks noGrp="1"/>
          </p:cNvSpPr>
          <p:nvPr>
            <p:ph type="title"/>
          </p:nvPr>
        </p:nvSpPr>
        <p:spPr>
          <a:xfrm>
            <a:off x="457200" y="228866"/>
            <a:ext cx="8229600" cy="900442"/>
          </a:xfrm>
        </p:spPr>
        <p:txBody>
          <a:bodyPr/>
          <a:lstStyle/>
          <a:p>
            <a:r>
              <a:rPr kumimoji="1" lang="zh-CN" altLang="en-US" dirty="0"/>
              <a:t>不同场景下的调度指标</a:t>
            </a:r>
          </a:p>
        </p:txBody>
      </p:sp>
      <p:pic>
        <p:nvPicPr>
          <p:cNvPr id="6" name="内容占位符 5" descr="智能手机">
            <a:extLst>
              <a:ext uri="{FF2B5EF4-FFF2-40B4-BE49-F238E27FC236}">
                <a16:creationId xmlns:a16="http://schemas.microsoft.com/office/drawing/2014/main" id="{EA356EB5-D276-884B-B7B0-692F0BF99978}"/>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88105" y="2298735"/>
            <a:ext cx="914400" cy="914400"/>
          </a:xfrm>
        </p:spPr>
      </p:pic>
      <p:sp>
        <p:nvSpPr>
          <p:cNvPr id="4" name="灯片编号占位符 3">
            <a:extLst>
              <a:ext uri="{FF2B5EF4-FFF2-40B4-BE49-F238E27FC236}">
                <a16:creationId xmlns:a16="http://schemas.microsoft.com/office/drawing/2014/main" id="{627E0F34-D52A-3545-8BCA-404BBE23E3FB}"/>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30</a:t>
            </a:fld>
            <a:endParaRPr lang="zh-CN" altLang="en-US"/>
          </a:p>
        </p:txBody>
      </p:sp>
      <p:pic>
        <p:nvPicPr>
          <p:cNvPr id="10" name="图形 9" descr="火箭">
            <a:extLst>
              <a:ext uri="{FF2B5EF4-FFF2-40B4-BE49-F238E27FC236}">
                <a16:creationId xmlns:a16="http://schemas.microsoft.com/office/drawing/2014/main" id="{E24E7391-790E-8044-BF6F-29B6E93F8F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67497" y="2298735"/>
            <a:ext cx="914400" cy="914400"/>
          </a:xfrm>
          <a:prstGeom prst="rect">
            <a:avLst/>
          </a:prstGeom>
        </p:spPr>
      </p:pic>
      <p:sp>
        <p:nvSpPr>
          <p:cNvPr id="11" name="文本框 10">
            <a:extLst>
              <a:ext uri="{FF2B5EF4-FFF2-40B4-BE49-F238E27FC236}">
                <a16:creationId xmlns:a16="http://schemas.microsoft.com/office/drawing/2014/main" id="{B3EC45C9-6618-AB4A-8FF8-17A1B557E6AE}"/>
              </a:ext>
            </a:extLst>
          </p:cNvPr>
          <p:cNvSpPr txBox="1"/>
          <p:nvPr/>
        </p:nvSpPr>
        <p:spPr>
          <a:xfrm>
            <a:off x="5487242" y="3371769"/>
            <a:ext cx="1116125" cy="338554"/>
          </a:xfrm>
          <a:prstGeom prst="rect">
            <a:avLst/>
          </a:prstGeom>
          <a:noFill/>
        </p:spPr>
        <p:txBody>
          <a:bodyPr wrap="square" rtlCol="0">
            <a:spAutoFit/>
          </a:bodyPr>
          <a:lstStyle/>
          <a:p>
            <a:pPr algn="ctr"/>
            <a:r>
              <a:rPr kumimoji="1" lang="zh-CN" altLang="en-US" sz="1600" b="1" dirty="0">
                <a:solidFill>
                  <a:schemeClr val="bg1">
                    <a:lumMod val="50000"/>
                  </a:schemeClr>
                </a:solidFill>
              </a:rPr>
              <a:t>低能耗</a:t>
            </a:r>
          </a:p>
        </p:txBody>
      </p:sp>
      <p:pic>
        <p:nvPicPr>
          <p:cNvPr id="13" name="图形 12" descr="服务器">
            <a:extLst>
              <a:ext uri="{FF2B5EF4-FFF2-40B4-BE49-F238E27FC236}">
                <a16:creationId xmlns:a16="http://schemas.microsoft.com/office/drawing/2014/main" id="{118A6025-6FC5-814B-8562-AF48C2831C4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84683" y="2298735"/>
            <a:ext cx="914400" cy="914400"/>
          </a:xfrm>
          <a:prstGeom prst="rect">
            <a:avLst/>
          </a:prstGeom>
        </p:spPr>
      </p:pic>
      <p:sp>
        <p:nvSpPr>
          <p:cNvPr id="14" name="文本框 13">
            <a:extLst>
              <a:ext uri="{FF2B5EF4-FFF2-40B4-BE49-F238E27FC236}">
                <a16:creationId xmlns:a16="http://schemas.microsoft.com/office/drawing/2014/main" id="{E156E17B-CD70-D049-8783-D726ABC36160}"/>
              </a:ext>
            </a:extLst>
          </p:cNvPr>
          <p:cNvSpPr txBox="1"/>
          <p:nvPr/>
        </p:nvSpPr>
        <p:spPr>
          <a:xfrm>
            <a:off x="3783820" y="3372143"/>
            <a:ext cx="1116125" cy="338554"/>
          </a:xfrm>
          <a:prstGeom prst="rect">
            <a:avLst/>
          </a:prstGeom>
          <a:noFill/>
        </p:spPr>
        <p:txBody>
          <a:bodyPr wrap="square" rtlCol="0">
            <a:spAutoFit/>
          </a:bodyPr>
          <a:lstStyle/>
          <a:p>
            <a:pPr algn="ctr"/>
            <a:r>
              <a:rPr kumimoji="1" lang="zh-CN" altLang="en-US" sz="1600" b="1" dirty="0">
                <a:solidFill>
                  <a:schemeClr val="bg1">
                    <a:lumMod val="50000"/>
                  </a:schemeClr>
                </a:solidFill>
              </a:rPr>
              <a:t>可扩展性</a:t>
            </a:r>
          </a:p>
        </p:txBody>
      </p:sp>
      <p:sp>
        <p:nvSpPr>
          <p:cNvPr id="15" name="文本框 14">
            <a:extLst>
              <a:ext uri="{FF2B5EF4-FFF2-40B4-BE49-F238E27FC236}">
                <a16:creationId xmlns:a16="http://schemas.microsoft.com/office/drawing/2014/main" id="{FB2AC222-0289-7847-B9C1-12BF00EF66C7}"/>
              </a:ext>
            </a:extLst>
          </p:cNvPr>
          <p:cNvSpPr txBox="1"/>
          <p:nvPr/>
        </p:nvSpPr>
        <p:spPr>
          <a:xfrm>
            <a:off x="7143135" y="3332619"/>
            <a:ext cx="1334931" cy="338554"/>
          </a:xfrm>
          <a:prstGeom prst="rect">
            <a:avLst/>
          </a:prstGeom>
          <a:noFill/>
        </p:spPr>
        <p:txBody>
          <a:bodyPr wrap="square" rtlCol="0">
            <a:spAutoFit/>
          </a:bodyPr>
          <a:lstStyle/>
          <a:p>
            <a:pPr algn="ctr"/>
            <a:r>
              <a:rPr kumimoji="1" lang="zh-CN" altLang="en-US" sz="1600" b="1" dirty="0">
                <a:solidFill>
                  <a:schemeClr val="bg1">
                    <a:lumMod val="50000"/>
                  </a:schemeClr>
                </a:solidFill>
              </a:rPr>
              <a:t>实时性</a:t>
            </a:r>
          </a:p>
        </p:txBody>
      </p:sp>
      <p:sp>
        <p:nvSpPr>
          <p:cNvPr id="16" name="文本框 15">
            <a:extLst>
              <a:ext uri="{FF2B5EF4-FFF2-40B4-BE49-F238E27FC236}">
                <a16:creationId xmlns:a16="http://schemas.microsoft.com/office/drawing/2014/main" id="{5DA0D031-0A19-154C-94C6-A8A31D463579}"/>
              </a:ext>
            </a:extLst>
          </p:cNvPr>
          <p:cNvSpPr txBox="1"/>
          <p:nvPr/>
        </p:nvSpPr>
        <p:spPr>
          <a:xfrm>
            <a:off x="5493069" y="1720662"/>
            <a:ext cx="1116125" cy="369332"/>
          </a:xfrm>
          <a:prstGeom prst="rect">
            <a:avLst/>
          </a:prstGeom>
          <a:noFill/>
        </p:spPr>
        <p:txBody>
          <a:bodyPr wrap="square" rtlCol="0">
            <a:spAutoFit/>
          </a:bodyPr>
          <a:lstStyle/>
          <a:p>
            <a:pPr algn="ctr"/>
            <a:r>
              <a:rPr kumimoji="1" lang="zh-CN" altLang="en-US" dirty="0"/>
              <a:t>移动设备</a:t>
            </a:r>
          </a:p>
        </p:txBody>
      </p:sp>
      <p:sp>
        <p:nvSpPr>
          <p:cNvPr id="17" name="文本框 16">
            <a:extLst>
              <a:ext uri="{FF2B5EF4-FFF2-40B4-BE49-F238E27FC236}">
                <a16:creationId xmlns:a16="http://schemas.microsoft.com/office/drawing/2014/main" id="{15CDF7C8-FF72-C449-A182-5A7B6D62C357}"/>
              </a:ext>
            </a:extLst>
          </p:cNvPr>
          <p:cNvSpPr txBox="1"/>
          <p:nvPr/>
        </p:nvSpPr>
        <p:spPr>
          <a:xfrm>
            <a:off x="3660320" y="1720662"/>
            <a:ext cx="1363124" cy="369332"/>
          </a:xfrm>
          <a:prstGeom prst="rect">
            <a:avLst/>
          </a:prstGeom>
          <a:noFill/>
        </p:spPr>
        <p:txBody>
          <a:bodyPr wrap="square" rtlCol="0">
            <a:spAutoFit/>
          </a:bodyPr>
          <a:lstStyle/>
          <a:p>
            <a:pPr algn="ctr"/>
            <a:r>
              <a:rPr kumimoji="1" lang="zh-CN" altLang="en-US" dirty="0"/>
              <a:t>网络服务器</a:t>
            </a:r>
          </a:p>
        </p:txBody>
      </p:sp>
      <p:sp>
        <p:nvSpPr>
          <p:cNvPr id="18" name="文本框 17">
            <a:extLst>
              <a:ext uri="{FF2B5EF4-FFF2-40B4-BE49-F238E27FC236}">
                <a16:creationId xmlns:a16="http://schemas.microsoft.com/office/drawing/2014/main" id="{F902854C-3715-D348-AB87-A95C9ED7EC8E}"/>
              </a:ext>
            </a:extLst>
          </p:cNvPr>
          <p:cNvSpPr txBox="1"/>
          <p:nvPr/>
        </p:nvSpPr>
        <p:spPr>
          <a:xfrm>
            <a:off x="7143135" y="1720662"/>
            <a:ext cx="1363124" cy="369332"/>
          </a:xfrm>
          <a:prstGeom prst="rect">
            <a:avLst/>
          </a:prstGeom>
          <a:noFill/>
        </p:spPr>
        <p:txBody>
          <a:bodyPr wrap="square" rtlCol="0">
            <a:spAutoFit/>
          </a:bodyPr>
          <a:lstStyle/>
          <a:p>
            <a:pPr algn="ctr"/>
            <a:r>
              <a:rPr kumimoji="1" lang="zh-CN" altLang="en-US" dirty="0"/>
              <a:t>实时系统</a:t>
            </a:r>
          </a:p>
        </p:txBody>
      </p:sp>
      <p:pic>
        <p:nvPicPr>
          <p:cNvPr id="20" name="图形 19" descr="数据库">
            <a:extLst>
              <a:ext uri="{FF2B5EF4-FFF2-40B4-BE49-F238E27FC236}">
                <a16:creationId xmlns:a16="http://schemas.microsoft.com/office/drawing/2014/main" id="{EAAA6D3C-A7D0-AC43-985B-DD6BD85C408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47716" y="2298735"/>
            <a:ext cx="914400" cy="914400"/>
          </a:xfrm>
          <a:prstGeom prst="rect">
            <a:avLst/>
          </a:prstGeom>
        </p:spPr>
      </p:pic>
      <p:sp>
        <p:nvSpPr>
          <p:cNvPr id="21" name="文本框 20">
            <a:extLst>
              <a:ext uri="{FF2B5EF4-FFF2-40B4-BE49-F238E27FC236}">
                <a16:creationId xmlns:a16="http://schemas.microsoft.com/office/drawing/2014/main" id="{9CF4EBA5-B7BF-964D-9B8B-BC7B4EBA6D71}"/>
              </a:ext>
            </a:extLst>
          </p:cNvPr>
          <p:cNvSpPr txBox="1"/>
          <p:nvPr/>
        </p:nvSpPr>
        <p:spPr>
          <a:xfrm>
            <a:off x="429766" y="1720662"/>
            <a:ext cx="1350300" cy="369332"/>
          </a:xfrm>
          <a:prstGeom prst="rect">
            <a:avLst/>
          </a:prstGeom>
          <a:noFill/>
        </p:spPr>
        <p:txBody>
          <a:bodyPr wrap="square" rtlCol="0">
            <a:spAutoFit/>
          </a:bodyPr>
          <a:lstStyle/>
          <a:p>
            <a:pPr algn="ctr"/>
            <a:r>
              <a:rPr kumimoji="1" lang="zh-CN" altLang="en-US" dirty="0"/>
              <a:t>批处理系统</a:t>
            </a:r>
          </a:p>
        </p:txBody>
      </p:sp>
      <p:pic>
        <p:nvPicPr>
          <p:cNvPr id="23" name="图形 22" descr="笔记本电脑">
            <a:extLst>
              <a:ext uri="{FF2B5EF4-FFF2-40B4-BE49-F238E27FC236}">
                <a16:creationId xmlns:a16="http://schemas.microsoft.com/office/drawing/2014/main" id="{AD2A07B2-9CA6-D243-B00C-B9559E69743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338728" y="2298735"/>
            <a:ext cx="914400" cy="914400"/>
          </a:xfrm>
          <a:prstGeom prst="rect">
            <a:avLst/>
          </a:prstGeom>
        </p:spPr>
      </p:pic>
      <p:sp>
        <p:nvSpPr>
          <p:cNvPr id="24" name="文本框 23">
            <a:extLst>
              <a:ext uri="{FF2B5EF4-FFF2-40B4-BE49-F238E27FC236}">
                <a16:creationId xmlns:a16="http://schemas.microsoft.com/office/drawing/2014/main" id="{5BA728AE-C271-444F-B9ED-A4C5FE6CB3D6}"/>
              </a:ext>
            </a:extLst>
          </p:cNvPr>
          <p:cNvSpPr txBox="1"/>
          <p:nvPr/>
        </p:nvSpPr>
        <p:spPr>
          <a:xfrm>
            <a:off x="2043050" y="1720662"/>
            <a:ext cx="1350300" cy="369332"/>
          </a:xfrm>
          <a:prstGeom prst="rect">
            <a:avLst/>
          </a:prstGeom>
          <a:noFill/>
        </p:spPr>
        <p:txBody>
          <a:bodyPr wrap="square" rtlCol="0">
            <a:spAutoFit/>
          </a:bodyPr>
          <a:lstStyle/>
          <a:p>
            <a:pPr algn="ctr"/>
            <a:r>
              <a:rPr kumimoji="1" lang="zh-CN" altLang="en-US" dirty="0"/>
              <a:t>交互式系统</a:t>
            </a:r>
          </a:p>
        </p:txBody>
      </p:sp>
      <p:sp>
        <p:nvSpPr>
          <p:cNvPr id="25" name="文本框 24">
            <a:extLst>
              <a:ext uri="{FF2B5EF4-FFF2-40B4-BE49-F238E27FC236}">
                <a16:creationId xmlns:a16="http://schemas.microsoft.com/office/drawing/2014/main" id="{7C82265E-DB69-FC44-94FE-3650C45BC7F5}"/>
              </a:ext>
            </a:extLst>
          </p:cNvPr>
          <p:cNvSpPr txBox="1"/>
          <p:nvPr/>
        </p:nvSpPr>
        <p:spPr>
          <a:xfrm>
            <a:off x="546853" y="3371769"/>
            <a:ext cx="1116125" cy="338554"/>
          </a:xfrm>
          <a:prstGeom prst="rect">
            <a:avLst/>
          </a:prstGeom>
          <a:noFill/>
        </p:spPr>
        <p:txBody>
          <a:bodyPr wrap="square" rtlCol="0">
            <a:spAutoFit/>
          </a:bodyPr>
          <a:lstStyle/>
          <a:p>
            <a:pPr algn="ctr"/>
            <a:r>
              <a:rPr kumimoji="1" lang="zh-CN" altLang="en-US" sz="1600" b="1" dirty="0">
                <a:solidFill>
                  <a:schemeClr val="bg1">
                    <a:lumMod val="50000"/>
                  </a:schemeClr>
                </a:solidFill>
              </a:rPr>
              <a:t>高吞吐量</a:t>
            </a:r>
          </a:p>
        </p:txBody>
      </p:sp>
      <p:sp>
        <p:nvSpPr>
          <p:cNvPr id="26" name="文本框 25">
            <a:extLst>
              <a:ext uri="{FF2B5EF4-FFF2-40B4-BE49-F238E27FC236}">
                <a16:creationId xmlns:a16="http://schemas.microsoft.com/office/drawing/2014/main" id="{438C7DA7-EC7B-F348-98C7-4EADAF9023FE}"/>
              </a:ext>
            </a:extLst>
          </p:cNvPr>
          <p:cNvSpPr txBox="1"/>
          <p:nvPr/>
        </p:nvSpPr>
        <p:spPr>
          <a:xfrm>
            <a:off x="2114825" y="3371769"/>
            <a:ext cx="1350300" cy="338554"/>
          </a:xfrm>
          <a:prstGeom prst="rect">
            <a:avLst/>
          </a:prstGeom>
          <a:noFill/>
        </p:spPr>
        <p:txBody>
          <a:bodyPr wrap="square" rtlCol="0">
            <a:spAutoFit/>
          </a:bodyPr>
          <a:lstStyle/>
          <a:p>
            <a:pPr algn="ctr"/>
            <a:r>
              <a:rPr kumimoji="1" lang="zh-CN" altLang="en-US" sz="1600" b="1" dirty="0">
                <a:solidFill>
                  <a:schemeClr val="bg1">
                    <a:lumMod val="50000"/>
                  </a:schemeClr>
                </a:solidFill>
              </a:rPr>
              <a:t>低响应时间</a:t>
            </a:r>
          </a:p>
        </p:txBody>
      </p:sp>
      <p:sp>
        <p:nvSpPr>
          <p:cNvPr id="30" name="文本框 29">
            <a:extLst>
              <a:ext uri="{FF2B5EF4-FFF2-40B4-BE49-F238E27FC236}">
                <a16:creationId xmlns:a16="http://schemas.microsoft.com/office/drawing/2014/main" id="{CA1CAC9A-C750-1543-B129-E5F007E16AE0}"/>
              </a:ext>
            </a:extLst>
          </p:cNvPr>
          <p:cNvSpPr txBox="1"/>
          <p:nvPr/>
        </p:nvSpPr>
        <p:spPr>
          <a:xfrm>
            <a:off x="4821317" y="3916706"/>
            <a:ext cx="1782050" cy="1156407"/>
          </a:xfrm>
          <a:prstGeom prst="rect">
            <a:avLst/>
          </a:prstGeom>
          <a:noFill/>
        </p:spPr>
        <p:txBody>
          <a:bodyPr wrap="square" rtlCol="0">
            <a:spAutoFit/>
          </a:bodyPr>
          <a:lstStyle/>
          <a:p>
            <a:pPr>
              <a:lnSpc>
                <a:spcPct val="150000"/>
              </a:lnSpc>
            </a:pPr>
            <a:r>
              <a:rPr kumimoji="1" lang="zh-CN" altLang="en-US" sz="1600" b="1" dirty="0">
                <a:solidFill>
                  <a:schemeClr val="accent1"/>
                </a:solidFill>
              </a:rPr>
              <a:t>高资源利用率</a:t>
            </a:r>
            <a:endParaRPr kumimoji="1" lang="en-US" altLang="zh-CN" sz="1600" b="1" dirty="0">
              <a:solidFill>
                <a:schemeClr val="accent1"/>
              </a:solidFill>
            </a:endParaRPr>
          </a:p>
          <a:p>
            <a:pPr>
              <a:lnSpc>
                <a:spcPct val="150000"/>
              </a:lnSpc>
            </a:pPr>
            <a:r>
              <a:rPr kumimoji="1" lang="zh-CN" altLang="en-US" sz="1600" b="1" dirty="0">
                <a:solidFill>
                  <a:schemeClr val="accent1"/>
                </a:solidFill>
              </a:rPr>
              <a:t>多任务公平性</a:t>
            </a:r>
            <a:endParaRPr kumimoji="1" lang="en-US" altLang="zh-CN" sz="1600" b="1" dirty="0">
              <a:solidFill>
                <a:schemeClr val="accent1"/>
              </a:solidFill>
            </a:endParaRPr>
          </a:p>
          <a:p>
            <a:pPr>
              <a:lnSpc>
                <a:spcPct val="150000"/>
              </a:lnSpc>
            </a:pPr>
            <a:r>
              <a:rPr kumimoji="1" lang="zh-CN" altLang="en-US" sz="1600" b="1" dirty="0">
                <a:solidFill>
                  <a:schemeClr val="accent1"/>
                </a:solidFill>
              </a:rPr>
              <a:t>低调度开销</a:t>
            </a:r>
          </a:p>
        </p:txBody>
      </p:sp>
      <p:sp>
        <p:nvSpPr>
          <p:cNvPr id="32" name="文本框 31">
            <a:extLst>
              <a:ext uri="{FF2B5EF4-FFF2-40B4-BE49-F238E27FC236}">
                <a16:creationId xmlns:a16="http://schemas.microsoft.com/office/drawing/2014/main" id="{D7F51580-68A1-4C41-A91C-5C00AE86F389}"/>
              </a:ext>
            </a:extLst>
          </p:cNvPr>
          <p:cNvSpPr txBox="1"/>
          <p:nvPr/>
        </p:nvSpPr>
        <p:spPr>
          <a:xfrm>
            <a:off x="2328645" y="4288485"/>
            <a:ext cx="2795928" cy="461665"/>
          </a:xfrm>
          <a:prstGeom prst="rect">
            <a:avLst/>
          </a:prstGeom>
          <a:noFill/>
        </p:spPr>
        <p:txBody>
          <a:bodyPr wrap="square" rtlCol="0">
            <a:spAutoFit/>
          </a:bodyPr>
          <a:lstStyle/>
          <a:p>
            <a:r>
              <a:rPr kumimoji="1" lang="zh-CN" altLang="en-US" sz="2400" b="1" dirty="0">
                <a:solidFill>
                  <a:schemeClr val="accent1"/>
                </a:solidFill>
              </a:rPr>
              <a:t>一些共有的目标：</a:t>
            </a:r>
          </a:p>
        </p:txBody>
      </p:sp>
      <p:sp>
        <p:nvSpPr>
          <p:cNvPr id="27" name="页脚占位符 4">
            <a:extLst>
              <a:ext uri="{FF2B5EF4-FFF2-40B4-BE49-F238E27FC236}">
                <a16:creationId xmlns:a16="http://schemas.microsoft.com/office/drawing/2014/main" id="{C5A229D8-FCC3-EA4E-8FA1-B5A087B257D3}"/>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Tree>
    <p:extLst>
      <p:ext uri="{BB962C8B-B14F-4D97-AF65-F5344CB8AC3E}">
        <p14:creationId xmlns:p14="http://schemas.microsoft.com/office/powerpoint/2010/main" val="4604009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EA76C2-842D-C741-A135-49B2319B6E46}"/>
              </a:ext>
            </a:extLst>
          </p:cNvPr>
          <p:cNvSpPr>
            <a:spLocks noGrp="1"/>
          </p:cNvSpPr>
          <p:nvPr>
            <p:ph type="title"/>
          </p:nvPr>
        </p:nvSpPr>
        <p:spPr>
          <a:xfrm>
            <a:off x="457200" y="228866"/>
            <a:ext cx="8229600" cy="900442"/>
          </a:xfrm>
        </p:spPr>
        <p:txBody>
          <a:bodyPr/>
          <a:lstStyle/>
          <a:p>
            <a:r>
              <a:rPr kumimoji="1" lang="zh-CN" altLang="en-US" dirty="0"/>
              <a:t>调度指标</a:t>
            </a:r>
          </a:p>
        </p:txBody>
      </p:sp>
      <p:sp>
        <p:nvSpPr>
          <p:cNvPr id="3" name="内容占位符 2">
            <a:extLst>
              <a:ext uri="{FF2B5EF4-FFF2-40B4-BE49-F238E27FC236}">
                <a16:creationId xmlns:a16="http://schemas.microsoft.com/office/drawing/2014/main" id="{4ECA0BF3-88A2-5340-9813-E85696D7359E}"/>
              </a:ext>
            </a:extLst>
          </p:cNvPr>
          <p:cNvSpPr>
            <a:spLocks noGrp="1"/>
          </p:cNvSpPr>
          <p:nvPr>
            <p:ph idx="1"/>
          </p:nvPr>
        </p:nvSpPr>
        <p:spPr/>
        <p:txBody>
          <a:bodyPr>
            <a:normAutofit fontScale="85000" lnSpcReduction="10000"/>
          </a:bodyPr>
          <a:lstStyle/>
          <a:p>
            <a:r>
              <a:rPr kumimoji="1" lang="zh-CN" altLang="en-US" dirty="0"/>
              <a:t>降低周转时间：</a:t>
            </a:r>
            <a:r>
              <a:rPr kumimoji="1" lang="zh-CN" altLang="en-US" sz="2400" b="0" dirty="0"/>
              <a:t>任务第一次进入系统到执行结束的时间</a:t>
            </a:r>
            <a:endParaRPr kumimoji="1" lang="en-US" altLang="zh-CN" sz="2400" b="0" dirty="0"/>
          </a:p>
          <a:p>
            <a:r>
              <a:rPr kumimoji="1" lang="zh-CN" altLang="en-US" dirty="0"/>
              <a:t>降低响应时间：</a:t>
            </a:r>
            <a:r>
              <a:rPr kumimoji="1" lang="zh-CN" altLang="en-US" sz="2400" b="0" dirty="0"/>
              <a:t>任务第一次进入系统到第一次给用户输出的时间</a:t>
            </a:r>
            <a:endParaRPr kumimoji="1" lang="en-US" altLang="zh-CN" b="0" dirty="0"/>
          </a:p>
          <a:p>
            <a:r>
              <a:rPr kumimoji="1" lang="zh-CN" altLang="en-US" dirty="0"/>
              <a:t>实时性：</a:t>
            </a:r>
            <a:r>
              <a:rPr kumimoji="1" lang="zh-CN" altLang="en-US" sz="2400" b="0" dirty="0"/>
              <a:t>在任务的截止时间内完成任务</a:t>
            </a:r>
            <a:endParaRPr kumimoji="1" lang="en-US" altLang="zh-CN" sz="2400" b="0" dirty="0"/>
          </a:p>
          <a:p>
            <a:r>
              <a:rPr kumimoji="1" lang="zh-CN" altLang="en-US" dirty="0"/>
              <a:t>公平性：</a:t>
            </a:r>
            <a:r>
              <a:rPr kumimoji="1" lang="zh-CN" altLang="en-US" sz="2400" b="0" dirty="0"/>
              <a:t>每个任务都应该有机会执行，不能饿死</a:t>
            </a:r>
            <a:endParaRPr kumimoji="1" lang="en-US" altLang="zh-CN" sz="2400" b="0" dirty="0"/>
          </a:p>
          <a:p>
            <a:r>
              <a:rPr kumimoji="1" lang="zh-CN" altLang="en-US" dirty="0"/>
              <a:t>开销低：</a:t>
            </a:r>
            <a:r>
              <a:rPr kumimoji="1" lang="zh-CN" altLang="en-US" sz="2400" b="0" dirty="0"/>
              <a:t>调度器是为了优化系统，而非制造性能</a:t>
            </a:r>
            <a:r>
              <a:rPr kumimoji="1" lang="en-US" altLang="zh-CN" sz="2400" b="0" dirty="0"/>
              <a:t>BUG</a:t>
            </a:r>
          </a:p>
          <a:p>
            <a:r>
              <a:rPr kumimoji="1" lang="zh-CN" altLang="en-US" dirty="0"/>
              <a:t>可扩展：</a:t>
            </a:r>
            <a:r>
              <a:rPr kumimoji="1" lang="zh-CN" altLang="en-US" sz="2400" b="0" dirty="0"/>
              <a:t>随着任务数量增加，仍能正常工作</a:t>
            </a:r>
            <a:endParaRPr kumimoji="1" lang="en-US" altLang="zh-CN" sz="2400" b="0" dirty="0"/>
          </a:p>
          <a:p>
            <a:r>
              <a:rPr kumimoji="1" lang="en-US" altLang="zh-CN" dirty="0"/>
              <a:t>…</a:t>
            </a:r>
            <a:endParaRPr kumimoji="1" lang="zh-CN" altLang="en-US" dirty="0"/>
          </a:p>
        </p:txBody>
      </p:sp>
      <p:sp>
        <p:nvSpPr>
          <p:cNvPr id="4" name="灯片编号占位符 3">
            <a:extLst>
              <a:ext uri="{FF2B5EF4-FFF2-40B4-BE49-F238E27FC236}">
                <a16:creationId xmlns:a16="http://schemas.microsoft.com/office/drawing/2014/main" id="{292F2E58-0108-3F4F-B730-6261BD69CE7A}"/>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31</a:t>
            </a:fld>
            <a:endParaRPr lang="zh-CN" altLang="en-US"/>
          </a:p>
        </p:txBody>
      </p:sp>
      <p:sp>
        <p:nvSpPr>
          <p:cNvPr id="5" name="页脚占位符 4">
            <a:extLst>
              <a:ext uri="{FF2B5EF4-FFF2-40B4-BE49-F238E27FC236}">
                <a16:creationId xmlns:a16="http://schemas.microsoft.com/office/drawing/2014/main" id="{56AFB82C-5AFA-9C4F-8E2F-60A0D2D95886}"/>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Tree>
    <p:extLst>
      <p:ext uri="{BB962C8B-B14F-4D97-AF65-F5344CB8AC3E}">
        <p14:creationId xmlns:p14="http://schemas.microsoft.com/office/powerpoint/2010/main" val="15988780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FD6E33-0E6E-AA4B-A39D-011517B2B7B9}"/>
              </a:ext>
            </a:extLst>
          </p:cNvPr>
          <p:cNvSpPr>
            <a:spLocks noGrp="1"/>
          </p:cNvSpPr>
          <p:nvPr>
            <p:ph type="title"/>
          </p:nvPr>
        </p:nvSpPr>
        <p:spPr>
          <a:xfrm>
            <a:off x="457200" y="228866"/>
            <a:ext cx="8229600" cy="900442"/>
          </a:xfrm>
        </p:spPr>
        <p:txBody>
          <a:bodyPr/>
          <a:lstStyle/>
          <a:p>
            <a:r>
              <a:rPr kumimoji="1" lang="zh-CN" altLang="en-US" dirty="0"/>
              <a:t>调度的挑战 </a:t>
            </a:r>
          </a:p>
        </p:txBody>
      </p:sp>
      <p:sp>
        <p:nvSpPr>
          <p:cNvPr id="3" name="内容占位符 2">
            <a:extLst>
              <a:ext uri="{FF2B5EF4-FFF2-40B4-BE49-F238E27FC236}">
                <a16:creationId xmlns:a16="http://schemas.microsoft.com/office/drawing/2014/main" id="{41823F61-3971-514F-A0B2-20AD9A13D64D}"/>
              </a:ext>
            </a:extLst>
          </p:cNvPr>
          <p:cNvSpPr>
            <a:spLocks noGrp="1"/>
          </p:cNvSpPr>
          <p:nvPr>
            <p:ph idx="1"/>
          </p:nvPr>
        </p:nvSpPr>
        <p:spPr>
          <a:xfrm>
            <a:off x="457200" y="1129308"/>
            <a:ext cx="8229600" cy="4176464"/>
          </a:xfrm>
        </p:spPr>
        <p:txBody>
          <a:bodyPr>
            <a:normAutofit fontScale="92500" lnSpcReduction="20000"/>
          </a:bodyPr>
          <a:lstStyle/>
          <a:p>
            <a:r>
              <a:rPr kumimoji="1" lang="zh-CN" altLang="en-US" dirty="0"/>
              <a:t>缺少信息（没有</a:t>
            </a:r>
            <a:r>
              <a:rPr kumimoji="1" lang="zh-CN" altLang="en-US" dirty="0">
                <a:solidFill>
                  <a:srgbClr val="C00000"/>
                </a:solidFill>
              </a:rPr>
              <a:t>先知</a:t>
            </a:r>
            <a:r>
              <a:rPr kumimoji="1" lang="zh-CN" altLang="en-US" dirty="0">
                <a:sym typeface="Wingdings" pitchFamily="2" charset="2"/>
              </a:rPr>
              <a:t>）</a:t>
            </a:r>
            <a:endParaRPr kumimoji="1" lang="en-US" altLang="zh-CN" dirty="0"/>
          </a:p>
          <a:p>
            <a:pPr lvl="1"/>
            <a:r>
              <a:rPr kumimoji="1" lang="zh-CN" altLang="en-US" sz="2100" dirty="0"/>
              <a:t>工作场景动态变化</a:t>
            </a:r>
            <a:endParaRPr kumimoji="1" lang="en-US" altLang="zh-CN" sz="2100" dirty="0"/>
          </a:p>
          <a:p>
            <a:r>
              <a:rPr kumimoji="1" lang="zh-CN" altLang="en-US" dirty="0"/>
              <a:t>任务间的复杂交互</a:t>
            </a:r>
            <a:endParaRPr kumimoji="1" lang="en-US" altLang="zh-CN" dirty="0"/>
          </a:p>
          <a:p>
            <a:r>
              <a:rPr kumimoji="1" lang="zh-CN" altLang="en-US" dirty="0"/>
              <a:t>调度目标多样性</a:t>
            </a:r>
            <a:endParaRPr kumimoji="1" lang="en-US" altLang="zh-CN" dirty="0"/>
          </a:p>
          <a:p>
            <a:pPr lvl="1"/>
            <a:r>
              <a:rPr kumimoji="1" lang="zh-CN" altLang="en-US" sz="2100" dirty="0"/>
              <a:t>不同的系统可能关注不一样的调度指标</a:t>
            </a:r>
            <a:endParaRPr kumimoji="1" lang="en-US" altLang="zh-CN" sz="2100" dirty="0"/>
          </a:p>
          <a:p>
            <a:r>
              <a:rPr kumimoji="1" lang="zh-CN" altLang="en-US" dirty="0"/>
              <a:t>许多方面存在取舍</a:t>
            </a:r>
            <a:endParaRPr kumimoji="1" lang="en-US" altLang="zh-CN" dirty="0"/>
          </a:p>
          <a:p>
            <a:pPr lvl="1"/>
            <a:r>
              <a:rPr kumimoji="1" lang="zh-CN" altLang="en-US" sz="2100" dirty="0"/>
              <a:t>调度开销 </a:t>
            </a:r>
            <a:r>
              <a:rPr kumimoji="1" lang="en-US" altLang="zh-CN" sz="2100" dirty="0"/>
              <a:t>V.S.</a:t>
            </a:r>
            <a:r>
              <a:rPr kumimoji="1" lang="zh-CN" altLang="en-US" sz="2100" dirty="0"/>
              <a:t> 调度效果</a:t>
            </a:r>
            <a:endParaRPr kumimoji="1" lang="en-US" altLang="zh-CN" sz="2100" dirty="0"/>
          </a:p>
          <a:p>
            <a:pPr lvl="1"/>
            <a:r>
              <a:rPr kumimoji="1" lang="zh-CN" altLang="en-US" sz="2100" dirty="0"/>
              <a:t>优先级 </a:t>
            </a:r>
            <a:r>
              <a:rPr kumimoji="1" lang="en-US" altLang="zh-CN" sz="2100" dirty="0"/>
              <a:t>V.S.</a:t>
            </a:r>
            <a:r>
              <a:rPr kumimoji="1" lang="zh-CN" altLang="en-US" sz="2100" dirty="0"/>
              <a:t> 公平</a:t>
            </a:r>
            <a:endParaRPr kumimoji="1" lang="en-US" altLang="zh-CN" sz="2100" dirty="0"/>
          </a:p>
          <a:p>
            <a:pPr lvl="1"/>
            <a:r>
              <a:rPr kumimoji="1" lang="zh-CN" altLang="en-US" sz="2100" dirty="0"/>
              <a:t>能耗 </a:t>
            </a:r>
            <a:r>
              <a:rPr kumimoji="1" lang="en-US" altLang="zh-CN" sz="2100" dirty="0"/>
              <a:t>V.S.</a:t>
            </a:r>
            <a:r>
              <a:rPr kumimoji="1" lang="zh-CN" altLang="en-US" sz="2100" dirty="0"/>
              <a:t> 性能</a:t>
            </a:r>
            <a:endParaRPr kumimoji="1" lang="en-US" altLang="zh-CN" sz="2100" dirty="0"/>
          </a:p>
          <a:p>
            <a:pPr lvl="1"/>
            <a:r>
              <a:rPr kumimoji="1" lang="en-US" altLang="zh-CN" sz="2100" dirty="0"/>
              <a:t>...</a:t>
            </a:r>
          </a:p>
          <a:p>
            <a:endParaRPr kumimoji="1" lang="zh-CN" altLang="en-US" sz="2400" dirty="0"/>
          </a:p>
        </p:txBody>
      </p:sp>
      <p:sp>
        <p:nvSpPr>
          <p:cNvPr id="4" name="灯片编号占位符 3">
            <a:extLst>
              <a:ext uri="{FF2B5EF4-FFF2-40B4-BE49-F238E27FC236}">
                <a16:creationId xmlns:a16="http://schemas.microsoft.com/office/drawing/2014/main" id="{AD856ACA-3890-6646-973B-54397C209014}"/>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32</a:t>
            </a:fld>
            <a:endParaRPr lang="zh-CN" altLang="en-US"/>
          </a:p>
        </p:txBody>
      </p:sp>
      <p:sp>
        <p:nvSpPr>
          <p:cNvPr id="5" name="页脚占位符 4">
            <a:extLst>
              <a:ext uri="{FF2B5EF4-FFF2-40B4-BE49-F238E27FC236}">
                <a16:creationId xmlns:a16="http://schemas.microsoft.com/office/drawing/2014/main" id="{BF82B52F-0C10-2940-9650-63D9832F8CAC}"/>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Tree>
    <p:extLst>
      <p:ext uri="{BB962C8B-B14F-4D97-AF65-F5344CB8AC3E}">
        <p14:creationId xmlns:p14="http://schemas.microsoft.com/office/powerpoint/2010/main" val="3124453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44BDF6-8DE4-5840-AC72-C5EEE2154799}"/>
              </a:ext>
            </a:extLst>
          </p:cNvPr>
          <p:cNvSpPr>
            <a:spLocks noGrp="1"/>
          </p:cNvSpPr>
          <p:nvPr>
            <p:ph type="title"/>
          </p:nvPr>
        </p:nvSpPr>
        <p:spPr>
          <a:xfrm>
            <a:off x="420216" y="128549"/>
            <a:ext cx="8229600" cy="900442"/>
          </a:xfrm>
        </p:spPr>
        <p:txBody>
          <a:bodyPr/>
          <a:lstStyle/>
          <a:p>
            <a:r>
              <a:rPr kumimoji="1" lang="en-US" altLang="zh-CN" dirty="0"/>
              <a:t>Linux</a:t>
            </a:r>
            <a:r>
              <a:rPr kumimoji="1" lang="zh-CN" altLang="en-US" dirty="0"/>
              <a:t>中的调度策略</a:t>
            </a:r>
          </a:p>
        </p:txBody>
      </p:sp>
      <p:sp>
        <p:nvSpPr>
          <p:cNvPr id="4" name="灯片编号占位符 3">
            <a:extLst>
              <a:ext uri="{FF2B5EF4-FFF2-40B4-BE49-F238E27FC236}">
                <a16:creationId xmlns:a16="http://schemas.microsoft.com/office/drawing/2014/main" id="{30874751-5611-3A43-8DAA-1ABB2D022F12}"/>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33</a:t>
            </a:fld>
            <a:endParaRPr lang="zh-CN" altLang="en-US"/>
          </a:p>
        </p:txBody>
      </p:sp>
      <p:sp>
        <p:nvSpPr>
          <p:cNvPr id="5" name="页脚占位符 4">
            <a:extLst>
              <a:ext uri="{FF2B5EF4-FFF2-40B4-BE49-F238E27FC236}">
                <a16:creationId xmlns:a16="http://schemas.microsoft.com/office/drawing/2014/main" id="{CC82A9AB-2AE1-DD4E-BCAD-A9EE93532CA6}"/>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
        <p:nvSpPr>
          <p:cNvPr id="23" name="内容占位符 22">
            <a:extLst>
              <a:ext uri="{FF2B5EF4-FFF2-40B4-BE49-F238E27FC236}">
                <a16:creationId xmlns:a16="http://schemas.microsoft.com/office/drawing/2014/main" id="{665BFAED-D483-7242-A67B-8A0547D39D0D}"/>
              </a:ext>
            </a:extLst>
          </p:cNvPr>
          <p:cNvSpPr>
            <a:spLocks noGrp="1"/>
          </p:cNvSpPr>
          <p:nvPr>
            <p:ph idx="1"/>
          </p:nvPr>
        </p:nvSpPr>
        <p:spPr>
          <a:xfrm>
            <a:off x="457200" y="1129308"/>
            <a:ext cx="8229600" cy="3975829"/>
          </a:xfrm>
        </p:spPr>
        <p:txBody>
          <a:bodyPr>
            <a:normAutofit/>
          </a:bodyPr>
          <a:lstStyle/>
          <a:p>
            <a:pPr marL="285750" indent="-285750"/>
            <a:r>
              <a:rPr kumimoji="1" lang="zh-CN" altLang="en-US" sz="2400" dirty="0"/>
              <a:t>为了满足不同需求提供多种调度策略</a:t>
            </a:r>
            <a:endParaRPr kumimoji="1" lang="en-US" altLang="zh-CN" sz="2400" dirty="0"/>
          </a:p>
          <a:p>
            <a:pPr marL="285750" indent="-285750"/>
            <a:r>
              <a:rPr kumimoji="1" lang="zh-CN" altLang="en-US" sz="2400" dirty="0"/>
              <a:t>以</a:t>
            </a:r>
            <a:r>
              <a:rPr kumimoji="1" lang="en-US" altLang="zh-CN" sz="2400" dirty="0"/>
              <a:t>Linux</a:t>
            </a:r>
            <a:r>
              <a:rPr kumimoji="1" lang="zh-CN" altLang="en-US" sz="2400" dirty="0"/>
              <a:t>两种调度器为例，每种对应多个调度策略</a:t>
            </a:r>
            <a:endParaRPr kumimoji="1" lang="en-US" altLang="zh-CN" sz="2400" dirty="0"/>
          </a:p>
          <a:p>
            <a:pPr marL="685800" lvl="1"/>
            <a:r>
              <a:rPr kumimoji="1" lang="en-US" altLang="zh-CN" sz="2000" dirty="0"/>
              <a:t>Complete Fair Scheduler</a:t>
            </a:r>
            <a:r>
              <a:rPr kumimoji="1" lang="zh-CN" altLang="en-US" sz="2000" dirty="0"/>
              <a:t> </a:t>
            </a:r>
            <a:r>
              <a:rPr kumimoji="1" lang="en-US" altLang="zh-CN" sz="2000" dirty="0"/>
              <a:t>(CFS)</a:t>
            </a:r>
          </a:p>
          <a:p>
            <a:pPr marL="1085850" lvl="2"/>
            <a:r>
              <a:rPr kumimoji="1" lang="en-US" altLang="zh-CN" sz="1800" dirty="0"/>
              <a:t>SCHED_OTHER</a:t>
            </a:r>
          </a:p>
          <a:p>
            <a:pPr marL="1085850" lvl="2"/>
            <a:r>
              <a:rPr kumimoji="1" lang="en-US" altLang="zh-CN" sz="1800" dirty="0"/>
              <a:t>SCHED_BATCH</a:t>
            </a:r>
          </a:p>
          <a:p>
            <a:pPr marL="1085850" lvl="2"/>
            <a:r>
              <a:rPr kumimoji="1" lang="en-US" altLang="zh-CN" sz="1800" dirty="0"/>
              <a:t>SCHED_IDLE</a:t>
            </a:r>
          </a:p>
          <a:p>
            <a:pPr marL="685800" lvl="1"/>
            <a:r>
              <a:rPr kumimoji="1" lang="en-US" altLang="zh-CN" sz="2000" dirty="0"/>
              <a:t>Real-Time Scheduler</a:t>
            </a:r>
            <a:r>
              <a:rPr kumimoji="1" lang="zh-CN" altLang="en-US" sz="2000" dirty="0"/>
              <a:t> </a:t>
            </a:r>
            <a:r>
              <a:rPr kumimoji="1" lang="en-US" altLang="zh-CN" sz="2000" dirty="0"/>
              <a:t>(RT)</a:t>
            </a:r>
          </a:p>
          <a:p>
            <a:pPr marL="1085850" lvl="2"/>
            <a:r>
              <a:rPr kumimoji="1" lang="en-US" altLang="zh-CN" sz="1800" dirty="0"/>
              <a:t>SCHED_FIFO</a:t>
            </a:r>
          </a:p>
          <a:p>
            <a:pPr marL="1085850" lvl="2"/>
            <a:r>
              <a:rPr kumimoji="1" lang="en-US" altLang="zh-CN" sz="1800" dirty="0"/>
              <a:t>SCHED_RR</a:t>
            </a:r>
          </a:p>
        </p:txBody>
      </p:sp>
    </p:spTree>
    <p:extLst>
      <p:ext uri="{BB962C8B-B14F-4D97-AF65-F5344CB8AC3E}">
        <p14:creationId xmlns:p14="http://schemas.microsoft.com/office/powerpoint/2010/main" val="35909178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44BDF6-8DE4-5840-AC72-C5EEE2154799}"/>
              </a:ext>
            </a:extLst>
          </p:cNvPr>
          <p:cNvSpPr>
            <a:spLocks noGrp="1"/>
          </p:cNvSpPr>
          <p:nvPr>
            <p:ph type="title"/>
          </p:nvPr>
        </p:nvSpPr>
        <p:spPr>
          <a:xfrm>
            <a:off x="457200" y="228866"/>
            <a:ext cx="8229600" cy="900442"/>
          </a:xfrm>
        </p:spPr>
        <p:txBody>
          <a:bodyPr/>
          <a:lstStyle/>
          <a:p>
            <a:r>
              <a:rPr kumimoji="1" lang="en-US" altLang="zh-CN" dirty="0"/>
              <a:t>Linux</a:t>
            </a:r>
            <a:r>
              <a:rPr kumimoji="1" lang="zh-CN" altLang="en-US" dirty="0"/>
              <a:t>调度机制：</a:t>
            </a:r>
            <a:r>
              <a:rPr kumimoji="1" lang="en-US" altLang="zh-CN" dirty="0"/>
              <a:t>CFS Run Queue</a:t>
            </a:r>
            <a:endParaRPr kumimoji="1" lang="zh-CN" altLang="en-US" dirty="0"/>
          </a:p>
        </p:txBody>
      </p:sp>
      <p:sp>
        <p:nvSpPr>
          <p:cNvPr id="4" name="灯片编号占位符 3">
            <a:extLst>
              <a:ext uri="{FF2B5EF4-FFF2-40B4-BE49-F238E27FC236}">
                <a16:creationId xmlns:a16="http://schemas.microsoft.com/office/drawing/2014/main" id="{30874751-5611-3A43-8DAA-1ABB2D022F12}"/>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34</a:t>
            </a:fld>
            <a:endParaRPr lang="zh-CN" altLang="en-US"/>
          </a:p>
        </p:txBody>
      </p:sp>
      <p:sp>
        <p:nvSpPr>
          <p:cNvPr id="5" name="页脚占位符 4">
            <a:extLst>
              <a:ext uri="{FF2B5EF4-FFF2-40B4-BE49-F238E27FC236}">
                <a16:creationId xmlns:a16="http://schemas.microsoft.com/office/drawing/2014/main" id="{CC82A9AB-2AE1-DD4E-BCAD-A9EE93532CA6}"/>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pic>
        <p:nvPicPr>
          <p:cNvPr id="11" name="内容占位符 10" descr="卡通人物&#10;&#10;描述已自动生成">
            <a:extLst>
              <a:ext uri="{FF2B5EF4-FFF2-40B4-BE49-F238E27FC236}">
                <a16:creationId xmlns:a16="http://schemas.microsoft.com/office/drawing/2014/main" id="{1D8BFCAD-41D9-9248-BFFC-1BC01A2763B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38867" y="1364651"/>
            <a:ext cx="7010904" cy="3771900"/>
          </a:xfrm>
        </p:spPr>
      </p:pic>
      <p:cxnSp>
        <p:nvCxnSpPr>
          <p:cNvPr id="15" name="直线箭头连接符 14">
            <a:extLst>
              <a:ext uri="{FF2B5EF4-FFF2-40B4-BE49-F238E27FC236}">
                <a16:creationId xmlns:a16="http://schemas.microsoft.com/office/drawing/2014/main" id="{1B7F81DA-3BB3-BC42-9FD9-716B249D2F0B}"/>
              </a:ext>
            </a:extLst>
          </p:cNvPr>
          <p:cNvCxnSpPr>
            <a:cxnSpLocks/>
          </p:cNvCxnSpPr>
          <p:nvPr/>
        </p:nvCxnSpPr>
        <p:spPr>
          <a:xfrm>
            <a:off x="7057884" y="1290511"/>
            <a:ext cx="105841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E08257F7-178B-AC41-9F0E-6FA15A1D6C05}"/>
              </a:ext>
            </a:extLst>
          </p:cNvPr>
          <p:cNvCxnSpPr>
            <a:cxnSpLocks/>
          </p:cNvCxnSpPr>
          <p:nvPr/>
        </p:nvCxnSpPr>
        <p:spPr>
          <a:xfrm>
            <a:off x="7057884" y="1600247"/>
            <a:ext cx="1058416" cy="0"/>
          </a:xfrm>
          <a:prstGeom prst="straightConnector1">
            <a:avLst/>
          </a:prstGeom>
          <a:ln>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FA310566-9ABB-6E44-9569-3938B0389572}"/>
              </a:ext>
            </a:extLst>
          </p:cNvPr>
          <p:cNvCxnSpPr>
            <a:cxnSpLocks/>
          </p:cNvCxnSpPr>
          <p:nvPr/>
        </p:nvCxnSpPr>
        <p:spPr>
          <a:xfrm>
            <a:off x="7057884" y="1722559"/>
            <a:ext cx="1058416" cy="0"/>
          </a:xfrm>
          <a:prstGeom prst="straightConnector1">
            <a:avLst/>
          </a:prstGeom>
          <a:ln>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ADFB681B-3E3E-3B42-87E7-202679BEF6DB}"/>
              </a:ext>
            </a:extLst>
          </p:cNvPr>
          <p:cNvSpPr txBox="1"/>
          <p:nvPr/>
        </p:nvSpPr>
        <p:spPr>
          <a:xfrm>
            <a:off x="8184956" y="1146495"/>
            <a:ext cx="609348" cy="307777"/>
          </a:xfrm>
          <a:prstGeom prst="rect">
            <a:avLst/>
          </a:prstGeom>
          <a:noFill/>
        </p:spPr>
        <p:txBody>
          <a:bodyPr wrap="square" rtlCol="0">
            <a:spAutoFit/>
          </a:bodyPr>
          <a:lstStyle/>
          <a:p>
            <a:pPr algn="ctr"/>
            <a:r>
              <a:rPr kumimoji="1" lang="zh-CN" altLang="en-US" sz="1400" dirty="0"/>
              <a:t>指针</a:t>
            </a:r>
          </a:p>
        </p:txBody>
      </p:sp>
      <p:sp>
        <p:nvSpPr>
          <p:cNvPr id="20" name="文本框 19">
            <a:extLst>
              <a:ext uri="{FF2B5EF4-FFF2-40B4-BE49-F238E27FC236}">
                <a16:creationId xmlns:a16="http://schemas.microsoft.com/office/drawing/2014/main" id="{D8BCA859-BCE3-9D44-BE9B-45E15696AE44}"/>
              </a:ext>
            </a:extLst>
          </p:cNvPr>
          <p:cNvSpPr txBox="1"/>
          <p:nvPr/>
        </p:nvSpPr>
        <p:spPr>
          <a:xfrm>
            <a:off x="8184956" y="1504575"/>
            <a:ext cx="959044" cy="307777"/>
          </a:xfrm>
          <a:prstGeom prst="rect">
            <a:avLst/>
          </a:prstGeom>
          <a:noFill/>
        </p:spPr>
        <p:txBody>
          <a:bodyPr wrap="square" rtlCol="0">
            <a:spAutoFit/>
          </a:bodyPr>
          <a:lstStyle/>
          <a:p>
            <a:pPr algn="ctr"/>
            <a:r>
              <a:rPr kumimoji="1" lang="zh-CN" altLang="en-US" sz="1400" dirty="0"/>
              <a:t>成员变量</a:t>
            </a:r>
          </a:p>
        </p:txBody>
      </p:sp>
      <p:sp>
        <p:nvSpPr>
          <p:cNvPr id="21" name="文本框 20">
            <a:extLst>
              <a:ext uri="{FF2B5EF4-FFF2-40B4-BE49-F238E27FC236}">
                <a16:creationId xmlns:a16="http://schemas.microsoft.com/office/drawing/2014/main" id="{D6E18E73-A76B-8C4E-82B5-019A043D70B8}"/>
              </a:ext>
            </a:extLst>
          </p:cNvPr>
          <p:cNvSpPr txBox="1"/>
          <p:nvPr/>
        </p:nvSpPr>
        <p:spPr>
          <a:xfrm>
            <a:off x="4092478" y="3219450"/>
            <a:ext cx="959044" cy="307777"/>
          </a:xfrm>
          <a:prstGeom prst="rect">
            <a:avLst/>
          </a:prstGeom>
          <a:noFill/>
        </p:spPr>
        <p:txBody>
          <a:bodyPr wrap="square" rtlCol="0">
            <a:spAutoFit/>
          </a:bodyPr>
          <a:lstStyle/>
          <a:p>
            <a:pPr algn="ctr"/>
            <a:r>
              <a:rPr kumimoji="1" lang="zh-CN" altLang="en-US" sz="1400" dirty="0"/>
              <a:t>红黑树</a:t>
            </a:r>
          </a:p>
        </p:txBody>
      </p:sp>
    </p:spTree>
    <p:extLst>
      <p:ext uri="{BB962C8B-B14F-4D97-AF65-F5344CB8AC3E}">
        <p14:creationId xmlns:p14="http://schemas.microsoft.com/office/powerpoint/2010/main" val="9291770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内容占位符 9" descr="一些文字和图片的手机截图&#10;&#10;描述已自动生成">
            <a:extLst>
              <a:ext uri="{FF2B5EF4-FFF2-40B4-BE49-F238E27FC236}">
                <a16:creationId xmlns:a16="http://schemas.microsoft.com/office/drawing/2014/main" id="{A9F2F345-049E-9747-ACEC-3DAAF9E2C13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615475"/>
            <a:ext cx="8229600" cy="3510083"/>
          </a:xfrm>
        </p:spPr>
      </p:pic>
      <p:sp>
        <p:nvSpPr>
          <p:cNvPr id="2" name="标题 1">
            <a:extLst>
              <a:ext uri="{FF2B5EF4-FFF2-40B4-BE49-F238E27FC236}">
                <a16:creationId xmlns:a16="http://schemas.microsoft.com/office/drawing/2014/main" id="{7744BDF6-8DE4-5840-AC72-C5EEE2154799}"/>
              </a:ext>
            </a:extLst>
          </p:cNvPr>
          <p:cNvSpPr>
            <a:spLocks noGrp="1"/>
          </p:cNvSpPr>
          <p:nvPr>
            <p:ph type="title"/>
          </p:nvPr>
        </p:nvSpPr>
        <p:spPr>
          <a:xfrm>
            <a:off x="457200" y="228866"/>
            <a:ext cx="8229600" cy="900442"/>
          </a:xfrm>
        </p:spPr>
        <p:txBody>
          <a:bodyPr>
            <a:normAutofit/>
          </a:bodyPr>
          <a:lstStyle/>
          <a:p>
            <a:r>
              <a:rPr kumimoji="1" lang="en-US" altLang="zh-CN" dirty="0"/>
              <a:t>Linux</a:t>
            </a:r>
            <a:r>
              <a:rPr kumimoji="1" lang="zh-CN" altLang="en-US" dirty="0"/>
              <a:t>调度机制：</a:t>
            </a:r>
            <a:r>
              <a:rPr kumimoji="1" lang="en-US" altLang="zh-CN" dirty="0"/>
              <a:t>RT Run Queue</a:t>
            </a:r>
            <a:endParaRPr kumimoji="1" lang="zh-CN" altLang="en-US" dirty="0"/>
          </a:p>
        </p:txBody>
      </p:sp>
      <p:sp>
        <p:nvSpPr>
          <p:cNvPr id="4" name="灯片编号占位符 3">
            <a:extLst>
              <a:ext uri="{FF2B5EF4-FFF2-40B4-BE49-F238E27FC236}">
                <a16:creationId xmlns:a16="http://schemas.microsoft.com/office/drawing/2014/main" id="{30874751-5611-3A43-8DAA-1ABB2D022F12}"/>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35</a:t>
            </a:fld>
            <a:endParaRPr lang="zh-CN" altLang="en-US"/>
          </a:p>
        </p:txBody>
      </p:sp>
      <p:sp>
        <p:nvSpPr>
          <p:cNvPr id="5" name="页脚占位符 4">
            <a:extLst>
              <a:ext uri="{FF2B5EF4-FFF2-40B4-BE49-F238E27FC236}">
                <a16:creationId xmlns:a16="http://schemas.microsoft.com/office/drawing/2014/main" id="{CC82A9AB-2AE1-DD4E-BCAD-A9EE93532CA6}"/>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cxnSp>
        <p:nvCxnSpPr>
          <p:cNvPr id="11" name="直线箭头连接符 10">
            <a:extLst>
              <a:ext uri="{FF2B5EF4-FFF2-40B4-BE49-F238E27FC236}">
                <a16:creationId xmlns:a16="http://schemas.microsoft.com/office/drawing/2014/main" id="{60E778D2-E59B-224E-869A-D9EC1AAB7D9A}"/>
              </a:ext>
            </a:extLst>
          </p:cNvPr>
          <p:cNvCxnSpPr>
            <a:cxnSpLocks/>
          </p:cNvCxnSpPr>
          <p:nvPr/>
        </p:nvCxnSpPr>
        <p:spPr>
          <a:xfrm>
            <a:off x="7057884" y="1093634"/>
            <a:ext cx="105841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7AE0D85D-8AEE-114D-9462-465E5A9A433A}"/>
              </a:ext>
            </a:extLst>
          </p:cNvPr>
          <p:cNvCxnSpPr>
            <a:cxnSpLocks/>
          </p:cNvCxnSpPr>
          <p:nvPr/>
        </p:nvCxnSpPr>
        <p:spPr>
          <a:xfrm>
            <a:off x="7057884" y="1403370"/>
            <a:ext cx="1058416" cy="0"/>
          </a:xfrm>
          <a:prstGeom prst="straightConnector1">
            <a:avLst/>
          </a:prstGeom>
          <a:ln>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E57DA75C-D57B-4945-B955-F9C1B0E0CF0F}"/>
              </a:ext>
            </a:extLst>
          </p:cNvPr>
          <p:cNvCxnSpPr>
            <a:cxnSpLocks/>
          </p:cNvCxnSpPr>
          <p:nvPr/>
        </p:nvCxnSpPr>
        <p:spPr>
          <a:xfrm>
            <a:off x="7057884" y="1525682"/>
            <a:ext cx="1058416" cy="0"/>
          </a:xfrm>
          <a:prstGeom prst="straightConnector1">
            <a:avLst/>
          </a:prstGeom>
          <a:ln>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ACABC26C-4F3E-F046-8641-167C163DE3C6}"/>
              </a:ext>
            </a:extLst>
          </p:cNvPr>
          <p:cNvSpPr txBox="1"/>
          <p:nvPr/>
        </p:nvSpPr>
        <p:spPr>
          <a:xfrm>
            <a:off x="8184956" y="949618"/>
            <a:ext cx="609348" cy="307777"/>
          </a:xfrm>
          <a:prstGeom prst="rect">
            <a:avLst/>
          </a:prstGeom>
          <a:noFill/>
        </p:spPr>
        <p:txBody>
          <a:bodyPr wrap="square" rtlCol="0">
            <a:spAutoFit/>
          </a:bodyPr>
          <a:lstStyle/>
          <a:p>
            <a:pPr algn="ctr"/>
            <a:r>
              <a:rPr kumimoji="1" lang="zh-CN" altLang="en-US" sz="1400" dirty="0"/>
              <a:t>指针</a:t>
            </a:r>
          </a:p>
        </p:txBody>
      </p:sp>
      <p:sp>
        <p:nvSpPr>
          <p:cNvPr id="15" name="文本框 14">
            <a:extLst>
              <a:ext uri="{FF2B5EF4-FFF2-40B4-BE49-F238E27FC236}">
                <a16:creationId xmlns:a16="http://schemas.microsoft.com/office/drawing/2014/main" id="{C79531F4-4178-D54A-BBDB-B9042B5E1D0A}"/>
              </a:ext>
            </a:extLst>
          </p:cNvPr>
          <p:cNvSpPr txBox="1"/>
          <p:nvPr/>
        </p:nvSpPr>
        <p:spPr>
          <a:xfrm>
            <a:off x="8184956" y="1307698"/>
            <a:ext cx="959044" cy="307777"/>
          </a:xfrm>
          <a:prstGeom prst="rect">
            <a:avLst/>
          </a:prstGeom>
          <a:noFill/>
        </p:spPr>
        <p:txBody>
          <a:bodyPr wrap="square" rtlCol="0">
            <a:spAutoFit/>
          </a:bodyPr>
          <a:lstStyle/>
          <a:p>
            <a:pPr algn="ctr"/>
            <a:r>
              <a:rPr kumimoji="1" lang="zh-CN" altLang="en-US" sz="1400" dirty="0"/>
              <a:t>成员变量</a:t>
            </a:r>
          </a:p>
        </p:txBody>
      </p:sp>
      <p:sp>
        <p:nvSpPr>
          <p:cNvPr id="16" name="文本框 15">
            <a:extLst>
              <a:ext uri="{FF2B5EF4-FFF2-40B4-BE49-F238E27FC236}">
                <a16:creationId xmlns:a16="http://schemas.microsoft.com/office/drawing/2014/main" id="{7D597296-347C-0E44-811E-314F3DB6C43F}"/>
              </a:ext>
            </a:extLst>
          </p:cNvPr>
          <p:cNvSpPr txBox="1"/>
          <p:nvPr/>
        </p:nvSpPr>
        <p:spPr>
          <a:xfrm>
            <a:off x="3338182" y="3937620"/>
            <a:ext cx="1284060" cy="369332"/>
          </a:xfrm>
          <a:prstGeom prst="rect">
            <a:avLst/>
          </a:prstGeom>
          <a:noFill/>
        </p:spPr>
        <p:txBody>
          <a:bodyPr wrap="square" rtlCol="0">
            <a:spAutoFit/>
          </a:bodyPr>
          <a:lstStyle/>
          <a:p>
            <a:pPr algn="ctr"/>
            <a:r>
              <a:rPr kumimoji="1" lang="zh-CN" altLang="en-US" dirty="0"/>
              <a:t>多级队列</a:t>
            </a:r>
          </a:p>
        </p:txBody>
      </p:sp>
      <p:sp>
        <p:nvSpPr>
          <p:cNvPr id="6" name="矩形 5">
            <a:extLst>
              <a:ext uri="{FF2B5EF4-FFF2-40B4-BE49-F238E27FC236}">
                <a16:creationId xmlns:a16="http://schemas.microsoft.com/office/drawing/2014/main" id="{665FD10A-D67A-FE46-A4DB-388BFC13803C}"/>
              </a:ext>
            </a:extLst>
          </p:cNvPr>
          <p:cNvSpPr/>
          <p:nvPr/>
        </p:nvSpPr>
        <p:spPr>
          <a:xfrm>
            <a:off x="251520" y="4614729"/>
            <a:ext cx="3313728" cy="369332"/>
          </a:xfrm>
          <a:prstGeom prst="rect">
            <a:avLst/>
          </a:prstGeom>
        </p:spPr>
        <p:txBody>
          <a:bodyPr wrap="none">
            <a:spAutoFit/>
          </a:bodyPr>
          <a:lstStyle/>
          <a:p>
            <a:r>
              <a:rPr kumimoji="1" lang="zh-CN" altLang="en-US" dirty="0"/>
              <a:t>同样是</a:t>
            </a:r>
            <a:r>
              <a:rPr kumimoji="1" lang="en-US" altLang="zh-CN" dirty="0" err="1"/>
              <a:t>ChCore</a:t>
            </a:r>
            <a:r>
              <a:rPr kumimoji="1" lang="zh-CN" altLang="en-US" dirty="0"/>
              <a:t>当前的调度机制</a:t>
            </a:r>
            <a:endParaRPr lang="zh-CN" altLang="en-US" dirty="0"/>
          </a:p>
        </p:txBody>
      </p:sp>
    </p:spTree>
    <p:extLst>
      <p:ext uri="{BB962C8B-B14F-4D97-AF65-F5344CB8AC3E}">
        <p14:creationId xmlns:p14="http://schemas.microsoft.com/office/powerpoint/2010/main" val="27534575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C3CFBB2-29A4-9845-909C-D2C6211C1301}"/>
              </a:ext>
            </a:extLst>
          </p:cNvPr>
          <p:cNvSpPr>
            <a:spLocks noGrp="1"/>
          </p:cNvSpPr>
          <p:nvPr>
            <p:ph type="title"/>
          </p:nvPr>
        </p:nvSpPr>
        <p:spPr/>
        <p:txBody>
          <a:bodyPr/>
          <a:lstStyle/>
          <a:p>
            <a:r>
              <a:rPr kumimoji="1" lang="zh-CN" altLang="en-US" dirty="0"/>
              <a:t>经典调度</a:t>
            </a:r>
            <a:endParaRPr kumimoji="1" lang="zh-CN" altLang="en-US" b="1" dirty="0"/>
          </a:p>
        </p:txBody>
      </p:sp>
      <p:sp>
        <p:nvSpPr>
          <p:cNvPr id="6" name="文本占位符 5">
            <a:extLst>
              <a:ext uri="{FF2B5EF4-FFF2-40B4-BE49-F238E27FC236}">
                <a16:creationId xmlns:a16="http://schemas.microsoft.com/office/drawing/2014/main" id="{88326478-0DD6-F849-B334-5BDB7DEEC82C}"/>
              </a:ext>
            </a:extLst>
          </p:cNvPr>
          <p:cNvSpPr>
            <a:spLocks noGrp="1"/>
          </p:cNvSpPr>
          <p:nvPr>
            <p:ph type="body" idx="1"/>
          </p:nvPr>
        </p:nvSpPr>
        <p:spPr/>
        <p:txBody>
          <a:bodyPr/>
          <a:lstStyle/>
          <a:p>
            <a:r>
              <a:rPr kumimoji="1" lang="en-US" altLang="zh-CN" dirty="0"/>
              <a:t>Classical</a:t>
            </a:r>
            <a:r>
              <a:rPr kumimoji="1" lang="zh-CN" altLang="en-US" dirty="0"/>
              <a:t> </a:t>
            </a:r>
            <a:r>
              <a:rPr kumimoji="1" lang="en-US" altLang="zh-CN" dirty="0"/>
              <a:t>Scheduling</a:t>
            </a:r>
            <a:endParaRPr kumimoji="1" lang="zh-CN" altLang="en-US" dirty="0"/>
          </a:p>
        </p:txBody>
      </p:sp>
      <p:sp>
        <p:nvSpPr>
          <p:cNvPr id="4" name="灯片编号占位符 3">
            <a:extLst>
              <a:ext uri="{FF2B5EF4-FFF2-40B4-BE49-F238E27FC236}">
                <a16:creationId xmlns:a16="http://schemas.microsoft.com/office/drawing/2014/main" id="{45F61D95-77C6-4F44-A6A2-DDF144D592FE}"/>
              </a:ext>
            </a:extLst>
          </p:cNvPr>
          <p:cNvSpPr>
            <a:spLocks noGrp="1"/>
          </p:cNvSpPr>
          <p:nvPr>
            <p:ph type="sldNum" sz="quarter" idx="12"/>
          </p:nvPr>
        </p:nvSpPr>
        <p:spPr/>
        <p:txBody>
          <a:bodyPr/>
          <a:lstStyle/>
          <a:p>
            <a:fld id="{ADE361C3-C043-4A6E-BDCE-8DA1E7D90A3B}" type="slidenum">
              <a:rPr lang="zh-CN" altLang="en-US" smtClean="0"/>
              <a:t>36</a:t>
            </a:fld>
            <a:endParaRPr lang="zh-CN" altLang="en-US"/>
          </a:p>
        </p:txBody>
      </p:sp>
    </p:spTree>
    <p:extLst>
      <p:ext uri="{BB962C8B-B14F-4D97-AF65-F5344CB8AC3E}">
        <p14:creationId xmlns:p14="http://schemas.microsoft.com/office/powerpoint/2010/main" val="21640493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6B8F05-F6E3-B84C-820F-34DEC6C09CA0}"/>
              </a:ext>
            </a:extLst>
          </p:cNvPr>
          <p:cNvSpPr>
            <a:spLocks noGrp="1"/>
          </p:cNvSpPr>
          <p:nvPr>
            <p:ph type="title"/>
          </p:nvPr>
        </p:nvSpPr>
        <p:spPr>
          <a:xfrm>
            <a:off x="457200" y="228866"/>
            <a:ext cx="8229600" cy="900442"/>
          </a:xfrm>
        </p:spPr>
        <p:txBody>
          <a:bodyPr/>
          <a:lstStyle/>
          <a:p>
            <a:r>
              <a:rPr kumimoji="1" lang="en-US" altLang="zh-CN" dirty="0"/>
              <a:t>CPU</a:t>
            </a:r>
            <a:r>
              <a:rPr kumimoji="1" lang="zh-CN" altLang="en-US" dirty="0"/>
              <a:t>调度与提问调度</a:t>
            </a:r>
          </a:p>
        </p:txBody>
      </p:sp>
      <p:sp>
        <p:nvSpPr>
          <p:cNvPr id="3" name="内容占位符 2">
            <a:extLst>
              <a:ext uri="{FF2B5EF4-FFF2-40B4-BE49-F238E27FC236}">
                <a16:creationId xmlns:a16="http://schemas.microsoft.com/office/drawing/2014/main" id="{5286D4FB-5A52-BC4C-B8B1-15A559245B30}"/>
              </a:ext>
            </a:extLst>
          </p:cNvPr>
          <p:cNvSpPr>
            <a:spLocks noGrp="1"/>
          </p:cNvSpPr>
          <p:nvPr>
            <p:ph idx="1"/>
          </p:nvPr>
        </p:nvSpPr>
        <p:spPr/>
        <p:txBody>
          <a:bodyPr/>
          <a:lstStyle/>
          <a:p>
            <a:pPr marL="0" indent="0">
              <a:buNone/>
            </a:pPr>
            <a:endParaRPr kumimoji="1" lang="en-US" altLang="zh-CN" dirty="0"/>
          </a:p>
          <a:p>
            <a:endParaRPr kumimoji="1" lang="en-US" altLang="zh-CN" dirty="0"/>
          </a:p>
          <a:p>
            <a:endParaRPr kumimoji="1" lang="en-US" altLang="zh-CN" dirty="0"/>
          </a:p>
        </p:txBody>
      </p:sp>
      <p:sp>
        <p:nvSpPr>
          <p:cNvPr id="4" name="灯片编号占位符 3">
            <a:extLst>
              <a:ext uri="{FF2B5EF4-FFF2-40B4-BE49-F238E27FC236}">
                <a16:creationId xmlns:a16="http://schemas.microsoft.com/office/drawing/2014/main" id="{EFD05D21-91EC-A743-B81A-CD79D6FC286F}"/>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37</a:t>
            </a:fld>
            <a:endParaRPr lang="zh-CN" altLang="en-US" dirty="0"/>
          </a:p>
        </p:txBody>
      </p:sp>
      <p:grpSp>
        <p:nvGrpSpPr>
          <p:cNvPr id="18" name="组合 17">
            <a:extLst>
              <a:ext uri="{FF2B5EF4-FFF2-40B4-BE49-F238E27FC236}">
                <a16:creationId xmlns:a16="http://schemas.microsoft.com/office/drawing/2014/main" id="{20F27815-F05F-894C-951E-D071283DC11A}"/>
              </a:ext>
            </a:extLst>
          </p:cNvPr>
          <p:cNvGrpSpPr/>
          <p:nvPr/>
        </p:nvGrpSpPr>
        <p:grpSpPr>
          <a:xfrm>
            <a:off x="539552" y="1550736"/>
            <a:ext cx="914400" cy="965540"/>
            <a:chOff x="2184748" y="3721596"/>
            <a:chExt cx="914400" cy="965540"/>
          </a:xfrm>
        </p:grpSpPr>
        <p:pic>
          <p:nvPicPr>
            <p:cNvPr id="14" name="图形 13" descr="用户">
              <a:extLst>
                <a:ext uri="{FF2B5EF4-FFF2-40B4-BE49-F238E27FC236}">
                  <a16:creationId xmlns:a16="http://schemas.microsoft.com/office/drawing/2014/main" id="{4BFA3E7B-D603-754F-AD0A-64B1DAD219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4748" y="3772736"/>
              <a:ext cx="914400" cy="914400"/>
            </a:xfrm>
            <a:prstGeom prst="rect">
              <a:avLst/>
            </a:prstGeom>
          </p:spPr>
        </p:pic>
        <p:grpSp>
          <p:nvGrpSpPr>
            <p:cNvPr id="17" name="组合 16">
              <a:extLst>
                <a:ext uri="{FF2B5EF4-FFF2-40B4-BE49-F238E27FC236}">
                  <a16:creationId xmlns:a16="http://schemas.microsoft.com/office/drawing/2014/main" id="{1880B776-CA3B-A140-81E9-517248158B26}"/>
                </a:ext>
              </a:extLst>
            </p:cNvPr>
            <p:cNvGrpSpPr/>
            <p:nvPr/>
          </p:nvGrpSpPr>
          <p:grpSpPr>
            <a:xfrm>
              <a:off x="2430293" y="3721596"/>
              <a:ext cx="423310" cy="423310"/>
              <a:chOff x="2348489" y="3580911"/>
              <a:chExt cx="586916" cy="586916"/>
            </a:xfrm>
          </p:grpSpPr>
          <p:sp>
            <p:nvSpPr>
              <p:cNvPr id="15" name="椭圆 14">
                <a:extLst>
                  <a:ext uri="{FF2B5EF4-FFF2-40B4-BE49-F238E27FC236}">
                    <a16:creationId xmlns:a16="http://schemas.microsoft.com/office/drawing/2014/main" id="{BCBB9AEE-4248-8B45-975E-0D0416DAB8DB}"/>
                  </a:ext>
                </a:extLst>
              </p:cNvPr>
              <p:cNvSpPr/>
              <p:nvPr/>
            </p:nvSpPr>
            <p:spPr>
              <a:xfrm>
                <a:off x="2435855" y="3747852"/>
                <a:ext cx="412186" cy="2880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形 5" descr="学位帽">
                <a:extLst>
                  <a:ext uri="{FF2B5EF4-FFF2-40B4-BE49-F238E27FC236}">
                    <a16:creationId xmlns:a16="http://schemas.microsoft.com/office/drawing/2014/main" id="{B679AA26-D1BE-DB46-9D79-27F2258628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48489" y="3580911"/>
                <a:ext cx="586916" cy="586916"/>
              </a:xfrm>
              <a:prstGeom prst="rect">
                <a:avLst/>
              </a:prstGeom>
            </p:spPr>
          </p:pic>
        </p:grpSp>
      </p:grpSp>
      <p:grpSp>
        <p:nvGrpSpPr>
          <p:cNvPr id="20" name="组合 19">
            <a:extLst>
              <a:ext uri="{FF2B5EF4-FFF2-40B4-BE49-F238E27FC236}">
                <a16:creationId xmlns:a16="http://schemas.microsoft.com/office/drawing/2014/main" id="{7CD53F2A-02BC-364E-8C10-7DCB0AB22552}"/>
              </a:ext>
            </a:extLst>
          </p:cNvPr>
          <p:cNvGrpSpPr/>
          <p:nvPr/>
        </p:nvGrpSpPr>
        <p:grpSpPr>
          <a:xfrm>
            <a:off x="4479189" y="1550736"/>
            <a:ext cx="914400" cy="914400"/>
            <a:chOff x="2942911" y="3835579"/>
            <a:chExt cx="914400" cy="914400"/>
          </a:xfrm>
        </p:grpSpPr>
        <p:pic>
          <p:nvPicPr>
            <p:cNvPr id="8" name="图形 7" descr="用户">
              <a:extLst>
                <a:ext uri="{FF2B5EF4-FFF2-40B4-BE49-F238E27FC236}">
                  <a16:creationId xmlns:a16="http://schemas.microsoft.com/office/drawing/2014/main" id="{39020118-2932-1848-80F3-2A630AE3746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42911" y="3835579"/>
              <a:ext cx="914400" cy="914400"/>
            </a:xfrm>
            <a:prstGeom prst="rect">
              <a:avLst/>
            </a:prstGeom>
          </p:spPr>
        </p:pic>
        <p:sp>
          <p:nvSpPr>
            <p:cNvPr id="19" name="文本框 18">
              <a:extLst>
                <a:ext uri="{FF2B5EF4-FFF2-40B4-BE49-F238E27FC236}">
                  <a16:creationId xmlns:a16="http://schemas.microsoft.com/office/drawing/2014/main" id="{515416B1-7C6F-EF4E-94F4-2FEB9D92F85C}"/>
                </a:ext>
              </a:extLst>
            </p:cNvPr>
            <p:cNvSpPr txBox="1"/>
            <p:nvPr/>
          </p:nvSpPr>
          <p:spPr>
            <a:xfrm>
              <a:off x="2942911" y="4225652"/>
              <a:ext cx="914400" cy="369332"/>
            </a:xfrm>
            <a:prstGeom prst="rect">
              <a:avLst/>
            </a:prstGeom>
            <a:noFill/>
          </p:spPr>
          <p:txBody>
            <a:bodyPr wrap="square" rtlCol="0">
              <a:spAutoFit/>
            </a:bodyPr>
            <a:lstStyle/>
            <a:p>
              <a:pPr algn="ctr"/>
              <a:r>
                <a:rPr kumimoji="1" lang="en-US" altLang="zh-CN" b="1" dirty="0"/>
                <a:t>A</a:t>
              </a:r>
              <a:endParaRPr kumimoji="1" lang="zh-CN" altLang="en-US" b="1" dirty="0"/>
            </a:p>
          </p:txBody>
        </p:sp>
      </p:grpSp>
      <p:grpSp>
        <p:nvGrpSpPr>
          <p:cNvPr id="13" name="组合 12">
            <a:extLst>
              <a:ext uri="{FF2B5EF4-FFF2-40B4-BE49-F238E27FC236}">
                <a16:creationId xmlns:a16="http://schemas.microsoft.com/office/drawing/2014/main" id="{CBD123FD-05FA-5348-A123-D3DA8E6C35EA}"/>
              </a:ext>
            </a:extLst>
          </p:cNvPr>
          <p:cNvGrpSpPr/>
          <p:nvPr/>
        </p:nvGrpSpPr>
        <p:grpSpPr>
          <a:xfrm>
            <a:off x="2558627" y="1600163"/>
            <a:ext cx="914400" cy="914400"/>
            <a:chOff x="4114800" y="2400300"/>
            <a:chExt cx="914400" cy="914400"/>
          </a:xfrm>
        </p:grpSpPr>
        <p:pic>
          <p:nvPicPr>
            <p:cNvPr id="16" name="图形 15" descr="纸张">
              <a:extLst>
                <a:ext uri="{FF2B5EF4-FFF2-40B4-BE49-F238E27FC236}">
                  <a16:creationId xmlns:a16="http://schemas.microsoft.com/office/drawing/2014/main" id="{39A15163-F871-AF46-9F11-18C0065AB0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14800" y="2400300"/>
              <a:ext cx="914400" cy="914400"/>
            </a:xfrm>
            <a:prstGeom prst="rect">
              <a:avLst/>
            </a:prstGeom>
          </p:spPr>
        </p:pic>
        <p:sp>
          <p:nvSpPr>
            <p:cNvPr id="21" name="文本框 20">
              <a:extLst>
                <a:ext uri="{FF2B5EF4-FFF2-40B4-BE49-F238E27FC236}">
                  <a16:creationId xmlns:a16="http://schemas.microsoft.com/office/drawing/2014/main" id="{962F7749-D5C2-9C4B-9923-C063B467961A}"/>
                </a:ext>
              </a:extLst>
            </p:cNvPr>
            <p:cNvSpPr txBox="1"/>
            <p:nvPr/>
          </p:nvSpPr>
          <p:spPr>
            <a:xfrm>
              <a:off x="4114800" y="2790527"/>
              <a:ext cx="914400" cy="369332"/>
            </a:xfrm>
            <a:prstGeom prst="rect">
              <a:avLst/>
            </a:prstGeom>
            <a:noFill/>
          </p:spPr>
          <p:txBody>
            <a:bodyPr wrap="square" rtlCol="0">
              <a:spAutoFit/>
            </a:bodyPr>
            <a:lstStyle/>
            <a:p>
              <a:pPr algn="ctr"/>
              <a:endParaRPr kumimoji="1" lang="zh-CN" altLang="en-US" b="1" dirty="0"/>
            </a:p>
          </p:txBody>
        </p:sp>
      </p:grpSp>
      <p:sp>
        <p:nvSpPr>
          <p:cNvPr id="22" name="页脚占位符 4">
            <a:extLst>
              <a:ext uri="{FF2B5EF4-FFF2-40B4-BE49-F238E27FC236}">
                <a16:creationId xmlns:a16="http://schemas.microsoft.com/office/drawing/2014/main" id="{3C70B2FE-BF98-C743-B1A6-56FFBFCCBE47}"/>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
        <p:nvSpPr>
          <p:cNvPr id="5" name="矩形 4">
            <a:extLst>
              <a:ext uri="{FF2B5EF4-FFF2-40B4-BE49-F238E27FC236}">
                <a16:creationId xmlns:a16="http://schemas.microsoft.com/office/drawing/2014/main" id="{F21D6AA0-987F-A645-8058-355E8DAAB1F7}"/>
              </a:ext>
            </a:extLst>
          </p:cNvPr>
          <p:cNvSpPr/>
          <p:nvPr/>
        </p:nvSpPr>
        <p:spPr>
          <a:xfrm>
            <a:off x="4514225" y="2740098"/>
            <a:ext cx="844327" cy="531107"/>
          </a:xfrm>
          <a:prstGeom prst="rect">
            <a:avLst/>
          </a:prstGeom>
        </p:spPr>
        <p:txBody>
          <a:bodyPr wrap="square">
            <a:spAutoFit/>
          </a:bodyPr>
          <a:lstStyle/>
          <a:p>
            <a:pPr lvl="0">
              <a:lnSpc>
                <a:spcPct val="120000"/>
              </a:lnSpc>
              <a:spcBef>
                <a:spcPts val="1200"/>
              </a:spcBef>
            </a:pPr>
            <a:r>
              <a:rPr kumimoji="1" lang="zh-CN" altLang="en-US" sz="2600" b="1" dirty="0">
                <a:solidFill>
                  <a:srgbClr val="000000">
                    <a:lumMod val="75000"/>
                    <a:lumOff val="25000"/>
                  </a:srgbClr>
                </a:solidFill>
                <a:ea typeface="微软雅黑" panose="020B0503020204020204" pitchFamily="34" charset="-122"/>
              </a:rPr>
              <a:t>同学</a:t>
            </a:r>
            <a:endParaRPr kumimoji="1" lang="en-US" altLang="zh-CN" sz="2600" b="1" dirty="0">
              <a:solidFill>
                <a:srgbClr val="000000">
                  <a:lumMod val="75000"/>
                  <a:lumOff val="25000"/>
                </a:srgbClr>
              </a:solidFill>
              <a:ea typeface="微软雅黑" panose="020B0503020204020204" pitchFamily="34" charset="-122"/>
            </a:endParaRPr>
          </a:p>
        </p:txBody>
      </p:sp>
      <p:sp>
        <p:nvSpPr>
          <p:cNvPr id="23" name="矩形 22">
            <a:extLst>
              <a:ext uri="{FF2B5EF4-FFF2-40B4-BE49-F238E27FC236}">
                <a16:creationId xmlns:a16="http://schemas.microsoft.com/office/drawing/2014/main" id="{ECF25B55-369E-E047-BCB3-BB3D00F27876}"/>
              </a:ext>
            </a:extLst>
          </p:cNvPr>
          <p:cNvSpPr/>
          <p:nvPr/>
        </p:nvSpPr>
        <p:spPr>
          <a:xfrm>
            <a:off x="509924" y="2706209"/>
            <a:ext cx="973655" cy="531107"/>
          </a:xfrm>
          <a:prstGeom prst="rect">
            <a:avLst/>
          </a:prstGeom>
        </p:spPr>
        <p:txBody>
          <a:bodyPr wrap="square">
            <a:spAutoFit/>
          </a:bodyPr>
          <a:lstStyle/>
          <a:p>
            <a:pPr lvl="0" algn="ctr">
              <a:lnSpc>
                <a:spcPct val="120000"/>
              </a:lnSpc>
              <a:spcBef>
                <a:spcPts val="1200"/>
              </a:spcBef>
            </a:pPr>
            <a:r>
              <a:rPr kumimoji="1" lang="zh-CN" altLang="en-US" sz="2600" b="1" dirty="0">
                <a:solidFill>
                  <a:srgbClr val="000000">
                    <a:lumMod val="75000"/>
                    <a:lumOff val="25000"/>
                  </a:srgbClr>
                </a:solidFill>
                <a:ea typeface="微软雅黑" panose="020B0503020204020204" pitchFamily="34" charset="-122"/>
              </a:rPr>
              <a:t>学霸</a:t>
            </a:r>
            <a:endParaRPr kumimoji="1" lang="en-US" altLang="zh-CN" sz="2600" b="1" dirty="0">
              <a:solidFill>
                <a:srgbClr val="000000">
                  <a:lumMod val="75000"/>
                  <a:lumOff val="25000"/>
                </a:srgbClr>
              </a:solidFill>
              <a:ea typeface="微软雅黑" panose="020B0503020204020204" pitchFamily="34" charset="-122"/>
            </a:endParaRPr>
          </a:p>
        </p:txBody>
      </p:sp>
      <p:sp>
        <p:nvSpPr>
          <p:cNvPr id="24" name="矩形 23">
            <a:extLst>
              <a:ext uri="{FF2B5EF4-FFF2-40B4-BE49-F238E27FC236}">
                <a16:creationId xmlns:a16="http://schemas.microsoft.com/office/drawing/2014/main" id="{D8777DB1-C713-DF41-87AF-31E716F55A60}"/>
              </a:ext>
            </a:extLst>
          </p:cNvPr>
          <p:cNvSpPr/>
          <p:nvPr/>
        </p:nvSpPr>
        <p:spPr>
          <a:xfrm>
            <a:off x="2058409" y="2706209"/>
            <a:ext cx="1914836" cy="531107"/>
          </a:xfrm>
          <a:prstGeom prst="rect">
            <a:avLst/>
          </a:prstGeom>
        </p:spPr>
        <p:txBody>
          <a:bodyPr wrap="square">
            <a:spAutoFit/>
          </a:bodyPr>
          <a:lstStyle/>
          <a:p>
            <a:pPr lvl="0" algn="ctr">
              <a:lnSpc>
                <a:spcPct val="120000"/>
              </a:lnSpc>
              <a:spcBef>
                <a:spcPts val="1200"/>
              </a:spcBef>
            </a:pPr>
            <a:r>
              <a:rPr kumimoji="1" lang="zh-CN" altLang="en-US" sz="2600" b="1" dirty="0">
                <a:solidFill>
                  <a:srgbClr val="000000">
                    <a:lumMod val="75000"/>
                    <a:lumOff val="25000"/>
                  </a:srgbClr>
                </a:solidFill>
                <a:ea typeface="微软雅黑" panose="020B0503020204020204" pitchFamily="34" charset="-122"/>
              </a:rPr>
              <a:t>同学的问题</a:t>
            </a:r>
            <a:endParaRPr kumimoji="1" lang="en-US" altLang="zh-CN" sz="2600" b="1" dirty="0">
              <a:solidFill>
                <a:srgbClr val="000000">
                  <a:lumMod val="75000"/>
                  <a:lumOff val="25000"/>
                </a:srgbClr>
              </a:solidFill>
              <a:ea typeface="微软雅黑" panose="020B0503020204020204" pitchFamily="34" charset="-122"/>
            </a:endParaRPr>
          </a:p>
        </p:txBody>
      </p:sp>
      <p:sp>
        <p:nvSpPr>
          <p:cNvPr id="9" name="文本框 8">
            <a:extLst>
              <a:ext uri="{FF2B5EF4-FFF2-40B4-BE49-F238E27FC236}">
                <a16:creationId xmlns:a16="http://schemas.microsoft.com/office/drawing/2014/main" id="{2607C18E-141A-174F-91DF-DA67254C60A9}"/>
              </a:ext>
            </a:extLst>
          </p:cNvPr>
          <p:cNvSpPr txBox="1"/>
          <p:nvPr/>
        </p:nvSpPr>
        <p:spPr>
          <a:xfrm>
            <a:off x="1243915" y="4830772"/>
            <a:ext cx="3526081" cy="369332"/>
          </a:xfrm>
          <a:prstGeom prst="rect">
            <a:avLst/>
          </a:prstGeom>
          <a:noFill/>
        </p:spPr>
        <p:txBody>
          <a:bodyPr wrap="square" rtlCol="0">
            <a:spAutoFit/>
          </a:bodyPr>
          <a:lstStyle/>
          <a:p>
            <a:r>
              <a:rPr kumimoji="1" lang="zh-CN" altLang="en-US" dirty="0"/>
              <a:t>当前假设每个同学只提一个问题</a:t>
            </a:r>
          </a:p>
        </p:txBody>
      </p:sp>
      <p:sp>
        <p:nvSpPr>
          <p:cNvPr id="10" name="上下箭头 9">
            <a:extLst>
              <a:ext uri="{FF2B5EF4-FFF2-40B4-BE49-F238E27FC236}">
                <a16:creationId xmlns:a16="http://schemas.microsoft.com/office/drawing/2014/main" id="{9778E1A3-2280-8B4B-A6AC-CBDF28839E9C}"/>
              </a:ext>
            </a:extLst>
          </p:cNvPr>
          <p:cNvSpPr/>
          <p:nvPr/>
        </p:nvSpPr>
        <p:spPr>
          <a:xfrm>
            <a:off x="848109" y="3324085"/>
            <a:ext cx="247154" cy="62021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E642571D-7172-844B-B93A-6E3C79696982}"/>
              </a:ext>
            </a:extLst>
          </p:cNvPr>
          <p:cNvSpPr/>
          <p:nvPr/>
        </p:nvSpPr>
        <p:spPr>
          <a:xfrm>
            <a:off x="480297" y="4031071"/>
            <a:ext cx="973655" cy="531107"/>
          </a:xfrm>
          <a:prstGeom prst="rect">
            <a:avLst/>
          </a:prstGeom>
        </p:spPr>
        <p:txBody>
          <a:bodyPr wrap="square">
            <a:spAutoFit/>
          </a:bodyPr>
          <a:lstStyle/>
          <a:p>
            <a:pPr lvl="0" algn="ctr">
              <a:lnSpc>
                <a:spcPct val="120000"/>
              </a:lnSpc>
              <a:spcBef>
                <a:spcPts val="1200"/>
              </a:spcBef>
            </a:pPr>
            <a:r>
              <a:rPr kumimoji="1" lang="en-US" altLang="zh-CN" sz="2600" b="1" dirty="0">
                <a:solidFill>
                  <a:srgbClr val="000000">
                    <a:lumMod val="75000"/>
                    <a:lumOff val="25000"/>
                  </a:srgbClr>
                </a:solidFill>
                <a:ea typeface="微软雅黑" panose="020B0503020204020204" pitchFamily="34" charset="-122"/>
              </a:rPr>
              <a:t>CPU</a:t>
            </a:r>
          </a:p>
        </p:txBody>
      </p:sp>
      <p:sp>
        <p:nvSpPr>
          <p:cNvPr id="26" name="矩形 25">
            <a:extLst>
              <a:ext uri="{FF2B5EF4-FFF2-40B4-BE49-F238E27FC236}">
                <a16:creationId xmlns:a16="http://schemas.microsoft.com/office/drawing/2014/main" id="{C10605C3-7D81-F54D-94C1-CDD5B1352092}"/>
              </a:ext>
            </a:extLst>
          </p:cNvPr>
          <p:cNvSpPr/>
          <p:nvPr/>
        </p:nvSpPr>
        <p:spPr>
          <a:xfrm>
            <a:off x="2528998" y="4031071"/>
            <a:ext cx="973655" cy="531107"/>
          </a:xfrm>
          <a:prstGeom prst="rect">
            <a:avLst/>
          </a:prstGeom>
        </p:spPr>
        <p:txBody>
          <a:bodyPr wrap="square">
            <a:spAutoFit/>
          </a:bodyPr>
          <a:lstStyle/>
          <a:p>
            <a:pPr lvl="0" algn="ctr">
              <a:lnSpc>
                <a:spcPct val="120000"/>
              </a:lnSpc>
              <a:spcBef>
                <a:spcPts val="1200"/>
              </a:spcBef>
            </a:pPr>
            <a:r>
              <a:rPr kumimoji="1" lang="zh-CN" altLang="en-US" sz="2600" b="1" dirty="0">
                <a:solidFill>
                  <a:srgbClr val="000000">
                    <a:lumMod val="75000"/>
                    <a:lumOff val="25000"/>
                  </a:srgbClr>
                </a:solidFill>
                <a:ea typeface="微软雅黑" panose="020B0503020204020204" pitchFamily="34" charset="-122"/>
              </a:rPr>
              <a:t>任务</a:t>
            </a:r>
            <a:endParaRPr kumimoji="1" lang="en-US" altLang="zh-CN" sz="2600" b="1" dirty="0">
              <a:solidFill>
                <a:srgbClr val="000000">
                  <a:lumMod val="75000"/>
                  <a:lumOff val="25000"/>
                </a:srgbClr>
              </a:solidFill>
              <a:ea typeface="微软雅黑" panose="020B0503020204020204" pitchFamily="34" charset="-122"/>
            </a:endParaRPr>
          </a:p>
        </p:txBody>
      </p:sp>
      <p:sp>
        <p:nvSpPr>
          <p:cNvPr id="27" name="上下箭头 26">
            <a:extLst>
              <a:ext uri="{FF2B5EF4-FFF2-40B4-BE49-F238E27FC236}">
                <a16:creationId xmlns:a16="http://schemas.microsoft.com/office/drawing/2014/main" id="{1C810E38-9F92-7E46-8953-4CFB3A5E6508}"/>
              </a:ext>
            </a:extLst>
          </p:cNvPr>
          <p:cNvSpPr/>
          <p:nvPr/>
        </p:nvSpPr>
        <p:spPr>
          <a:xfrm>
            <a:off x="2892249" y="3324084"/>
            <a:ext cx="247154" cy="62021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上下箭头 27">
            <a:extLst>
              <a:ext uri="{FF2B5EF4-FFF2-40B4-BE49-F238E27FC236}">
                <a16:creationId xmlns:a16="http://schemas.microsoft.com/office/drawing/2014/main" id="{995BC8D9-9F1A-4F4C-9E8E-150186904B99}"/>
              </a:ext>
            </a:extLst>
          </p:cNvPr>
          <p:cNvSpPr/>
          <p:nvPr/>
        </p:nvSpPr>
        <p:spPr>
          <a:xfrm>
            <a:off x="4812805" y="3333121"/>
            <a:ext cx="247154" cy="62021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a:extLst>
              <a:ext uri="{FF2B5EF4-FFF2-40B4-BE49-F238E27FC236}">
                <a16:creationId xmlns:a16="http://schemas.microsoft.com/office/drawing/2014/main" id="{66DF14C6-AA4D-F048-8347-C6AF1DB9CDFF}"/>
              </a:ext>
            </a:extLst>
          </p:cNvPr>
          <p:cNvSpPr/>
          <p:nvPr/>
        </p:nvSpPr>
        <p:spPr>
          <a:xfrm>
            <a:off x="4444993" y="4040107"/>
            <a:ext cx="973655" cy="531107"/>
          </a:xfrm>
          <a:prstGeom prst="rect">
            <a:avLst/>
          </a:prstGeom>
        </p:spPr>
        <p:txBody>
          <a:bodyPr wrap="square">
            <a:spAutoFit/>
          </a:bodyPr>
          <a:lstStyle/>
          <a:p>
            <a:pPr lvl="0" algn="ctr">
              <a:lnSpc>
                <a:spcPct val="120000"/>
              </a:lnSpc>
              <a:spcBef>
                <a:spcPts val="1200"/>
              </a:spcBef>
            </a:pPr>
            <a:r>
              <a:rPr kumimoji="1" lang="zh-CN" altLang="en-US" sz="2600" b="1" dirty="0">
                <a:solidFill>
                  <a:srgbClr val="000000">
                    <a:lumMod val="75000"/>
                    <a:lumOff val="25000"/>
                  </a:srgbClr>
                </a:solidFill>
                <a:ea typeface="微软雅黑" panose="020B0503020204020204" pitchFamily="34" charset="-122"/>
              </a:rPr>
              <a:t>用户</a:t>
            </a:r>
            <a:endParaRPr kumimoji="1" lang="en-US" altLang="zh-CN" sz="2600" b="1" dirty="0">
              <a:solidFill>
                <a:srgbClr val="000000">
                  <a:lumMod val="75000"/>
                  <a:lumOff val="25000"/>
                </a:srgbClr>
              </a:solidFill>
              <a:ea typeface="微软雅黑" panose="020B0503020204020204" pitchFamily="34" charset="-122"/>
            </a:endParaRPr>
          </a:p>
        </p:txBody>
      </p:sp>
      <p:sp>
        <p:nvSpPr>
          <p:cNvPr id="30" name="矩形 29">
            <a:extLst>
              <a:ext uri="{FF2B5EF4-FFF2-40B4-BE49-F238E27FC236}">
                <a16:creationId xmlns:a16="http://schemas.microsoft.com/office/drawing/2014/main" id="{C8710501-FDA4-C54F-8316-C8C1E736923C}"/>
              </a:ext>
            </a:extLst>
          </p:cNvPr>
          <p:cNvSpPr/>
          <p:nvPr/>
        </p:nvSpPr>
        <p:spPr>
          <a:xfrm>
            <a:off x="5670113" y="2276253"/>
            <a:ext cx="2794586" cy="531107"/>
          </a:xfrm>
          <a:prstGeom prst="rect">
            <a:avLst/>
          </a:prstGeom>
        </p:spPr>
        <p:txBody>
          <a:bodyPr wrap="square">
            <a:spAutoFit/>
          </a:bodyPr>
          <a:lstStyle/>
          <a:p>
            <a:pPr lvl="0" algn="ctr">
              <a:lnSpc>
                <a:spcPct val="120000"/>
              </a:lnSpc>
              <a:spcBef>
                <a:spcPts val="1200"/>
              </a:spcBef>
            </a:pPr>
            <a:r>
              <a:rPr kumimoji="1" lang="zh-CN" altLang="en-US" sz="2600" b="1" dirty="0">
                <a:solidFill>
                  <a:srgbClr val="000000">
                    <a:lumMod val="75000"/>
                    <a:lumOff val="25000"/>
                  </a:srgbClr>
                </a:solidFill>
                <a:ea typeface="微软雅黑" panose="020B0503020204020204" pitchFamily="34" charset="-122"/>
              </a:rPr>
              <a:t>学霸调度问题</a:t>
            </a:r>
            <a:endParaRPr kumimoji="1" lang="en-US" altLang="zh-CN" sz="2600" b="1" dirty="0">
              <a:solidFill>
                <a:srgbClr val="000000">
                  <a:lumMod val="75000"/>
                  <a:lumOff val="25000"/>
                </a:srgbClr>
              </a:solidFill>
              <a:ea typeface="微软雅黑" panose="020B0503020204020204" pitchFamily="34" charset="-122"/>
            </a:endParaRPr>
          </a:p>
        </p:txBody>
      </p:sp>
      <p:sp>
        <p:nvSpPr>
          <p:cNvPr id="31" name="上下箭头 30">
            <a:extLst>
              <a:ext uri="{FF2B5EF4-FFF2-40B4-BE49-F238E27FC236}">
                <a16:creationId xmlns:a16="http://schemas.microsoft.com/office/drawing/2014/main" id="{3D404695-3F2D-8D44-B387-404763173BF4}"/>
              </a:ext>
            </a:extLst>
          </p:cNvPr>
          <p:cNvSpPr/>
          <p:nvPr/>
        </p:nvSpPr>
        <p:spPr>
          <a:xfrm>
            <a:off x="6978671" y="3129895"/>
            <a:ext cx="247154" cy="62021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id="{EF995DFE-9C66-014F-B7B0-6EBEFDF5E346}"/>
              </a:ext>
            </a:extLst>
          </p:cNvPr>
          <p:cNvSpPr/>
          <p:nvPr/>
        </p:nvSpPr>
        <p:spPr>
          <a:xfrm>
            <a:off x="5933048" y="3774553"/>
            <a:ext cx="2239352" cy="531107"/>
          </a:xfrm>
          <a:prstGeom prst="rect">
            <a:avLst/>
          </a:prstGeom>
        </p:spPr>
        <p:txBody>
          <a:bodyPr wrap="square">
            <a:spAutoFit/>
          </a:bodyPr>
          <a:lstStyle/>
          <a:p>
            <a:pPr lvl="0" algn="ctr">
              <a:lnSpc>
                <a:spcPct val="120000"/>
              </a:lnSpc>
              <a:spcBef>
                <a:spcPts val="1200"/>
              </a:spcBef>
            </a:pPr>
            <a:r>
              <a:rPr kumimoji="1" lang="en-US" altLang="zh-CN" sz="2600" b="1" dirty="0">
                <a:solidFill>
                  <a:srgbClr val="000000">
                    <a:lumMod val="75000"/>
                    <a:lumOff val="25000"/>
                  </a:srgbClr>
                </a:solidFill>
                <a:ea typeface="微软雅黑" panose="020B0503020204020204" pitchFamily="34" charset="-122"/>
              </a:rPr>
              <a:t>CPU</a:t>
            </a:r>
            <a:r>
              <a:rPr kumimoji="1" lang="zh-CN" altLang="en-US" sz="2600" b="1" dirty="0">
                <a:solidFill>
                  <a:srgbClr val="000000">
                    <a:lumMod val="75000"/>
                    <a:lumOff val="25000"/>
                  </a:srgbClr>
                </a:solidFill>
                <a:ea typeface="微软雅黑" panose="020B0503020204020204" pitchFamily="34" charset="-122"/>
              </a:rPr>
              <a:t>调度任务</a:t>
            </a:r>
            <a:endParaRPr kumimoji="1" lang="en-US" altLang="zh-CN" sz="2600" b="1" dirty="0">
              <a:solidFill>
                <a:srgbClr val="000000">
                  <a:lumMod val="75000"/>
                  <a:lumOff val="25000"/>
                </a:srgbClr>
              </a:solidFill>
              <a:ea typeface="微软雅黑" panose="020B0503020204020204" pitchFamily="34" charset="-122"/>
            </a:endParaRPr>
          </a:p>
        </p:txBody>
      </p:sp>
    </p:spTree>
    <p:extLst>
      <p:ext uri="{BB962C8B-B14F-4D97-AF65-F5344CB8AC3E}">
        <p14:creationId xmlns:p14="http://schemas.microsoft.com/office/powerpoint/2010/main" val="21049014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D3EAEB-4C0B-C044-A437-6BA371B870DF}"/>
              </a:ext>
            </a:extLst>
          </p:cNvPr>
          <p:cNvSpPr>
            <a:spLocks noGrp="1"/>
          </p:cNvSpPr>
          <p:nvPr>
            <p:ph type="title"/>
          </p:nvPr>
        </p:nvSpPr>
        <p:spPr>
          <a:xfrm>
            <a:off x="457200" y="228866"/>
            <a:ext cx="8229600" cy="900442"/>
          </a:xfrm>
        </p:spPr>
        <p:txBody>
          <a:bodyPr/>
          <a:lstStyle/>
          <a:p>
            <a:r>
              <a:rPr kumimoji="1" lang="en-US" altLang="zh-CN" dirty="0"/>
              <a:t>First</a:t>
            </a:r>
            <a:r>
              <a:rPr kumimoji="1" lang="zh-CN" altLang="en-US" dirty="0"/>
              <a:t> </a:t>
            </a:r>
            <a:r>
              <a:rPr kumimoji="1" lang="en-US" altLang="zh-CN" dirty="0"/>
              <a:t>Come</a:t>
            </a:r>
            <a:r>
              <a:rPr kumimoji="1" lang="zh-CN" altLang="en-US" dirty="0"/>
              <a:t> </a:t>
            </a:r>
            <a:r>
              <a:rPr kumimoji="1" lang="en-US" altLang="zh-CN" dirty="0"/>
              <a:t>First</a:t>
            </a:r>
            <a:r>
              <a:rPr kumimoji="1" lang="zh-CN" altLang="en-US" dirty="0"/>
              <a:t> </a:t>
            </a:r>
            <a:r>
              <a:rPr kumimoji="1" lang="en-US" altLang="zh-CN" dirty="0"/>
              <a:t>Served</a:t>
            </a:r>
            <a:endParaRPr kumimoji="1" lang="zh-CN" altLang="en-US" dirty="0"/>
          </a:p>
        </p:txBody>
      </p:sp>
      <p:sp>
        <p:nvSpPr>
          <p:cNvPr id="4" name="灯片编号占位符 3">
            <a:extLst>
              <a:ext uri="{FF2B5EF4-FFF2-40B4-BE49-F238E27FC236}">
                <a16:creationId xmlns:a16="http://schemas.microsoft.com/office/drawing/2014/main" id="{2A784BF5-C3D9-9C4C-B126-2BFAF34EF117}"/>
              </a:ext>
            </a:extLst>
          </p:cNvPr>
          <p:cNvSpPr>
            <a:spLocks noGrp="1"/>
          </p:cNvSpPr>
          <p:nvPr>
            <p:ph type="sldNum" sz="quarter" idx="12"/>
          </p:nvPr>
        </p:nvSpPr>
        <p:spPr>
          <a:xfrm>
            <a:off x="6553200" y="5309330"/>
            <a:ext cx="2133600" cy="304271"/>
          </a:xfrm>
        </p:spPr>
        <p:txBody>
          <a:bodyPr/>
          <a:lstStyle/>
          <a:p>
            <a:fld id="{ADE361C3-C043-4A6E-BDCE-8DA1E7D90A3B}" type="slidenum">
              <a:rPr lang="zh-CN" altLang="en-US" smtClean="0"/>
              <a:t>38</a:t>
            </a:fld>
            <a:endParaRPr lang="zh-CN" altLang="en-US"/>
          </a:p>
        </p:txBody>
      </p:sp>
      <p:grpSp>
        <p:nvGrpSpPr>
          <p:cNvPr id="15" name="组合 14">
            <a:extLst>
              <a:ext uri="{FF2B5EF4-FFF2-40B4-BE49-F238E27FC236}">
                <a16:creationId xmlns:a16="http://schemas.microsoft.com/office/drawing/2014/main" id="{CDD78C04-D3FD-8C45-8CE3-8F5275DA0392}"/>
              </a:ext>
            </a:extLst>
          </p:cNvPr>
          <p:cNvGrpSpPr/>
          <p:nvPr/>
        </p:nvGrpSpPr>
        <p:grpSpPr>
          <a:xfrm>
            <a:off x="608694" y="1450749"/>
            <a:ext cx="914400" cy="965540"/>
            <a:chOff x="2184748" y="3721596"/>
            <a:chExt cx="914400" cy="965540"/>
          </a:xfrm>
        </p:grpSpPr>
        <p:pic>
          <p:nvPicPr>
            <p:cNvPr id="16" name="图形 15" descr="用户">
              <a:extLst>
                <a:ext uri="{FF2B5EF4-FFF2-40B4-BE49-F238E27FC236}">
                  <a16:creationId xmlns:a16="http://schemas.microsoft.com/office/drawing/2014/main" id="{23003E7B-1411-5846-976B-F67C8A7B76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84748" y="3772736"/>
              <a:ext cx="914400" cy="914400"/>
            </a:xfrm>
            <a:prstGeom prst="rect">
              <a:avLst/>
            </a:prstGeom>
          </p:spPr>
        </p:pic>
        <p:grpSp>
          <p:nvGrpSpPr>
            <p:cNvPr id="17" name="组合 16">
              <a:extLst>
                <a:ext uri="{FF2B5EF4-FFF2-40B4-BE49-F238E27FC236}">
                  <a16:creationId xmlns:a16="http://schemas.microsoft.com/office/drawing/2014/main" id="{A37F3B19-D010-7742-BB87-680A663C641C}"/>
                </a:ext>
              </a:extLst>
            </p:cNvPr>
            <p:cNvGrpSpPr/>
            <p:nvPr/>
          </p:nvGrpSpPr>
          <p:grpSpPr>
            <a:xfrm>
              <a:off x="2430293" y="3721596"/>
              <a:ext cx="423310" cy="423310"/>
              <a:chOff x="2348489" y="3580911"/>
              <a:chExt cx="586916" cy="586916"/>
            </a:xfrm>
          </p:grpSpPr>
          <p:sp>
            <p:nvSpPr>
              <p:cNvPr id="18" name="椭圆 17">
                <a:extLst>
                  <a:ext uri="{FF2B5EF4-FFF2-40B4-BE49-F238E27FC236}">
                    <a16:creationId xmlns:a16="http://schemas.microsoft.com/office/drawing/2014/main" id="{ED474BD6-FC7E-804D-8223-3B70B076E33A}"/>
                  </a:ext>
                </a:extLst>
              </p:cNvPr>
              <p:cNvSpPr/>
              <p:nvPr/>
            </p:nvSpPr>
            <p:spPr>
              <a:xfrm>
                <a:off x="2435855" y="3747852"/>
                <a:ext cx="412186" cy="2880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9" name="图形 18" descr="学位帽">
                <a:extLst>
                  <a:ext uri="{FF2B5EF4-FFF2-40B4-BE49-F238E27FC236}">
                    <a16:creationId xmlns:a16="http://schemas.microsoft.com/office/drawing/2014/main" id="{5B26BF9C-9A0A-134D-852E-89C66BC6CBC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48489" y="3580911"/>
                <a:ext cx="586916" cy="586916"/>
              </a:xfrm>
              <a:prstGeom prst="rect">
                <a:avLst/>
              </a:prstGeom>
            </p:spPr>
          </p:pic>
        </p:grpSp>
      </p:grpSp>
      <p:graphicFrame>
        <p:nvGraphicFramePr>
          <p:cNvPr id="20" name="表格 19">
            <a:extLst>
              <a:ext uri="{FF2B5EF4-FFF2-40B4-BE49-F238E27FC236}">
                <a16:creationId xmlns:a16="http://schemas.microsoft.com/office/drawing/2014/main" id="{38634837-1016-CC45-9D36-88C1C20EC698}"/>
              </a:ext>
            </a:extLst>
          </p:cNvPr>
          <p:cNvGraphicFramePr>
            <a:graphicFrameLocks noGrp="1"/>
          </p:cNvGraphicFramePr>
          <p:nvPr>
            <p:extLst>
              <p:ext uri="{D42A27DB-BD31-4B8C-83A1-F6EECF244321}">
                <p14:modId xmlns:p14="http://schemas.microsoft.com/office/powerpoint/2010/main" val="2171064497"/>
              </p:ext>
            </p:extLst>
          </p:nvPr>
        </p:nvGraphicFramePr>
        <p:xfrm>
          <a:off x="4932040" y="1129308"/>
          <a:ext cx="3817773" cy="1752600"/>
        </p:xfrm>
        <a:graphic>
          <a:graphicData uri="http://schemas.openxmlformats.org/drawingml/2006/table">
            <a:tbl>
              <a:tblPr firstRow="1" bandRow="1">
                <a:tableStyleId>{5C22544A-7EE6-4342-B048-85BDC9FD1C3A}</a:tableStyleId>
              </a:tblPr>
              <a:tblGrid>
                <a:gridCol w="792088">
                  <a:extLst>
                    <a:ext uri="{9D8B030D-6E8A-4147-A177-3AD203B41FA5}">
                      <a16:colId xmlns:a16="http://schemas.microsoft.com/office/drawing/2014/main" val="1977220880"/>
                    </a:ext>
                  </a:extLst>
                </a:gridCol>
                <a:gridCol w="1224136">
                  <a:extLst>
                    <a:ext uri="{9D8B030D-6E8A-4147-A177-3AD203B41FA5}">
                      <a16:colId xmlns:a16="http://schemas.microsoft.com/office/drawing/2014/main" val="2793836398"/>
                    </a:ext>
                  </a:extLst>
                </a:gridCol>
                <a:gridCol w="1801549">
                  <a:extLst>
                    <a:ext uri="{9D8B030D-6E8A-4147-A177-3AD203B41FA5}">
                      <a16:colId xmlns:a16="http://schemas.microsoft.com/office/drawing/2014/main" val="4273847639"/>
                    </a:ext>
                  </a:extLst>
                </a:gridCol>
              </a:tblGrid>
              <a:tr h="370840">
                <a:tc>
                  <a:txBody>
                    <a:bodyPr/>
                    <a:lstStyle/>
                    <a:p>
                      <a:pPr algn="ctr"/>
                      <a:r>
                        <a:rPr lang="zh-CN" altLang="en-US" dirty="0"/>
                        <a:t>问题</a:t>
                      </a:r>
                    </a:p>
                  </a:txBody>
                  <a:tcPr/>
                </a:tc>
                <a:tc>
                  <a:txBody>
                    <a:bodyPr/>
                    <a:lstStyle/>
                    <a:p>
                      <a:pPr algn="ctr"/>
                      <a:r>
                        <a:rPr lang="zh-CN" altLang="en-US" dirty="0"/>
                        <a:t>到达时间</a:t>
                      </a:r>
                    </a:p>
                  </a:txBody>
                  <a:tcPr/>
                </a:tc>
                <a:tc>
                  <a:txBody>
                    <a:bodyPr/>
                    <a:lstStyle/>
                    <a:p>
                      <a:pPr algn="ctr"/>
                      <a:r>
                        <a:rPr lang="zh-CN" altLang="en-US" dirty="0"/>
                        <a:t>解答时间</a:t>
                      </a:r>
                      <a:endParaRPr lang="en-US" altLang="zh-CN" dirty="0"/>
                    </a:p>
                    <a:p>
                      <a:pPr algn="ctr"/>
                      <a:r>
                        <a:rPr lang="zh-CN" altLang="en-US" dirty="0"/>
                        <a:t>（工作量）</a:t>
                      </a:r>
                    </a:p>
                  </a:txBody>
                  <a:tcPr/>
                </a:tc>
                <a:extLst>
                  <a:ext uri="{0D108BD9-81ED-4DB2-BD59-A6C34878D82A}">
                    <a16:rowId xmlns:a16="http://schemas.microsoft.com/office/drawing/2014/main" val="2927983999"/>
                  </a:ext>
                </a:extLst>
              </a:tr>
              <a:tr h="370840">
                <a:tc>
                  <a:txBody>
                    <a:bodyPr/>
                    <a:lstStyle/>
                    <a:p>
                      <a:pPr algn="ctr"/>
                      <a:r>
                        <a:rPr lang="en-US" altLang="zh-CN" dirty="0"/>
                        <a:t>A</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4</a:t>
                      </a:r>
                      <a:endParaRPr lang="zh-CN" altLang="en-US" dirty="0"/>
                    </a:p>
                  </a:txBody>
                  <a:tcPr/>
                </a:tc>
                <a:extLst>
                  <a:ext uri="{0D108BD9-81ED-4DB2-BD59-A6C34878D82A}">
                    <a16:rowId xmlns:a16="http://schemas.microsoft.com/office/drawing/2014/main" val="1770829013"/>
                  </a:ext>
                </a:extLst>
              </a:tr>
              <a:tr h="370840">
                <a:tc>
                  <a:txBody>
                    <a:bodyPr/>
                    <a:lstStyle/>
                    <a:p>
                      <a:pPr algn="ctr"/>
                      <a:r>
                        <a:rPr lang="en-US" altLang="zh-CN" dirty="0"/>
                        <a:t>B</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7</a:t>
                      </a:r>
                      <a:endParaRPr lang="zh-CN" altLang="en-US" dirty="0"/>
                    </a:p>
                  </a:txBody>
                  <a:tcPr/>
                </a:tc>
                <a:extLst>
                  <a:ext uri="{0D108BD9-81ED-4DB2-BD59-A6C34878D82A}">
                    <a16:rowId xmlns:a16="http://schemas.microsoft.com/office/drawing/2014/main" val="2237332988"/>
                  </a:ext>
                </a:extLst>
              </a:tr>
              <a:tr h="370840">
                <a:tc>
                  <a:txBody>
                    <a:bodyPr/>
                    <a:lstStyle/>
                    <a:p>
                      <a:pPr algn="ctr"/>
                      <a:r>
                        <a:rPr lang="en-US" altLang="zh-CN" dirty="0"/>
                        <a:t>C</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2</a:t>
                      </a:r>
                      <a:endParaRPr lang="zh-CN" altLang="en-US" dirty="0"/>
                    </a:p>
                  </a:txBody>
                  <a:tcPr/>
                </a:tc>
                <a:extLst>
                  <a:ext uri="{0D108BD9-81ED-4DB2-BD59-A6C34878D82A}">
                    <a16:rowId xmlns:a16="http://schemas.microsoft.com/office/drawing/2014/main" val="40174418"/>
                  </a:ext>
                </a:extLst>
              </a:tr>
            </a:tbl>
          </a:graphicData>
        </a:graphic>
      </p:graphicFrame>
      <p:grpSp>
        <p:nvGrpSpPr>
          <p:cNvPr id="24" name="组合 23">
            <a:extLst>
              <a:ext uri="{FF2B5EF4-FFF2-40B4-BE49-F238E27FC236}">
                <a16:creationId xmlns:a16="http://schemas.microsoft.com/office/drawing/2014/main" id="{5EEAA3E4-4627-3B4D-9E3B-7332CE2D5D6D}"/>
              </a:ext>
            </a:extLst>
          </p:cNvPr>
          <p:cNvGrpSpPr/>
          <p:nvPr/>
        </p:nvGrpSpPr>
        <p:grpSpPr>
          <a:xfrm>
            <a:off x="5647617" y="3171681"/>
            <a:ext cx="2468465" cy="504056"/>
            <a:chOff x="1151620" y="3869431"/>
            <a:chExt cx="2592288" cy="504056"/>
          </a:xfrm>
        </p:grpSpPr>
        <p:sp>
          <p:nvSpPr>
            <p:cNvPr id="25" name="矩形 24">
              <a:extLst>
                <a:ext uri="{FF2B5EF4-FFF2-40B4-BE49-F238E27FC236}">
                  <a16:creationId xmlns:a16="http://schemas.microsoft.com/office/drawing/2014/main" id="{4C597DEB-8499-F34B-9CA0-1E596D96A4AD}"/>
                </a:ext>
              </a:extLst>
            </p:cNvPr>
            <p:cNvSpPr/>
            <p:nvPr/>
          </p:nvSpPr>
          <p:spPr>
            <a:xfrm>
              <a:off x="1259632" y="3869431"/>
              <a:ext cx="2376264" cy="50405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a:extLst>
                <a:ext uri="{FF2B5EF4-FFF2-40B4-BE49-F238E27FC236}">
                  <a16:creationId xmlns:a16="http://schemas.microsoft.com/office/drawing/2014/main" id="{640F1586-F276-1843-AD31-FB23EC589014}"/>
                </a:ext>
              </a:extLst>
            </p:cNvPr>
            <p:cNvSpPr/>
            <p:nvPr/>
          </p:nvSpPr>
          <p:spPr>
            <a:xfrm>
              <a:off x="1151620" y="3869431"/>
              <a:ext cx="2592288" cy="284213"/>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rPr>
                <a:t>B</a:t>
              </a:r>
              <a:endParaRPr kumimoji="1" lang="zh-CN" altLang="en-US" b="1" dirty="0">
                <a:solidFill>
                  <a:schemeClr val="tx1"/>
                </a:solidFill>
              </a:endParaRPr>
            </a:p>
          </p:txBody>
        </p:sp>
      </p:grpSp>
      <p:grpSp>
        <p:nvGrpSpPr>
          <p:cNvPr id="21" name="组合 20">
            <a:extLst>
              <a:ext uri="{FF2B5EF4-FFF2-40B4-BE49-F238E27FC236}">
                <a16:creationId xmlns:a16="http://schemas.microsoft.com/office/drawing/2014/main" id="{6035F894-CFB6-6447-A900-8E1AFF33141C}"/>
              </a:ext>
            </a:extLst>
          </p:cNvPr>
          <p:cNvGrpSpPr/>
          <p:nvPr/>
        </p:nvGrpSpPr>
        <p:grpSpPr>
          <a:xfrm>
            <a:off x="4768409" y="3179252"/>
            <a:ext cx="1035452" cy="504056"/>
            <a:chOff x="1151620" y="3869431"/>
            <a:chExt cx="2592288" cy="504056"/>
          </a:xfrm>
        </p:grpSpPr>
        <p:sp>
          <p:nvSpPr>
            <p:cNvPr id="22" name="矩形 21">
              <a:extLst>
                <a:ext uri="{FF2B5EF4-FFF2-40B4-BE49-F238E27FC236}">
                  <a16:creationId xmlns:a16="http://schemas.microsoft.com/office/drawing/2014/main" id="{9946DAA7-5F27-264D-ADC5-B5F50C8D91E5}"/>
                </a:ext>
              </a:extLst>
            </p:cNvPr>
            <p:cNvSpPr/>
            <p:nvPr/>
          </p:nvSpPr>
          <p:spPr>
            <a:xfrm>
              <a:off x="1259632" y="3869431"/>
              <a:ext cx="2376264" cy="50405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a:extLst>
                <a:ext uri="{FF2B5EF4-FFF2-40B4-BE49-F238E27FC236}">
                  <a16:creationId xmlns:a16="http://schemas.microsoft.com/office/drawing/2014/main" id="{0FD3CE01-6266-9145-8860-8D43CB44934A}"/>
                </a:ext>
              </a:extLst>
            </p:cNvPr>
            <p:cNvSpPr/>
            <p:nvPr/>
          </p:nvSpPr>
          <p:spPr>
            <a:xfrm>
              <a:off x="1151620" y="3869431"/>
              <a:ext cx="2592288" cy="284213"/>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rPr>
                <a:t>A</a:t>
              </a:r>
              <a:endParaRPr kumimoji="1" lang="zh-CN" altLang="en-US" b="1" dirty="0">
                <a:solidFill>
                  <a:schemeClr val="tx1"/>
                </a:solidFill>
              </a:endParaRPr>
            </a:p>
          </p:txBody>
        </p:sp>
      </p:grpSp>
      <p:grpSp>
        <p:nvGrpSpPr>
          <p:cNvPr id="27" name="组合 26">
            <a:extLst>
              <a:ext uri="{FF2B5EF4-FFF2-40B4-BE49-F238E27FC236}">
                <a16:creationId xmlns:a16="http://schemas.microsoft.com/office/drawing/2014/main" id="{0621EB82-3F98-3444-904A-A80FFB27DD42}"/>
              </a:ext>
            </a:extLst>
          </p:cNvPr>
          <p:cNvGrpSpPr/>
          <p:nvPr/>
        </p:nvGrpSpPr>
        <p:grpSpPr>
          <a:xfrm>
            <a:off x="7987654" y="3171681"/>
            <a:ext cx="699755" cy="504056"/>
            <a:chOff x="1151620" y="3869431"/>
            <a:chExt cx="2592288" cy="504056"/>
          </a:xfrm>
        </p:grpSpPr>
        <p:sp>
          <p:nvSpPr>
            <p:cNvPr id="28" name="矩形 27">
              <a:extLst>
                <a:ext uri="{FF2B5EF4-FFF2-40B4-BE49-F238E27FC236}">
                  <a16:creationId xmlns:a16="http://schemas.microsoft.com/office/drawing/2014/main" id="{BF30FF23-CDD0-EE42-BD8C-05DC6B2DF5B5}"/>
                </a:ext>
              </a:extLst>
            </p:cNvPr>
            <p:cNvSpPr/>
            <p:nvPr/>
          </p:nvSpPr>
          <p:spPr>
            <a:xfrm>
              <a:off x="1259632" y="3869431"/>
              <a:ext cx="2376264" cy="50405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a:extLst>
                <a:ext uri="{FF2B5EF4-FFF2-40B4-BE49-F238E27FC236}">
                  <a16:creationId xmlns:a16="http://schemas.microsoft.com/office/drawing/2014/main" id="{939C574A-025C-9A47-8F46-73659DB63494}"/>
                </a:ext>
              </a:extLst>
            </p:cNvPr>
            <p:cNvSpPr/>
            <p:nvPr/>
          </p:nvSpPr>
          <p:spPr>
            <a:xfrm>
              <a:off x="1151620" y="3869431"/>
              <a:ext cx="2592288" cy="284213"/>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rPr>
                <a:t>C</a:t>
              </a:r>
              <a:endParaRPr kumimoji="1" lang="zh-CN" altLang="en-US" b="1" dirty="0">
                <a:solidFill>
                  <a:schemeClr val="tx1"/>
                </a:solidFill>
              </a:endParaRPr>
            </a:p>
          </p:txBody>
        </p:sp>
      </p:grpSp>
      <p:grpSp>
        <p:nvGrpSpPr>
          <p:cNvPr id="38" name="组合 37">
            <a:extLst>
              <a:ext uri="{FF2B5EF4-FFF2-40B4-BE49-F238E27FC236}">
                <a16:creationId xmlns:a16="http://schemas.microsoft.com/office/drawing/2014/main" id="{7CE9EFF8-04B1-CA40-825D-E2C891305655}"/>
              </a:ext>
            </a:extLst>
          </p:cNvPr>
          <p:cNvGrpSpPr/>
          <p:nvPr/>
        </p:nvGrpSpPr>
        <p:grpSpPr>
          <a:xfrm>
            <a:off x="606188" y="2356033"/>
            <a:ext cx="914400" cy="914400"/>
            <a:chOff x="2942911" y="3750549"/>
            <a:chExt cx="914400" cy="914400"/>
          </a:xfrm>
        </p:grpSpPr>
        <p:pic>
          <p:nvPicPr>
            <p:cNvPr id="39" name="图形 38" descr="用户">
              <a:extLst>
                <a:ext uri="{FF2B5EF4-FFF2-40B4-BE49-F238E27FC236}">
                  <a16:creationId xmlns:a16="http://schemas.microsoft.com/office/drawing/2014/main" id="{5FAB96FD-F9C1-3044-8952-C1736F854D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42911" y="3750549"/>
              <a:ext cx="914400" cy="914400"/>
            </a:xfrm>
            <a:prstGeom prst="rect">
              <a:avLst/>
            </a:prstGeom>
          </p:spPr>
        </p:pic>
        <p:sp>
          <p:nvSpPr>
            <p:cNvPr id="40" name="文本框 39">
              <a:extLst>
                <a:ext uri="{FF2B5EF4-FFF2-40B4-BE49-F238E27FC236}">
                  <a16:creationId xmlns:a16="http://schemas.microsoft.com/office/drawing/2014/main" id="{480D3F5F-D812-6248-8A27-F7621A5CE648}"/>
                </a:ext>
              </a:extLst>
            </p:cNvPr>
            <p:cNvSpPr txBox="1"/>
            <p:nvPr/>
          </p:nvSpPr>
          <p:spPr>
            <a:xfrm>
              <a:off x="2942911" y="4225652"/>
              <a:ext cx="914400" cy="369332"/>
            </a:xfrm>
            <a:prstGeom prst="rect">
              <a:avLst/>
            </a:prstGeom>
            <a:noFill/>
          </p:spPr>
          <p:txBody>
            <a:bodyPr wrap="square" rtlCol="0">
              <a:spAutoFit/>
            </a:bodyPr>
            <a:lstStyle/>
            <a:p>
              <a:pPr algn="ctr"/>
              <a:r>
                <a:rPr kumimoji="1" lang="en-US" altLang="zh-CN" b="1" dirty="0"/>
                <a:t>A</a:t>
              </a:r>
              <a:endParaRPr kumimoji="1" lang="zh-CN" altLang="en-US" b="1" dirty="0"/>
            </a:p>
          </p:txBody>
        </p:sp>
      </p:grpSp>
      <p:sp>
        <p:nvSpPr>
          <p:cNvPr id="5" name="文本框 4">
            <a:extLst>
              <a:ext uri="{FF2B5EF4-FFF2-40B4-BE49-F238E27FC236}">
                <a16:creationId xmlns:a16="http://schemas.microsoft.com/office/drawing/2014/main" id="{8B1DDAC8-0810-984E-9863-7517E41CF675}"/>
              </a:ext>
            </a:extLst>
          </p:cNvPr>
          <p:cNvSpPr txBox="1"/>
          <p:nvPr/>
        </p:nvSpPr>
        <p:spPr>
          <a:xfrm>
            <a:off x="1599720" y="3554188"/>
            <a:ext cx="1368152" cy="369332"/>
          </a:xfrm>
          <a:prstGeom prst="rect">
            <a:avLst/>
          </a:prstGeom>
          <a:noFill/>
        </p:spPr>
        <p:txBody>
          <a:bodyPr wrap="square" rtlCol="0">
            <a:spAutoFit/>
          </a:bodyPr>
          <a:lstStyle/>
          <a:p>
            <a:r>
              <a:rPr kumimoji="1" lang="en-US" altLang="zh-CN" dirty="0"/>
              <a:t>C,</a:t>
            </a:r>
            <a:r>
              <a:rPr kumimoji="1" lang="zh-CN" altLang="en-US" dirty="0"/>
              <a:t>先来后到！</a:t>
            </a:r>
          </a:p>
        </p:txBody>
      </p:sp>
      <p:grpSp>
        <p:nvGrpSpPr>
          <p:cNvPr id="41" name="组合 40">
            <a:extLst>
              <a:ext uri="{FF2B5EF4-FFF2-40B4-BE49-F238E27FC236}">
                <a16:creationId xmlns:a16="http://schemas.microsoft.com/office/drawing/2014/main" id="{CCD0DFD0-0783-F240-9960-8A7C28AAE539}"/>
              </a:ext>
            </a:extLst>
          </p:cNvPr>
          <p:cNvGrpSpPr/>
          <p:nvPr/>
        </p:nvGrpSpPr>
        <p:grpSpPr>
          <a:xfrm>
            <a:off x="606188" y="3270433"/>
            <a:ext cx="914400" cy="914400"/>
            <a:chOff x="2942911" y="3750549"/>
            <a:chExt cx="914400" cy="914400"/>
          </a:xfrm>
        </p:grpSpPr>
        <p:pic>
          <p:nvPicPr>
            <p:cNvPr id="42" name="图形 41" descr="用户">
              <a:extLst>
                <a:ext uri="{FF2B5EF4-FFF2-40B4-BE49-F238E27FC236}">
                  <a16:creationId xmlns:a16="http://schemas.microsoft.com/office/drawing/2014/main" id="{C71CE569-FDAC-D045-9A9B-BF02EC28BA5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42911" y="3750549"/>
              <a:ext cx="914400" cy="914400"/>
            </a:xfrm>
            <a:prstGeom prst="rect">
              <a:avLst/>
            </a:prstGeom>
          </p:spPr>
        </p:pic>
        <p:sp>
          <p:nvSpPr>
            <p:cNvPr id="43" name="文本框 42">
              <a:extLst>
                <a:ext uri="{FF2B5EF4-FFF2-40B4-BE49-F238E27FC236}">
                  <a16:creationId xmlns:a16="http://schemas.microsoft.com/office/drawing/2014/main" id="{D105E0AD-704F-2E4F-9D46-1ECBCB374137}"/>
                </a:ext>
              </a:extLst>
            </p:cNvPr>
            <p:cNvSpPr txBox="1"/>
            <p:nvPr/>
          </p:nvSpPr>
          <p:spPr>
            <a:xfrm>
              <a:off x="2942911" y="4225652"/>
              <a:ext cx="914400" cy="369332"/>
            </a:xfrm>
            <a:prstGeom prst="rect">
              <a:avLst/>
            </a:prstGeom>
            <a:noFill/>
          </p:spPr>
          <p:txBody>
            <a:bodyPr wrap="square" rtlCol="0">
              <a:spAutoFit/>
            </a:bodyPr>
            <a:lstStyle/>
            <a:p>
              <a:pPr algn="ctr"/>
              <a:r>
                <a:rPr kumimoji="1" lang="en-US" altLang="zh-CN" b="1" dirty="0"/>
                <a:t>B</a:t>
              </a:r>
              <a:endParaRPr kumimoji="1" lang="zh-CN" altLang="en-US" b="1" dirty="0"/>
            </a:p>
          </p:txBody>
        </p:sp>
      </p:grpSp>
      <p:grpSp>
        <p:nvGrpSpPr>
          <p:cNvPr id="44" name="组合 43">
            <a:extLst>
              <a:ext uri="{FF2B5EF4-FFF2-40B4-BE49-F238E27FC236}">
                <a16:creationId xmlns:a16="http://schemas.microsoft.com/office/drawing/2014/main" id="{4EB575EE-C1CB-C24B-86CC-F6B53ADA566E}"/>
              </a:ext>
            </a:extLst>
          </p:cNvPr>
          <p:cNvGrpSpPr/>
          <p:nvPr/>
        </p:nvGrpSpPr>
        <p:grpSpPr>
          <a:xfrm>
            <a:off x="564466" y="4216806"/>
            <a:ext cx="914400" cy="914400"/>
            <a:chOff x="2942911" y="3750549"/>
            <a:chExt cx="914400" cy="914400"/>
          </a:xfrm>
        </p:grpSpPr>
        <p:pic>
          <p:nvPicPr>
            <p:cNvPr id="45" name="图形 44" descr="用户">
              <a:extLst>
                <a:ext uri="{FF2B5EF4-FFF2-40B4-BE49-F238E27FC236}">
                  <a16:creationId xmlns:a16="http://schemas.microsoft.com/office/drawing/2014/main" id="{A1B1A35E-A6C5-024A-B9D5-4D39873A1E6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42911" y="3750549"/>
              <a:ext cx="914400" cy="914400"/>
            </a:xfrm>
            <a:prstGeom prst="rect">
              <a:avLst/>
            </a:prstGeom>
          </p:spPr>
        </p:pic>
        <p:sp>
          <p:nvSpPr>
            <p:cNvPr id="46" name="文本框 45">
              <a:extLst>
                <a:ext uri="{FF2B5EF4-FFF2-40B4-BE49-F238E27FC236}">
                  <a16:creationId xmlns:a16="http://schemas.microsoft.com/office/drawing/2014/main" id="{C0A6D7EB-2A15-E24D-A842-00ABA2D6C5CF}"/>
                </a:ext>
              </a:extLst>
            </p:cNvPr>
            <p:cNvSpPr txBox="1"/>
            <p:nvPr/>
          </p:nvSpPr>
          <p:spPr>
            <a:xfrm>
              <a:off x="2942911" y="4225652"/>
              <a:ext cx="914400" cy="369332"/>
            </a:xfrm>
            <a:prstGeom prst="rect">
              <a:avLst/>
            </a:prstGeom>
            <a:noFill/>
          </p:spPr>
          <p:txBody>
            <a:bodyPr wrap="square" rtlCol="0">
              <a:spAutoFit/>
            </a:bodyPr>
            <a:lstStyle/>
            <a:p>
              <a:pPr algn="ctr"/>
              <a:r>
                <a:rPr kumimoji="1" lang="en-US" altLang="zh-CN" b="1" dirty="0"/>
                <a:t>C</a:t>
              </a:r>
              <a:endParaRPr kumimoji="1" lang="zh-CN" altLang="en-US" b="1" dirty="0"/>
            </a:p>
          </p:txBody>
        </p:sp>
      </p:grpSp>
      <p:sp>
        <p:nvSpPr>
          <p:cNvPr id="47" name="文本框 46">
            <a:extLst>
              <a:ext uri="{FF2B5EF4-FFF2-40B4-BE49-F238E27FC236}">
                <a16:creationId xmlns:a16="http://schemas.microsoft.com/office/drawing/2014/main" id="{2ADAB67E-5199-9B44-AB48-D76C920C2BF1}"/>
              </a:ext>
            </a:extLst>
          </p:cNvPr>
          <p:cNvSpPr txBox="1"/>
          <p:nvPr/>
        </p:nvSpPr>
        <p:spPr>
          <a:xfrm>
            <a:off x="1585901" y="4369668"/>
            <a:ext cx="2388010" cy="646331"/>
          </a:xfrm>
          <a:prstGeom prst="rect">
            <a:avLst/>
          </a:prstGeom>
          <a:noFill/>
        </p:spPr>
        <p:txBody>
          <a:bodyPr wrap="square" rtlCol="0">
            <a:spAutoFit/>
          </a:bodyPr>
          <a:lstStyle/>
          <a:p>
            <a:r>
              <a:rPr kumimoji="1" lang="zh-CN" altLang="en-US" dirty="0"/>
              <a:t>我的问题很简单</a:t>
            </a:r>
            <a:endParaRPr kumimoji="1" lang="en-US" altLang="zh-CN" dirty="0"/>
          </a:p>
          <a:p>
            <a:r>
              <a:rPr kumimoji="1" lang="zh-CN" altLang="en-US" dirty="0"/>
              <a:t>却要</a:t>
            </a:r>
            <a:r>
              <a:rPr kumimoji="1" lang="zh-CN" altLang="en-US" dirty="0">
                <a:solidFill>
                  <a:srgbClr val="FF0000"/>
                </a:solidFill>
              </a:rPr>
              <a:t>等那么长时间</a:t>
            </a:r>
            <a:r>
              <a:rPr kumimoji="1" lang="en-US" altLang="zh-CN" dirty="0"/>
              <a:t>…</a:t>
            </a:r>
            <a:endParaRPr kumimoji="1" lang="zh-CN" altLang="en-US" dirty="0"/>
          </a:p>
        </p:txBody>
      </p:sp>
      <p:sp>
        <p:nvSpPr>
          <p:cNvPr id="48" name="文本框 47">
            <a:extLst>
              <a:ext uri="{FF2B5EF4-FFF2-40B4-BE49-F238E27FC236}">
                <a16:creationId xmlns:a16="http://schemas.microsoft.com/office/drawing/2014/main" id="{5C8C0F96-0F3F-E743-8833-BF79008DCA8E}"/>
              </a:ext>
            </a:extLst>
          </p:cNvPr>
          <p:cNvSpPr txBox="1"/>
          <p:nvPr/>
        </p:nvSpPr>
        <p:spPr>
          <a:xfrm>
            <a:off x="1659431" y="1595798"/>
            <a:ext cx="1368152" cy="646331"/>
          </a:xfrm>
          <a:prstGeom prst="rect">
            <a:avLst/>
          </a:prstGeom>
          <a:noFill/>
        </p:spPr>
        <p:txBody>
          <a:bodyPr wrap="square" rtlCol="0">
            <a:spAutoFit/>
          </a:bodyPr>
          <a:lstStyle/>
          <a:p>
            <a:pPr algn="ctr"/>
            <a:r>
              <a:rPr kumimoji="1" lang="zh-CN" altLang="en-US" dirty="0"/>
              <a:t>大家排队</a:t>
            </a:r>
            <a:endParaRPr kumimoji="1" lang="en-US" altLang="zh-CN" dirty="0"/>
          </a:p>
          <a:p>
            <a:pPr algn="ctr"/>
            <a:r>
              <a:rPr kumimoji="1" lang="zh-CN" altLang="en-US" dirty="0">
                <a:solidFill>
                  <a:srgbClr val="FF0000"/>
                </a:solidFill>
              </a:rPr>
              <a:t>先来后到</a:t>
            </a:r>
            <a:r>
              <a:rPr kumimoji="1" lang="zh-CN" altLang="en-US" dirty="0"/>
              <a:t>！</a:t>
            </a:r>
          </a:p>
        </p:txBody>
      </p:sp>
      <p:sp>
        <p:nvSpPr>
          <p:cNvPr id="49" name="文本框 48">
            <a:extLst>
              <a:ext uri="{FF2B5EF4-FFF2-40B4-BE49-F238E27FC236}">
                <a16:creationId xmlns:a16="http://schemas.microsoft.com/office/drawing/2014/main" id="{F6D55355-E12D-B14A-9FD7-57CA9C2142AE}"/>
              </a:ext>
            </a:extLst>
          </p:cNvPr>
          <p:cNvSpPr txBox="1"/>
          <p:nvPr/>
        </p:nvSpPr>
        <p:spPr>
          <a:xfrm>
            <a:off x="1659431" y="2598689"/>
            <a:ext cx="1600148" cy="369332"/>
          </a:xfrm>
          <a:prstGeom prst="rect">
            <a:avLst/>
          </a:prstGeom>
          <a:noFill/>
        </p:spPr>
        <p:txBody>
          <a:bodyPr wrap="square" rtlCol="0">
            <a:spAutoFit/>
          </a:bodyPr>
          <a:lstStyle/>
          <a:p>
            <a:r>
              <a:rPr kumimoji="1" lang="zh-CN" altLang="en-US" dirty="0"/>
              <a:t>得嘞，我第一</a:t>
            </a:r>
          </a:p>
        </p:txBody>
      </p:sp>
      <p:sp>
        <p:nvSpPr>
          <p:cNvPr id="7" name="矩形 6">
            <a:extLst>
              <a:ext uri="{FF2B5EF4-FFF2-40B4-BE49-F238E27FC236}">
                <a16:creationId xmlns:a16="http://schemas.microsoft.com/office/drawing/2014/main" id="{98CAFEE5-4492-3E41-87FA-28010131B98F}"/>
              </a:ext>
            </a:extLst>
          </p:cNvPr>
          <p:cNvSpPr/>
          <p:nvPr/>
        </p:nvSpPr>
        <p:spPr>
          <a:xfrm>
            <a:off x="4967740" y="4114868"/>
            <a:ext cx="3416320" cy="800219"/>
          </a:xfrm>
          <a:prstGeom prst="rect">
            <a:avLst/>
          </a:prstGeom>
        </p:spPr>
        <p:txBody>
          <a:bodyPr wrap="none">
            <a:spAutoFit/>
          </a:bodyPr>
          <a:lstStyle/>
          <a:p>
            <a:pPr>
              <a:spcBef>
                <a:spcPts val="1200"/>
              </a:spcBef>
            </a:pPr>
            <a:r>
              <a:rPr kumimoji="1" lang="zh-CN" altLang="en-US" b="1" dirty="0">
                <a:solidFill>
                  <a:schemeClr val="tx1">
                    <a:lumMod val="75000"/>
                    <a:lumOff val="25000"/>
                  </a:schemeClr>
                </a:solidFill>
                <a:ea typeface="微软雅黑" panose="020B0503020204020204" pitchFamily="34" charset="-122"/>
              </a:rPr>
              <a:t>先到先得：简单、直观</a:t>
            </a:r>
            <a:endParaRPr kumimoji="1" lang="en-US" altLang="zh-CN" b="1" dirty="0">
              <a:solidFill>
                <a:schemeClr val="tx1">
                  <a:lumMod val="75000"/>
                  <a:lumOff val="25000"/>
                </a:schemeClr>
              </a:solidFill>
              <a:ea typeface="微软雅黑" panose="020B0503020204020204" pitchFamily="34" charset="-122"/>
            </a:endParaRPr>
          </a:p>
          <a:p>
            <a:pPr>
              <a:spcBef>
                <a:spcPts val="1200"/>
              </a:spcBef>
            </a:pPr>
            <a:r>
              <a:rPr kumimoji="1" lang="zh-CN" altLang="en-US" b="1" dirty="0">
                <a:solidFill>
                  <a:schemeClr val="tx1">
                    <a:lumMod val="75000"/>
                    <a:lumOff val="25000"/>
                  </a:schemeClr>
                </a:solidFill>
                <a:ea typeface="微软雅黑" panose="020B0503020204020204" pitchFamily="34" charset="-122"/>
              </a:rPr>
              <a:t>问题：平均周转、响应时间过长</a:t>
            </a:r>
          </a:p>
        </p:txBody>
      </p:sp>
      <p:sp>
        <p:nvSpPr>
          <p:cNvPr id="33" name="页脚占位符 4">
            <a:extLst>
              <a:ext uri="{FF2B5EF4-FFF2-40B4-BE49-F238E27FC236}">
                <a16:creationId xmlns:a16="http://schemas.microsoft.com/office/drawing/2014/main" id="{8B69DB7A-714E-8542-8490-C8AB30F2264B}"/>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Tree>
    <p:extLst>
      <p:ext uri="{BB962C8B-B14F-4D97-AF65-F5344CB8AC3E}">
        <p14:creationId xmlns:p14="http://schemas.microsoft.com/office/powerpoint/2010/main" val="924520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D3EAEB-4C0B-C044-A437-6BA371B870DF}"/>
              </a:ext>
            </a:extLst>
          </p:cNvPr>
          <p:cNvSpPr>
            <a:spLocks noGrp="1"/>
          </p:cNvSpPr>
          <p:nvPr>
            <p:ph type="title"/>
          </p:nvPr>
        </p:nvSpPr>
        <p:spPr>
          <a:xfrm>
            <a:off x="457200" y="228866"/>
            <a:ext cx="8229600" cy="900442"/>
          </a:xfrm>
        </p:spPr>
        <p:txBody>
          <a:bodyPr/>
          <a:lstStyle/>
          <a:p>
            <a:r>
              <a:rPr kumimoji="1" lang="en-US" altLang="zh-CN" dirty="0"/>
              <a:t>Shortest</a:t>
            </a:r>
            <a:r>
              <a:rPr kumimoji="1" lang="zh-CN" altLang="en-US" dirty="0"/>
              <a:t> </a:t>
            </a:r>
            <a:r>
              <a:rPr kumimoji="1" lang="en-US" altLang="zh-CN" dirty="0"/>
              <a:t>Job</a:t>
            </a:r>
            <a:r>
              <a:rPr kumimoji="1" lang="zh-CN" altLang="en-US" dirty="0"/>
              <a:t> </a:t>
            </a:r>
            <a:r>
              <a:rPr kumimoji="1" lang="en-US" altLang="zh-CN" dirty="0"/>
              <a:t>First</a:t>
            </a:r>
            <a:endParaRPr kumimoji="1" lang="zh-CN" altLang="en-US" dirty="0"/>
          </a:p>
        </p:txBody>
      </p:sp>
      <p:sp>
        <p:nvSpPr>
          <p:cNvPr id="4" name="灯片编号占位符 3">
            <a:extLst>
              <a:ext uri="{FF2B5EF4-FFF2-40B4-BE49-F238E27FC236}">
                <a16:creationId xmlns:a16="http://schemas.microsoft.com/office/drawing/2014/main" id="{2A784BF5-C3D9-9C4C-B126-2BFAF34EF117}"/>
              </a:ext>
            </a:extLst>
          </p:cNvPr>
          <p:cNvSpPr>
            <a:spLocks noGrp="1"/>
          </p:cNvSpPr>
          <p:nvPr>
            <p:ph type="sldNum" sz="quarter" idx="12"/>
          </p:nvPr>
        </p:nvSpPr>
        <p:spPr>
          <a:xfrm>
            <a:off x="6553200" y="5309330"/>
            <a:ext cx="2133600" cy="304271"/>
          </a:xfrm>
        </p:spPr>
        <p:txBody>
          <a:bodyPr/>
          <a:lstStyle/>
          <a:p>
            <a:fld id="{ADE361C3-C043-4A6E-BDCE-8DA1E7D90A3B}" type="slidenum">
              <a:rPr lang="zh-CN" altLang="en-US" smtClean="0"/>
              <a:t>39</a:t>
            </a:fld>
            <a:endParaRPr lang="zh-CN" altLang="en-US"/>
          </a:p>
        </p:txBody>
      </p:sp>
      <p:grpSp>
        <p:nvGrpSpPr>
          <p:cNvPr id="24" name="组合 23">
            <a:extLst>
              <a:ext uri="{FF2B5EF4-FFF2-40B4-BE49-F238E27FC236}">
                <a16:creationId xmlns:a16="http://schemas.microsoft.com/office/drawing/2014/main" id="{5EEAA3E4-4627-3B4D-9E3B-7332CE2D5D6D}"/>
              </a:ext>
            </a:extLst>
          </p:cNvPr>
          <p:cNvGrpSpPr/>
          <p:nvPr/>
        </p:nvGrpSpPr>
        <p:grpSpPr>
          <a:xfrm>
            <a:off x="6313015" y="3169311"/>
            <a:ext cx="2468465" cy="504056"/>
            <a:chOff x="1151620" y="3869431"/>
            <a:chExt cx="2592288" cy="504056"/>
          </a:xfrm>
        </p:grpSpPr>
        <p:sp>
          <p:nvSpPr>
            <p:cNvPr id="25" name="矩形 24">
              <a:extLst>
                <a:ext uri="{FF2B5EF4-FFF2-40B4-BE49-F238E27FC236}">
                  <a16:creationId xmlns:a16="http://schemas.microsoft.com/office/drawing/2014/main" id="{4C597DEB-8499-F34B-9CA0-1E596D96A4AD}"/>
                </a:ext>
              </a:extLst>
            </p:cNvPr>
            <p:cNvSpPr/>
            <p:nvPr/>
          </p:nvSpPr>
          <p:spPr>
            <a:xfrm>
              <a:off x="1259632" y="3869431"/>
              <a:ext cx="2376264" cy="50405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a:extLst>
                <a:ext uri="{FF2B5EF4-FFF2-40B4-BE49-F238E27FC236}">
                  <a16:creationId xmlns:a16="http://schemas.microsoft.com/office/drawing/2014/main" id="{640F1586-F276-1843-AD31-FB23EC589014}"/>
                </a:ext>
              </a:extLst>
            </p:cNvPr>
            <p:cNvSpPr/>
            <p:nvPr/>
          </p:nvSpPr>
          <p:spPr>
            <a:xfrm>
              <a:off x="1151620" y="3869431"/>
              <a:ext cx="2592288" cy="284213"/>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rPr>
                <a:t>B</a:t>
              </a:r>
              <a:endParaRPr kumimoji="1" lang="zh-CN" altLang="en-US" b="1" dirty="0">
                <a:solidFill>
                  <a:schemeClr val="tx1"/>
                </a:solidFill>
              </a:endParaRPr>
            </a:p>
          </p:txBody>
        </p:sp>
      </p:grpSp>
      <p:grpSp>
        <p:nvGrpSpPr>
          <p:cNvPr id="21" name="组合 20">
            <a:extLst>
              <a:ext uri="{FF2B5EF4-FFF2-40B4-BE49-F238E27FC236}">
                <a16:creationId xmlns:a16="http://schemas.microsoft.com/office/drawing/2014/main" id="{6035F894-CFB6-6447-A900-8E1AFF33141C}"/>
              </a:ext>
            </a:extLst>
          </p:cNvPr>
          <p:cNvGrpSpPr/>
          <p:nvPr/>
        </p:nvGrpSpPr>
        <p:grpSpPr>
          <a:xfrm>
            <a:off x="4777541" y="3169311"/>
            <a:ext cx="1035452" cy="504056"/>
            <a:chOff x="1151620" y="3869431"/>
            <a:chExt cx="2592288" cy="504056"/>
          </a:xfrm>
        </p:grpSpPr>
        <p:sp>
          <p:nvSpPr>
            <p:cNvPr id="22" name="矩形 21">
              <a:extLst>
                <a:ext uri="{FF2B5EF4-FFF2-40B4-BE49-F238E27FC236}">
                  <a16:creationId xmlns:a16="http://schemas.microsoft.com/office/drawing/2014/main" id="{9946DAA7-5F27-264D-ADC5-B5F50C8D91E5}"/>
                </a:ext>
              </a:extLst>
            </p:cNvPr>
            <p:cNvSpPr/>
            <p:nvPr/>
          </p:nvSpPr>
          <p:spPr>
            <a:xfrm>
              <a:off x="1259632" y="3869431"/>
              <a:ext cx="2376264" cy="50405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a:extLst>
                <a:ext uri="{FF2B5EF4-FFF2-40B4-BE49-F238E27FC236}">
                  <a16:creationId xmlns:a16="http://schemas.microsoft.com/office/drawing/2014/main" id="{0FD3CE01-6266-9145-8860-8D43CB44934A}"/>
                </a:ext>
              </a:extLst>
            </p:cNvPr>
            <p:cNvSpPr/>
            <p:nvPr/>
          </p:nvSpPr>
          <p:spPr>
            <a:xfrm>
              <a:off x="1151620" y="3869431"/>
              <a:ext cx="2592288" cy="284213"/>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rPr>
                <a:t>A</a:t>
              </a:r>
              <a:endParaRPr kumimoji="1" lang="zh-CN" altLang="en-US" b="1" dirty="0">
                <a:solidFill>
                  <a:schemeClr val="tx1"/>
                </a:solidFill>
              </a:endParaRPr>
            </a:p>
          </p:txBody>
        </p:sp>
      </p:grpSp>
      <p:grpSp>
        <p:nvGrpSpPr>
          <p:cNvPr id="33" name="组合 32">
            <a:extLst>
              <a:ext uri="{FF2B5EF4-FFF2-40B4-BE49-F238E27FC236}">
                <a16:creationId xmlns:a16="http://schemas.microsoft.com/office/drawing/2014/main" id="{A21C76C3-9F6C-8E4C-B5F8-0370FF77847C}"/>
              </a:ext>
            </a:extLst>
          </p:cNvPr>
          <p:cNvGrpSpPr/>
          <p:nvPr/>
        </p:nvGrpSpPr>
        <p:grpSpPr>
          <a:xfrm>
            <a:off x="5746389" y="3169311"/>
            <a:ext cx="699755" cy="504056"/>
            <a:chOff x="1151620" y="3869431"/>
            <a:chExt cx="2592288" cy="504056"/>
          </a:xfrm>
        </p:grpSpPr>
        <p:sp>
          <p:nvSpPr>
            <p:cNvPr id="34" name="矩形 33">
              <a:extLst>
                <a:ext uri="{FF2B5EF4-FFF2-40B4-BE49-F238E27FC236}">
                  <a16:creationId xmlns:a16="http://schemas.microsoft.com/office/drawing/2014/main" id="{D741596E-775B-3E42-8E97-570768726121}"/>
                </a:ext>
              </a:extLst>
            </p:cNvPr>
            <p:cNvSpPr/>
            <p:nvPr/>
          </p:nvSpPr>
          <p:spPr>
            <a:xfrm>
              <a:off x="1259632" y="3869431"/>
              <a:ext cx="2376264" cy="50405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矩形 34">
              <a:extLst>
                <a:ext uri="{FF2B5EF4-FFF2-40B4-BE49-F238E27FC236}">
                  <a16:creationId xmlns:a16="http://schemas.microsoft.com/office/drawing/2014/main" id="{6CA837AB-28A2-0E4E-8B3E-87A3F2277FFA}"/>
                </a:ext>
              </a:extLst>
            </p:cNvPr>
            <p:cNvSpPr/>
            <p:nvPr/>
          </p:nvSpPr>
          <p:spPr>
            <a:xfrm>
              <a:off x="1151620" y="3869431"/>
              <a:ext cx="2592288" cy="284213"/>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rPr>
                <a:t>C</a:t>
              </a:r>
              <a:endParaRPr kumimoji="1" lang="zh-CN" altLang="en-US" b="1" dirty="0">
                <a:solidFill>
                  <a:schemeClr val="tx1"/>
                </a:solidFill>
              </a:endParaRPr>
            </a:p>
          </p:txBody>
        </p:sp>
      </p:grpSp>
      <p:sp>
        <p:nvSpPr>
          <p:cNvPr id="38" name="文本框 37">
            <a:extLst>
              <a:ext uri="{FF2B5EF4-FFF2-40B4-BE49-F238E27FC236}">
                <a16:creationId xmlns:a16="http://schemas.microsoft.com/office/drawing/2014/main" id="{C43FD886-7A64-3C4C-A8B1-5C4749B375DD}"/>
              </a:ext>
            </a:extLst>
          </p:cNvPr>
          <p:cNvSpPr txBox="1"/>
          <p:nvPr/>
        </p:nvSpPr>
        <p:spPr>
          <a:xfrm>
            <a:off x="2016382" y="2514019"/>
            <a:ext cx="1796944" cy="646331"/>
          </a:xfrm>
          <a:prstGeom prst="rect">
            <a:avLst/>
          </a:prstGeom>
          <a:noFill/>
        </p:spPr>
        <p:txBody>
          <a:bodyPr wrap="square" rtlCol="0">
            <a:spAutoFit/>
          </a:bodyPr>
          <a:lstStyle/>
          <a:p>
            <a:pPr algn="ctr"/>
            <a:r>
              <a:rPr kumimoji="1" lang="zh-CN" altLang="en-US" dirty="0"/>
              <a:t>我最先到，</a:t>
            </a:r>
            <a:endParaRPr kumimoji="1" lang="en-US" altLang="zh-CN" dirty="0"/>
          </a:p>
          <a:p>
            <a:pPr algn="ctr"/>
            <a:r>
              <a:rPr kumimoji="1" lang="zh-CN" altLang="en-US" dirty="0"/>
              <a:t>我还是第一！</a:t>
            </a:r>
            <a:endParaRPr kumimoji="1" lang="en-US" altLang="zh-CN" dirty="0"/>
          </a:p>
        </p:txBody>
      </p:sp>
      <p:sp>
        <p:nvSpPr>
          <p:cNvPr id="39" name="文本框 38">
            <a:extLst>
              <a:ext uri="{FF2B5EF4-FFF2-40B4-BE49-F238E27FC236}">
                <a16:creationId xmlns:a16="http://schemas.microsoft.com/office/drawing/2014/main" id="{6D708A43-84C1-AF4D-B91B-862BE34A12A2}"/>
              </a:ext>
            </a:extLst>
          </p:cNvPr>
          <p:cNvSpPr txBox="1"/>
          <p:nvPr/>
        </p:nvSpPr>
        <p:spPr>
          <a:xfrm>
            <a:off x="1990008" y="1702502"/>
            <a:ext cx="1882601" cy="369332"/>
          </a:xfrm>
          <a:prstGeom prst="rect">
            <a:avLst/>
          </a:prstGeom>
          <a:noFill/>
        </p:spPr>
        <p:txBody>
          <a:bodyPr wrap="square" rtlCol="0">
            <a:spAutoFit/>
          </a:bodyPr>
          <a:lstStyle/>
          <a:p>
            <a:pPr algn="ctr"/>
            <a:r>
              <a:rPr kumimoji="1" lang="zh-CN" altLang="en-US" dirty="0">
                <a:solidFill>
                  <a:srgbClr val="FF0000"/>
                </a:solidFill>
              </a:rPr>
              <a:t>简单的问题先来</a:t>
            </a:r>
          </a:p>
        </p:txBody>
      </p:sp>
      <p:sp>
        <p:nvSpPr>
          <p:cNvPr id="49" name="文本框 48">
            <a:extLst>
              <a:ext uri="{FF2B5EF4-FFF2-40B4-BE49-F238E27FC236}">
                <a16:creationId xmlns:a16="http://schemas.microsoft.com/office/drawing/2014/main" id="{C8E00F05-3621-4F43-A894-4A1F897C9AD2}"/>
              </a:ext>
            </a:extLst>
          </p:cNvPr>
          <p:cNvSpPr txBox="1"/>
          <p:nvPr/>
        </p:nvSpPr>
        <p:spPr>
          <a:xfrm>
            <a:off x="2075664" y="4516256"/>
            <a:ext cx="1992280" cy="369332"/>
          </a:xfrm>
          <a:prstGeom prst="rect">
            <a:avLst/>
          </a:prstGeom>
          <a:noFill/>
        </p:spPr>
        <p:txBody>
          <a:bodyPr wrap="square" rtlCol="0">
            <a:spAutoFit/>
          </a:bodyPr>
          <a:lstStyle/>
          <a:p>
            <a:pPr algn="ctr"/>
            <a:r>
              <a:rPr kumimoji="1" lang="zh-CN" altLang="en-US" dirty="0"/>
              <a:t>我可以先于</a:t>
            </a:r>
            <a:r>
              <a:rPr kumimoji="1" lang="en-US" altLang="zh-CN" dirty="0"/>
              <a:t>B</a:t>
            </a:r>
            <a:r>
              <a:rPr kumimoji="1" lang="zh-CN" altLang="en-US" dirty="0"/>
              <a:t>了</a:t>
            </a:r>
            <a:r>
              <a:rPr kumimoji="1" lang="zh-CN" altLang="en-US" dirty="0">
                <a:sym typeface="Wingdings" pitchFamily="2" charset="2"/>
              </a:rPr>
              <a:t></a:t>
            </a:r>
            <a:endParaRPr kumimoji="1" lang="en-US" altLang="zh-CN" dirty="0"/>
          </a:p>
        </p:txBody>
      </p:sp>
      <p:sp>
        <p:nvSpPr>
          <p:cNvPr id="50" name="文本框 49">
            <a:extLst>
              <a:ext uri="{FF2B5EF4-FFF2-40B4-BE49-F238E27FC236}">
                <a16:creationId xmlns:a16="http://schemas.microsoft.com/office/drawing/2014/main" id="{AC5CA81B-033A-D146-B756-0DD69B26CBF3}"/>
              </a:ext>
            </a:extLst>
          </p:cNvPr>
          <p:cNvSpPr txBox="1"/>
          <p:nvPr/>
        </p:nvSpPr>
        <p:spPr>
          <a:xfrm>
            <a:off x="2040753" y="3432287"/>
            <a:ext cx="2262760" cy="646331"/>
          </a:xfrm>
          <a:prstGeom prst="rect">
            <a:avLst/>
          </a:prstGeom>
          <a:noFill/>
        </p:spPr>
        <p:txBody>
          <a:bodyPr wrap="square" rtlCol="0">
            <a:spAutoFit/>
          </a:bodyPr>
          <a:lstStyle/>
          <a:p>
            <a:pPr algn="ctr"/>
            <a:r>
              <a:rPr kumimoji="1" lang="zh-CN" altLang="en-US" dirty="0"/>
              <a:t>万一再来个短时间的</a:t>
            </a:r>
            <a:r>
              <a:rPr kumimoji="1" lang="en-US" altLang="zh-CN" dirty="0"/>
              <a:t>D</a:t>
            </a:r>
            <a:r>
              <a:rPr kumimoji="1" lang="zh-CN" altLang="en-US" dirty="0"/>
              <a:t>，那我要</a:t>
            </a:r>
            <a:r>
              <a:rPr kumimoji="1" lang="zh-CN" altLang="en-US" dirty="0">
                <a:solidFill>
                  <a:srgbClr val="FF0000"/>
                </a:solidFill>
              </a:rPr>
              <a:t>等死</a:t>
            </a:r>
            <a:r>
              <a:rPr kumimoji="1" lang="zh-CN" altLang="en-US" dirty="0"/>
              <a:t>了</a:t>
            </a:r>
            <a:r>
              <a:rPr kumimoji="1" lang="en-US" altLang="zh-CN" dirty="0"/>
              <a:t>…</a:t>
            </a:r>
          </a:p>
        </p:txBody>
      </p:sp>
      <p:grpSp>
        <p:nvGrpSpPr>
          <p:cNvPr id="51" name="组合 50">
            <a:extLst>
              <a:ext uri="{FF2B5EF4-FFF2-40B4-BE49-F238E27FC236}">
                <a16:creationId xmlns:a16="http://schemas.microsoft.com/office/drawing/2014/main" id="{3CA43704-CB0D-E54B-94C2-B02F18B124C5}"/>
              </a:ext>
            </a:extLst>
          </p:cNvPr>
          <p:cNvGrpSpPr/>
          <p:nvPr/>
        </p:nvGrpSpPr>
        <p:grpSpPr>
          <a:xfrm>
            <a:off x="1078114" y="1442763"/>
            <a:ext cx="914400" cy="965540"/>
            <a:chOff x="2184748" y="3721596"/>
            <a:chExt cx="914400" cy="965540"/>
          </a:xfrm>
        </p:grpSpPr>
        <p:pic>
          <p:nvPicPr>
            <p:cNvPr id="52" name="图形 51" descr="用户">
              <a:extLst>
                <a:ext uri="{FF2B5EF4-FFF2-40B4-BE49-F238E27FC236}">
                  <a16:creationId xmlns:a16="http://schemas.microsoft.com/office/drawing/2014/main" id="{F56B3A9D-F1EA-4949-B5CC-313698C6C0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84748" y="3772736"/>
              <a:ext cx="914400" cy="914400"/>
            </a:xfrm>
            <a:prstGeom prst="rect">
              <a:avLst/>
            </a:prstGeom>
          </p:spPr>
        </p:pic>
        <p:grpSp>
          <p:nvGrpSpPr>
            <p:cNvPr id="53" name="组合 52">
              <a:extLst>
                <a:ext uri="{FF2B5EF4-FFF2-40B4-BE49-F238E27FC236}">
                  <a16:creationId xmlns:a16="http://schemas.microsoft.com/office/drawing/2014/main" id="{FCADB85E-FAFE-0848-8FBD-CCF47BF8CD8C}"/>
                </a:ext>
              </a:extLst>
            </p:cNvPr>
            <p:cNvGrpSpPr/>
            <p:nvPr/>
          </p:nvGrpSpPr>
          <p:grpSpPr>
            <a:xfrm>
              <a:off x="2430293" y="3721596"/>
              <a:ext cx="423310" cy="423310"/>
              <a:chOff x="2348489" y="3580911"/>
              <a:chExt cx="586916" cy="586916"/>
            </a:xfrm>
          </p:grpSpPr>
          <p:sp>
            <p:nvSpPr>
              <p:cNvPr id="54" name="椭圆 53">
                <a:extLst>
                  <a:ext uri="{FF2B5EF4-FFF2-40B4-BE49-F238E27FC236}">
                    <a16:creationId xmlns:a16="http://schemas.microsoft.com/office/drawing/2014/main" id="{DC92BEB1-57BB-9D4F-9E1E-F5B608737FCC}"/>
                  </a:ext>
                </a:extLst>
              </p:cNvPr>
              <p:cNvSpPr/>
              <p:nvPr/>
            </p:nvSpPr>
            <p:spPr>
              <a:xfrm>
                <a:off x="2435855" y="3747852"/>
                <a:ext cx="412186" cy="2880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5" name="图形 54" descr="学位帽">
                <a:extLst>
                  <a:ext uri="{FF2B5EF4-FFF2-40B4-BE49-F238E27FC236}">
                    <a16:creationId xmlns:a16="http://schemas.microsoft.com/office/drawing/2014/main" id="{C1E6885B-FD0F-A143-BC76-47B169A548A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48489" y="3580911"/>
                <a:ext cx="586916" cy="586916"/>
              </a:xfrm>
              <a:prstGeom prst="rect">
                <a:avLst/>
              </a:prstGeom>
            </p:spPr>
          </p:pic>
        </p:grpSp>
      </p:grpSp>
      <p:grpSp>
        <p:nvGrpSpPr>
          <p:cNvPr id="56" name="组合 55">
            <a:extLst>
              <a:ext uri="{FF2B5EF4-FFF2-40B4-BE49-F238E27FC236}">
                <a16:creationId xmlns:a16="http://schemas.microsoft.com/office/drawing/2014/main" id="{04E6C0B8-3FED-7349-AB88-C368683D472A}"/>
              </a:ext>
            </a:extLst>
          </p:cNvPr>
          <p:cNvGrpSpPr/>
          <p:nvPr/>
        </p:nvGrpSpPr>
        <p:grpSpPr>
          <a:xfrm>
            <a:off x="1075608" y="2348047"/>
            <a:ext cx="914400" cy="914400"/>
            <a:chOff x="2942911" y="3750549"/>
            <a:chExt cx="914400" cy="914400"/>
          </a:xfrm>
        </p:grpSpPr>
        <p:pic>
          <p:nvPicPr>
            <p:cNvPr id="57" name="图形 56" descr="用户">
              <a:extLst>
                <a:ext uri="{FF2B5EF4-FFF2-40B4-BE49-F238E27FC236}">
                  <a16:creationId xmlns:a16="http://schemas.microsoft.com/office/drawing/2014/main" id="{A638A29E-F1D0-0F45-B032-3E49BF4221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42911" y="3750549"/>
              <a:ext cx="914400" cy="914400"/>
            </a:xfrm>
            <a:prstGeom prst="rect">
              <a:avLst/>
            </a:prstGeom>
          </p:spPr>
        </p:pic>
        <p:sp>
          <p:nvSpPr>
            <p:cNvPr id="58" name="文本框 57">
              <a:extLst>
                <a:ext uri="{FF2B5EF4-FFF2-40B4-BE49-F238E27FC236}">
                  <a16:creationId xmlns:a16="http://schemas.microsoft.com/office/drawing/2014/main" id="{53F92897-A85E-6448-85F8-6ECEF34F6542}"/>
                </a:ext>
              </a:extLst>
            </p:cNvPr>
            <p:cNvSpPr txBox="1"/>
            <p:nvPr/>
          </p:nvSpPr>
          <p:spPr>
            <a:xfrm>
              <a:off x="2942911" y="4225652"/>
              <a:ext cx="914400" cy="369332"/>
            </a:xfrm>
            <a:prstGeom prst="rect">
              <a:avLst/>
            </a:prstGeom>
            <a:noFill/>
          </p:spPr>
          <p:txBody>
            <a:bodyPr wrap="square" rtlCol="0">
              <a:spAutoFit/>
            </a:bodyPr>
            <a:lstStyle/>
            <a:p>
              <a:pPr algn="ctr"/>
              <a:r>
                <a:rPr kumimoji="1" lang="en-US" altLang="zh-CN" b="1" dirty="0"/>
                <a:t>A</a:t>
              </a:r>
              <a:endParaRPr kumimoji="1" lang="zh-CN" altLang="en-US" b="1" dirty="0"/>
            </a:p>
          </p:txBody>
        </p:sp>
      </p:grpSp>
      <p:grpSp>
        <p:nvGrpSpPr>
          <p:cNvPr id="59" name="组合 58">
            <a:extLst>
              <a:ext uri="{FF2B5EF4-FFF2-40B4-BE49-F238E27FC236}">
                <a16:creationId xmlns:a16="http://schemas.microsoft.com/office/drawing/2014/main" id="{1F12E00C-FF86-B144-9D9E-844569D1287E}"/>
              </a:ext>
            </a:extLst>
          </p:cNvPr>
          <p:cNvGrpSpPr/>
          <p:nvPr/>
        </p:nvGrpSpPr>
        <p:grpSpPr>
          <a:xfrm>
            <a:off x="1075608" y="3262447"/>
            <a:ext cx="914400" cy="914400"/>
            <a:chOff x="2942911" y="3750549"/>
            <a:chExt cx="914400" cy="914400"/>
          </a:xfrm>
        </p:grpSpPr>
        <p:pic>
          <p:nvPicPr>
            <p:cNvPr id="60" name="图形 59" descr="用户">
              <a:extLst>
                <a:ext uri="{FF2B5EF4-FFF2-40B4-BE49-F238E27FC236}">
                  <a16:creationId xmlns:a16="http://schemas.microsoft.com/office/drawing/2014/main" id="{E6CD7E69-E9CC-294A-A59C-E33F671B068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42911" y="3750549"/>
              <a:ext cx="914400" cy="914400"/>
            </a:xfrm>
            <a:prstGeom prst="rect">
              <a:avLst/>
            </a:prstGeom>
          </p:spPr>
        </p:pic>
        <p:sp>
          <p:nvSpPr>
            <p:cNvPr id="61" name="文本框 60">
              <a:extLst>
                <a:ext uri="{FF2B5EF4-FFF2-40B4-BE49-F238E27FC236}">
                  <a16:creationId xmlns:a16="http://schemas.microsoft.com/office/drawing/2014/main" id="{79561A15-011A-5347-8CD7-8D176CD1EAC3}"/>
                </a:ext>
              </a:extLst>
            </p:cNvPr>
            <p:cNvSpPr txBox="1"/>
            <p:nvPr/>
          </p:nvSpPr>
          <p:spPr>
            <a:xfrm>
              <a:off x="2942911" y="4225652"/>
              <a:ext cx="914400" cy="369332"/>
            </a:xfrm>
            <a:prstGeom prst="rect">
              <a:avLst/>
            </a:prstGeom>
            <a:noFill/>
          </p:spPr>
          <p:txBody>
            <a:bodyPr wrap="square" rtlCol="0">
              <a:spAutoFit/>
            </a:bodyPr>
            <a:lstStyle/>
            <a:p>
              <a:pPr algn="ctr"/>
              <a:r>
                <a:rPr kumimoji="1" lang="en-US" altLang="zh-CN" b="1" dirty="0"/>
                <a:t>B</a:t>
              </a:r>
              <a:endParaRPr kumimoji="1" lang="zh-CN" altLang="en-US" b="1" dirty="0"/>
            </a:p>
          </p:txBody>
        </p:sp>
      </p:grpSp>
      <p:grpSp>
        <p:nvGrpSpPr>
          <p:cNvPr id="62" name="组合 61">
            <a:extLst>
              <a:ext uri="{FF2B5EF4-FFF2-40B4-BE49-F238E27FC236}">
                <a16:creationId xmlns:a16="http://schemas.microsoft.com/office/drawing/2014/main" id="{4FCEEA7C-D8C1-6449-9E60-382B7F8AAAF3}"/>
              </a:ext>
            </a:extLst>
          </p:cNvPr>
          <p:cNvGrpSpPr/>
          <p:nvPr/>
        </p:nvGrpSpPr>
        <p:grpSpPr>
          <a:xfrm>
            <a:off x="1075608" y="4209644"/>
            <a:ext cx="914400" cy="914400"/>
            <a:chOff x="2942911" y="3750549"/>
            <a:chExt cx="914400" cy="914400"/>
          </a:xfrm>
        </p:grpSpPr>
        <p:pic>
          <p:nvPicPr>
            <p:cNvPr id="63" name="图形 62" descr="用户">
              <a:extLst>
                <a:ext uri="{FF2B5EF4-FFF2-40B4-BE49-F238E27FC236}">
                  <a16:creationId xmlns:a16="http://schemas.microsoft.com/office/drawing/2014/main" id="{A410A4B8-BA26-7249-8B0B-6496EBB9A10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42911" y="3750549"/>
              <a:ext cx="914400" cy="914400"/>
            </a:xfrm>
            <a:prstGeom prst="rect">
              <a:avLst/>
            </a:prstGeom>
          </p:spPr>
        </p:pic>
        <p:sp>
          <p:nvSpPr>
            <p:cNvPr id="64" name="文本框 63">
              <a:extLst>
                <a:ext uri="{FF2B5EF4-FFF2-40B4-BE49-F238E27FC236}">
                  <a16:creationId xmlns:a16="http://schemas.microsoft.com/office/drawing/2014/main" id="{7BE1B746-DD68-194C-A660-51779B054857}"/>
                </a:ext>
              </a:extLst>
            </p:cNvPr>
            <p:cNvSpPr txBox="1"/>
            <p:nvPr/>
          </p:nvSpPr>
          <p:spPr>
            <a:xfrm>
              <a:off x="2942911" y="4225652"/>
              <a:ext cx="914400" cy="369332"/>
            </a:xfrm>
            <a:prstGeom prst="rect">
              <a:avLst/>
            </a:prstGeom>
            <a:noFill/>
          </p:spPr>
          <p:txBody>
            <a:bodyPr wrap="square" rtlCol="0">
              <a:spAutoFit/>
            </a:bodyPr>
            <a:lstStyle/>
            <a:p>
              <a:pPr algn="ctr"/>
              <a:r>
                <a:rPr kumimoji="1" lang="en-US" altLang="zh-CN" b="1" dirty="0"/>
                <a:t>C</a:t>
              </a:r>
              <a:endParaRPr kumimoji="1" lang="zh-CN" altLang="en-US" b="1" dirty="0"/>
            </a:p>
          </p:txBody>
        </p:sp>
      </p:grpSp>
      <p:graphicFrame>
        <p:nvGraphicFramePr>
          <p:cNvPr id="65" name="表格 64">
            <a:extLst>
              <a:ext uri="{FF2B5EF4-FFF2-40B4-BE49-F238E27FC236}">
                <a16:creationId xmlns:a16="http://schemas.microsoft.com/office/drawing/2014/main" id="{09E8E770-B20E-9945-97A5-38F612736797}"/>
              </a:ext>
            </a:extLst>
          </p:cNvPr>
          <p:cNvGraphicFramePr>
            <a:graphicFrameLocks noGrp="1"/>
          </p:cNvGraphicFramePr>
          <p:nvPr>
            <p:extLst>
              <p:ext uri="{D42A27DB-BD31-4B8C-83A1-F6EECF244321}">
                <p14:modId xmlns:p14="http://schemas.microsoft.com/office/powerpoint/2010/main" val="3294947743"/>
              </p:ext>
            </p:extLst>
          </p:nvPr>
        </p:nvGraphicFramePr>
        <p:xfrm>
          <a:off x="4932040" y="1129308"/>
          <a:ext cx="3817773" cy="1752600"/>
        </p:xfrm>
        <a:graphic>
          <a:graphicData uri="http://schemas.openxmlformats.org/drawingml/2006/table">
            <a:tbl>
              <a:tblPr firstRow="1" bandRow="1">
                <a:tableStyleId>{5C22544A-7EE6-4342-B048-85BDC9FD1C3A}</a:tableStyleId>
              </a:tblPr>
              <a:tblGrid>
                <a:gridCol w="792088">
                  <a:extLst>
                    <a:ext uri="{9D8B030D-6E8A-4147-A177-3AD203B41FA5}">
                      <a16:colId xmlns:a16="http://schemas.microsoft.com/office/drawing/2014/main" val="1977220880"/>
                    </a:ext>
                  </a:extLst>
                </a:gridCol>
                <a:gridCol w="1224136">
                  <a:extLst>
                    <a:ext uri="{9D8B030D-6E8A-4147-A177-3AD203B41FA5}">
                      <a16:colId xmlns:a16="http://schemas.microsoft.com/office/drawing/2014/main" val="2793836398"/>
                    </a:ext>
                  </a:extLst>
                </a:gridCol>
                <a:gridCol w="1801549">
                  <a:extLst>
                    <a:ext uri="{9D8B030D-6E8A-4147-A177-3AD203B41FA5}">
                      <a16:colId xmlns:a16="http://schemas.microsoft.com/office/drawing/2014/main" val="4273847639"/>
                    </a:ext>
                  </a:extLst>
                </a:gridCol>
              </a:tblGrid>
              <a:tr h="370840">
                <a:tc>
                  <a:txBody>
                    <a:bodyPr/>
                    <a:lstStyle/>
                    <a:p>
                      <a:pPr algn="ctr"/>
                      <a:r>
                        <a:rPr lang="zh-CN" altLang="en-US" dirty="0"/>
                        <a:t>问题</a:t>
                      </a:r>
                    </a:p>
                  </a:txBody>
                  <a:tcPr/>
                </a:tc>
                <a:tc>
                  <a:txBody>
                    <a:bodyPr/>
                    <a:lstStyle/>
                    <a:p>
                      <a:pPr algn="ctr"/>
                      <a:r>
                        <a:rPr lang="zh-CN" altLang="en-US" dirty="0"/>
                        <a:t>到达时间</a:t>
                      </a:r>
                    </a:p>
                  </a:txBody>
                  <a:tcPr/>
                </a:tc>
                <a:tc>
                  <a:txBody>
                    <a:bodyPr/>
                    <a:lstStyle/>
                    <a:p>
                      <a:pPr algn="ctr"/>
                      <a:r>
                        <a:rPr lang="zh-CN" altLang="en-US" dirty="0"/>
                        <a:t>解答时间</a:t>
                      </a:r>
                      <a:endParaRPr lang="en-US" altLang="zh-CN" dirty="0"/>
                    </a:p>
                    <a:p>
                      <a:pPr algn="ctr"/>
                      <a:r>
                        <a:rPr lang="zh-CN" altLang="en-US" dirty="0"/>
                        <a:t>（工作量）</a:t>
                      </a:r>
                    </a:p>
                  </a:txBody>
                  <a:tcPr/>
                </a:tc>
                <a:extLst>
                  <a:ext uri="{0D108BD9-81ED-4DB2-BD59-A6C34878D82A}">
                    <a16:rowId xmlns:a16="http://schemas.microsoft.com/office/drawing/2014/main" val="2927983999"/>
                  </a:ext>
                </a:extLst>
              </a:tr>
              <a:tr h="370840">
                <a:tc>
                  <a:txBody>
                    <a:bodyPr/>
                    <a:lstStyle/>
                    <a:p>
                      <a:pPr algn="ctr"/>
                      <a:r>
                        <a:rPr lang="en-US" altLang="zh-CN" dirty="0"/>
                        <a:t>A</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4</a:t>
                      </a:r>
                      <a:endParaRPr lang="zh-CN" altLang="en-US" dirty="0"/>
                    </a:p>
                  </a:txBody>
                  <a:tcPr/>
                </a:tc>
                <a:extLst>
                  <a:ext uri="{0D108BD9-81ED-4DB2-BD59-A6C34878D82A}">
                    <a16:rowId xmlns:a16="http://schemas.microsoft.com/office/drawing/2014/main" val="1770829013"/>
                  </a:ext>
                </a:extLst>
              </a:tr>
              <a:tr h="370840">
                <a:tc>
                  <a:txBody>
                    <a:bodyPr/>
                    <a:lstStyle/>
                    <a:p>
                      <a:pPr algn="ctr"/>
                      <a:r>
                        <a:rPr lang="en-US" altLang="zh-CN" dirty="0"/>
                        <a:t>B</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7</a:t>
                      </a:r>
                      <a:endParaRPr lang="zh-CN" altLang="en-US" dirty="0"/>
                    </a:p>
                  </a:txBody>
                  <a:tcPr/>
                </a:tc>
                <a:extLst>
                  <a:ext uri="{0D108BD9-81ED-4DB2-BD59-A6C34878D82A}">
                    <a16:rowId xmlns:a16="http://schemas.microsoft.com/office/drawing/2014/main" val="2237332988"/>
                  </a:ext>
                </a:extLst>
              </a:tr>
              <a:tr h="370840">
                <a:tc>
                  <a:txBody>
                    <a:bodyPr/>
                    <a:lstStyle/>
                    <a:p>
                      <a:pPr algn="ctr"/>
                      <a:r>
                        <a:rPr lang="en-US" altLang="zh-CN" dirty="0"/>
                        <a:t>C</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2</a:t>
                      </a:r>
                      <a:endParaRPr lang="zh-CN" altLang="en-US" dirty="0"/>
                    </a:p>
                  </a:txBody>
                  <a:tcPr/>
                </a:tc>
                <a:extLst>
                  <a:ext uri="{0D108BD9-81ED-4DB2-BD59-A6C34878D82A}">
                    <a16:rowId xmlns:a16="http://schemas.microsoft.com/office/drawing/2014/main" val="40174418"/>
                  </a:ext>
                </a:extLst>
              </a:tr>
            </a:tbl>
          </a:graphicData>
        </a:graphic>
      </p:graphicFrame>
      <p:sp>
        <p:nvSpPr>
          <p:cNvPr id="36" name="页脚占位符 4">
            <a:extLst>
              <a:ext uri="{FF2B5EF4-FFF2-40B4-BE49-F238E27FC236}">
                <a16:creationId xmlns:a16="http://schemas.microsoft.com/office/drawing/2014/main" id="{56F3D7EE-C01D-AC4D-A74D-9798D928657C}"/>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
        <p:nvSpPr>
          <p:cNvPr id="37" name="矩形 36">
            <a:extLst>
              <a:ext uri="{FF2B5EF4-FFF2-40B4-BE49-F238E27FC236}">
                <a16:creationId xmlns:a16="http://schemas.microsoft.com/office/drawing/2014/main" id="{2BBC1A61-1366-8F47-997C-46CB5219A656}"/>
              </a:ext>
            </a:extLst>
          </p:cNvPr>
          <p:cNvSpPr/>
          <p:nvPr/>
        </p:nvSpPr>
        <p:spPr>
          <a:xfrm>
            <a:off x="5111353" y="3922216"/>
            <a:ext cx="3185487" cy="1231106"/>
          </a:xfrm>
          <a:prstGeom prst="rect">
            <a:avLst/>
          </a:prstGeom>
        </p:spPr>
        <p:txBody>
          <a:bodyPr wrap="none">
            <a:spAutoFit/>
          </a:bodyPr>
          <a:lstStyle/>
          <a:p>
            <a:pPr>
              <a:spcBef>
                <a:spcPts val="1200"/>
              </a:spcBef>
            </a:pPr>
            <a:r>
              <a:rPr kumimoji="1" lang="zh-CN" altLang="en-US" b="1" dirty="0">
                <a:solidFill>
                  <a:schemeClr val="tx1">
                    <a:lumMod val="75000"/>
                    <a:lumOff val="25000"/>
                  </a:schemeClr>
                </a:solidFill>
                <a:ea typeface="微软雅黑" panose="020B0503020204020204" pitchFamily="34" charset="-122"/>
              </a:rPr>
              <a:t>短任务优先：平均周转时间短</a:t>
            </a:r>
            <a:endParaRPr kumimoji="1" lang="en-US" altLang="zh-CN" b="1" dirty="0">
              <a:solidFill>
                <a:schemeClr val="tx1">
                  <a:lumMod val="75000"/>
                  <a:lumOff val="25000"/>
                </a:schemeClr>
              </a:solidFill>
              <a:ea typeface="微软雅黑" panose="020B0503020204020204" pitchFamily="34" charset="-122"/>
            </a:endParaRPr>
          </a:p>
          <a:p>
            <a:pPr>
              <a:spcBef>
                <a:spcPts val="1200"/>
              </a:spcBef>
            </a:pPr>
            <a:r>
              <a:rPr kumimoji="1" lang="zh-CN" altLang="en-US" b="1" dirty="0">
                <a:solidFill>
                  <a:schemeClr val="tx1">
                    <a:lumMod val="75000"/>
                    <a:lumOff val="25000"/>
                  </a:schemeClr>
                </a:solidFill>
                <a:ea typeface="微软雅黑" panose="020B0503020204020204" pitchFamily="34" charset="-122"/>
              </a:rPr>
              <a:t>问题：</a:t>
            </a:r>
            <a:r>
              <a:rPr kumimoji="1" lang="en-US" altLang="zh-CN" b="1" dirty="0">
                <a:solidFill>
                  <a:schemeClr val="tx1">
                    <a:lumMod val="75000"/>
                    <a:lumOff val="25000"/>
                  </a:schemeClr>
                </a:solidFill>
                <a:ea typeface="微软雅黑" panose="020B0503020204020204" pitchFamily="34" charset="-122"/>
              </a:rPr>
              <a:t>1</a:t>
            </a:r>
            <a:r>
              <a:rPr kumimoji="1" lang="zh-CN" altLang="en-US" b="1" dirty="0">
                <a:solidFill>
                  <a:schemeClr val="tx1">
                    <a:lumMod val="75000"/>
                    <a:lumOff val="25000"/>
                  </a:schemeClr>
                </a:solidFill>
                <a:ea typeface="微软雅黑" panose="020B0503020204020204" pitchFamily="34" charset="-122"/>
              </a:rPr>
              <a:t>）不公平，任务饿死</a:t>
            </a:r>
            <a:endParaRPr kumimoji="1" lang="en-US" altLang="zh-CN" b="1" dirty="0">
              <a:solidFill>
                <a:schemeClr val="tx1">
                  <a:lumMod val="75000"/>
                  <a:lumOff val="25000"/>
                </a:schemeClr>
              </a:solidFill>
              <a:ea typeface="微软雅黑" panose="020B0503020204020204" pitchFamily="34" charset="-122"/>
            </a:endParaRPr>
          </a:p>
          <a:p>
            <a:pPr>
              <a:spcBef>
                <a:spcPts val="1200"/>
              </a:spcBef>
            </a:pPr>
            <a:r>
              <a:rPr kumimoji="1" lang="zh-CN" altLang="en-US" b="1" dirty="0">
                <a:solidFill>
                  <a:schemeClr val="tx1">
                    <a:lumMod val="75000"/>
                    <a:lumOff val="25000"/>
                  </a:schemeClr>
                </a:solidFill>
                <a:ea typeface="微软雅黑" panose="020B0503020204020204" pitchFamily="34" charset="-122"/>
              </a:rPr>
              <a:t>           </a:t>
            </a:r>
            <a:r>
              <a:rPr kumimoji="1" lang="en-US" altLang="zh-CN" b="1" dirty="0">
                <a:solidFill>
                  <a:schemeClr val="tx1">
                    <a:lumMod val="75000"/>
                    <a:lumOff val="25000"/>
                  </a:schemeClr>
                </a:solidFill>
                <a:ea typeface="微软雅黑" panose="020B0503020204020204" pitchFamily="34" charset="-122"/>
              </a:rPr>
              <a:t>2</a:t>
            </a:r>
            <a:r>
              <a:rPr kumimoji="1" lang="zh-CN" altLang="en-US" b="1" dirty="0">
                <a:solidFill>
                  <a:schemeClr val="tx1">
                    <a:lumMod val="75000"/>
                    <a:lumOff val="25000"/>
                  </a:schemeClr>
                </a:solidFill>
                <a:ea typeface="微软雅黑" panose="020B0503020204020204" pitchFamily="34" charset="-122"/>
              </a:rPr>
              <a:t>）平均响应时间过长</a:t>
            </a:r>
          </a:p>
        </p:txBody>
      </p:sp>
    </p:spTree>
    <p:extLst>
      <p:ext uri="{BB962C8B-B14F-4D97-AF65-F5344CB8AC3E}">
        <p14:creationId xmlns:p14="http://schemas.microsoft.com/office/powerpoint/2010/main" val="4049811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E4340D-0C1A-A14F-980F-736B3902D587}"/>
              </a:ext>
            </a:extLst>
          </p:cNvPr>
          <p:cNvSpPr>
            <a:spLocks noGrp="1"/>
          </p:cNvSpPr>
          <p:nvPr>
            <p:ph type="title"/>
          </p:nvPr>
        </p:nvSpPr>
        <p:spPr/>
        <p:txBody>
          <a:bodyPr>
            <a:normAutofit/>
          </a:bodyPr>
          <a:lstStyle/>
          <a:p>
            <a:r>
              <a:rPr kumimoji="1" lang="zh-CN" altLang="en-US" dirty="0"/>
              <a:t>回顾：</a:t>
            </a:r>
            <a:r>
              <a:rPr kumimoji="1" lang="en-US" altLang="zh-CN" dirty="0" err="1"/>
              <a:t>pthread</a:t>
            </a:r>
            <a:r>
              <a:rPr kumimoji="1" lang="zh-CN" altLang="en-US" dirty="0"/>
              <a:t>程序控制流</a:t>
            </a:r>
          </a:p>
        </p:txBody>
      </p:sp>
      <p:sp>
        <p:nvSpPr>
          <p:cNvPr id="4" name="灯片编号占位符 3">
            <a:extLst>
              <a:ext uri="{FF2B5EF4-FFF2-40B4-BE49-F238E27FC236}">
                <a16:creationId xmlns:a16="http://schemas.microsoft.com/office/drawing/2014/main" id="{DDC24C90-FCFD-B94E-B4DD-9FACF0F3915B}"/>
              </a:ext>
            </a:extLst>
          </p:cNvPr>
          <p:cNvSpPr>
            <a:spLocks noGrp="1"/>
          </p:cNvSpPr>
          <p:nvPr>
            <p:ph type="sldNum" sz="quarter" idx="12"/>
          </p:nvPr>
        </p:nvSpPr>
        <p:spPr/>
        <p:txBody>
          <a:bodyPr/>
          <a:lstStyle/>
          <a:p>
            <a:fld id="{ADE361C3-C043-4A6E-BDCE-8DA1E7D90A3B}" type="slidenum">
              <a:rPr lang="zh-CN" altLang="en-US" smtClean="0"/>
              <a:t>4</a:t>
            </a:fld>
            <a:endParaRPr lang="zh-CN" altLang="en-US"/>
          </a:p>
        </p:txBody>
      </p:sp>
      <p:sp>
        <p:nvSpPr>
          <p:cNvPr id="5" name="Text Box 3">
            <a:extLst>
              <a:ext uri="{FF2B5EF4-FFF2-40B4-BE49-F238E27FC236}">
                <a16:creationId xmlns:a16="http://schemas.microsoft.com/office/drawing/2014/main" id="{A1B78159-8C2B-B04B-BF00-75A1FF0ABBE0}"/>
              </a:ext>
            </a:extLst>
          </p:cNvPr>
          <p:cNvSpPr txBox="1">
            <a:spLocks noChangeArrowheads="1"/>
          </p:cNvSpPr>
          <p:nvPr/>
        </p:nvSpPr>
        <p:spPr bwMode="auto">
          <a:xfrm>
            <a:off x="2980372" y="1433601"/>
            <a:ext cx="877163" cy="341632"/>
          </a:xfrm>
          <a:prstGeom prst="rect">
            <a:avLst/>
          </a:prstGeom>
          <a:solidFill>
            <a:srgbClr val="F1C7C7"/>
          </a:solidFill>
          <a:ln w="25400">
            <a:solidFill>
              <a:schemeClr val="tx1"/>
            </a:solidFill>
            <a:miter lim="800000"/>
            <a:headEnd/>
            <a:tailEnd/>
          </a:ln>
        </p:spPr>
        <p:txBody>
          <a:bodyPr wrap="none" anchor="ctr">
            <a:spAutoFit/>
          </a:bodyPr>
          <a:lstStyle>
            <a:lvl1pPr>
              <a:spcBef>
                <a:spcPct val="20000"/>
              </a:spcBef>
              <a:buChar char="•"/>
              <a:defRPr kumimoji="1" sz="2800">
                <a:solidFill>
                  <a:schemeClr val="tx1"/>
                </a:solidFill>
                <a:latin typeface="Comic Sans MS" panose="030F0902030302020204" pitchFamily="66" charset="0"/>
                <a:ea typeface="宋体" panose="02010600030101010101" pitchFamily="2" charset="-122"/>
              </a:defRPr>
            </a:lvl1pPr>
            <a:lvl2pPr marL="742950" indent="-285750">
              <a:spcBef>
                <a:spcPct val="20000"/>
              </a:spcBef>
              <a:buChar char="–"/>
              <a:defRPr kumimoji="1" sz="2400">
                <a:solidFill>
                  <a:schemeClr val="tx1"/>
                </a:solidFill>
                <a:latin typeface="Comic Sans MS" panose="030F0902030302020204" pitchFamily="66" charset="0"/>
                <a:ea typeface="宋体" panose="02010600030101010101" pitchFamily="2" charset="-122"/>
              </a:defRPr>
            </a:lvl2pPr>
            <a:lvl3pPr marL="1143000" indent="-228600">
              <a:spcBef>
                <a:spcPct val="20000"/>
              </a:spcBef>
              <a:buChar char="•"/>
              <a:defRPr kumimoji="1" sz="2000">
                <a:solidFill>
                  <a:schemeClr val="tx1"/>
                </a:solidFill>
                <a:latin typeface="Comic Sans MS" panose="030F0902030302020204" pitchFamily="66" charset="0"/>
                <a:ea typeface="宋体" panose="02010600030101010101" pitchFamily="2" charset="-122"/>
              </a:defRPr>
            </a:lvl3pPr>
            <a:lvl4pPr marL="1600200" indent="-228600">
              <a:spcBef>
                <a:spcPct val="20000"/>
              </a:spcBef>
              <a:buChar char="–"/>
              <a:defRPr kumimoji="1" sz="2000">
                <a:solidFill>
                  <a:schemeClr val="tx1"/>
                </a:solidFill>
                <a:latin typeface="Comic Sans MS" panose="030F0902030302020204" pitchFamily="66" charset="0"/>
                <a:ea typeface="宋体" panose="02010600030101010101" pitchFamily="2" charset="-122"/>
              </a:defRPr>
            </a:lvl4pPr>
            <a:lvl5pPr marL="2057400" indent="-228600">
              <a:spcBef>
                <a:spcPct val="20000"/>
              </a:spcBef>
              <a:buChar char="»"/>
              <a:defRPr kumimoji="1" sz="2000">
                <a:solidFill>
                  <a:schemeClr val="tx1"/>
                </a:solidFill>
                <a:latin typeface="Comic Sans MS" panose="030F0902030302020204" pitchFamily="66"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Comic Sans MS" panose="030F0902030302020204" pitchFamily="66"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Comic Sans MS" panose="030F0902030302020204" pitchFamily="66"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Comic Sans MS" panose="030F0902030302020204" pitchFamily="66"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Comic Sans MS" panose="030F0902030302020204" pitchFamily="66" charset="0"/>
                <a:ea typeface="宋体" panose="02010600030101010101" pitchFamily="2" charset="-122"/>
              </a:defRPr>
            </a:lvl9pPr>
          </a:lstStyle>
          <a:p>
            <a:pPr algn="ctr">
              <a:lnSpc>
                <a:spcPct val="90000"/>
              </a:lnSpc>
              <a:buFontTx/>
              <a:buNone/>
            </a:pPr>
            <a:r>
              <a:rPr kumimoji="0" lang="zh-CN" altLang="en-US" sz="1800" b="1" dirty="0">
                <a:latin typeface="Microsoft YaHei" panose="020B0503020204020204" pitchFamily="34" charset="-122"/>
                <a:ea typeface="Microsoft YaHei" panose="020B0503020204020204" pitchFamily="34" charset="-122"/>
              </a:rPr>
              <a:t>主线程</a:t>
            </a:r>
            <a:endParaRPr kumimoji="0" lang="en-US" altLang="zh-CN" sz="1800" b="1" dirty="0">
              <a:latin typeface="Microsoft YaHei" panose="020B0503020204020204" pitchFamily="34" charset="-122"/>
              <a:ea typeface="Microsoft YaHei" panose="020B0503020204020204" pitchFamily="34" charset="-122"/>
            </a:endParaRPr>
          </a:p>
        </p:txBody>
      </p:sp>
      <p:sp>
        <p:nvSpPr>
          <p:cNvPr id="6" name="Text Box 4">
            <a:extLst>
              <a:ext uri="{FF2B5EF4-FFF2-40B4-BE49-F238E27FC236}">
                <a16:creationId xmlns:a16="http://schemas.microsoft.com/office/drawing/2014/main" id="{D0C04953-855B-BA4B-AC7C-439E936D3706}"/>
              </a:ext>
            </a:extLst>
          </p:cNvPr>
          <p:cNvSpPr txBox="1">
            <a:spLocks noChangeArrowheads="1"/>
          </p:cNvSpPr>
          <p:nvPr/>
        </p:nvSpPr>
        <p:spPr bwMode="auto">
          <a:xfrm>
            <a:off x="6373908" y="2340897"/>
            <a:ext cx="1107996" cy="341632"/>
          </a:xfrm>
          <a:prstGeom prst="rect">
            <a:avLst/>
          </a:prstGeom>
          <a:solidFill>
            <a:srgbClr val="F1C7C7"/>
          </a:solidFill>
          <a:ln w="25400">
            <a:solidFill>
              <a:schemeClr val="tx1"/>
            </a:solidFill>
            <a:miter lim="800000"/>
            <a:headEnd/>
            <a:tailEnd/>
          </a:ln>
        </p:spPr>
        <p:txBody>
          <a:bodyPr wrap="none" anchor="ctr">
            <a:spAutoFit/>
          </a:bodyPr>
          <a:lstStyle>
            <a:lvl1pPr>
              <a:spcBef>
                <a:spcPct val="20000"/>
              </a:spcBef>
              <a:buChar char="•"/>
              <a:defRPr kumimoji="1" sz="2800">
                <a:solidFill>
                  <a:schemeClr val="tx1"/>
                </a:solidFill>
                <a:latin typeface="Comic Sans MS" panose="030F0902030302020204" pitchFamily="66" charset="0"/>
                <a:ea typeface="宋体" panose="02010600030101010101" pitchFamily="2" charset="-122"/>
              </a:defRPr>
            </a:lvl1pPr>
            <a:lvl2pPr marL="742950" indent="-285750">
              <a:spcBef>
                <a:spcPct val="20000"/>
              </a:spcBef>
              <a:buChar char="–"/>
              <a:defRPr kumimoji="1" sz="2400">
                <a:solidFill>
                  <a:schemeClr val="tx1"/>
                </a:solidFill>
                <a:latin typeface="Comic Sans MS" panose="030F0902030302020204" pitchFamily="66" charset="0"/>
                <a:ea typeface="宋体" panose="02010600030101010101" pitchFamily="2" charset="-122"/>
              </a:defRPr>
            </a:lvl2pPr>
            <a:lvl3pPr marL="1143000" indent="-228600">
              <a:spcBef>
                <a:spcPct val="20000"/>
              </a:spcBef>
              <a:buChar char="•"/>
              <a:defRPr kumimoji="1" sz="2000">
                <a:solidFill>
                  <a:schemeClr val="tx1"/>
                </a:solidFill>
                <a:latin typeface="Comic Sans MS" panose="030F0902030302020204" pitchFamily="66" charset="0"/>
                <a:ea typeface="宋体" panose="02010600030101010101" pitchFamily="2" charset="-122"/>
              </a:defRPr>
            </a:lvl3pPr>
            <a:lvl4pPr marL="1600200" indent="-228600">
              <a:spcBef>
                <a:spcPct val="20000"/>
              </a:spcBef>
              <a:buChar char="–"/>
              <a:defRPr kumimoji="1" sz="2000">
                <a:solidFill>
                  <a:schemeClr val="tx1"/>
                </a:solidFill>
                <a:latin typeface="Comic Sans MS" panose="030F0902030302020204" pitchFamily="66" charset="0"/>
                <a:ea typeface="宋体" panose="02010600030101010101" pitchFamily="2" charset="-122"/>
              </a:defRPr>
            </a:lvl4pPr>
            <a:lvl5pPr marL="2057400" indent="-228600">
              <a:spcBef>
                <a:spcPct val="20000"/>
              </a:spcBef>
              <a:buChar char="»"/>
              <a:defRPr kumimoji="1" sz="2000">
                <a:solidFill>
                  <a:schemeClr val="tx1"/>
                </a:solidFill>
                <a:latin typeface="Comic Sans MS" panose="030F0902030302020204" pitchFamily="66"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Comic Sans MS" panose="030F0902030302020204" pitchFamily="66"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Comic Sans MS" panose="030F0902030302020204" pitchFamily="66"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Comic Sans MS" panose="030F0902030302020204" pitchFamily="66"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Comic Sans MS" panose="030F0902030302020204" pitchFamily="66" charset="0"/>
                <a:ea typeface="宋体" panose="02010600030101010101" pitchFamily="2" charset="-122"/>
              </a:defRPr>
            </a:lvl9pPr>
          </a:lstStyle>
          <a:p>
            <a:pPr algn="ctr">
              <a:lnSpc>
                <a:spcPct val="90000"/>
              </a:lnSpc>
              <a:buFontTx/>
              <a:buNone/>
            </a:pPr>
            <a:r>
              <a:rPr kumimoji="0" lang="zh-CN" altLang="en-US" sz="1800" b="1" dirty="0">
                <a:latin typeface="Microsoft YaHei" panose="020B0503020204020204" pitchFamily="34" charset="-122"/>
                <a:ea typeface="Microsoft YaHei" panose="020B0503020204020204" pitchFamily="34" charset="-122"/>
              </a:rPr>
              <a:t>对等线程</a:t>
            </a:r>
            <a:endParaRPr kumimoji="0" lang="en-US" altLang="zh-CN" sz="1800" b="1" dirty="0">
              <a:latin typeface="Microsoft YaHei" panose="020B0503020204020204" pitchFamily="34" charset="-122"/>
              <a:ea typeface="Microsoft YaHei" panose="020B0503020204020204" pitchFamily="34" charset="-122"/>
            </a:endParaRPr>
          </a:p>
        </p:txBody>
      </p:sp>
      <p:sp>
        <p:nvSpPr>
          <p:cNvPr id="7" name="Line 5">
            <a:extLst>
              <a:ext uri="{FF2B5EF4-FFF2-40B4-BE49-F238E27FC236}">
                <a16:creationId xmlns:a16="http://schemas.microsoft.com/office/drawing/2014/main" id="{66864ABC-B1BD-0942-84E2-7A6785E82016}"/>
              </a:ext>
            </a:extLst>
          </p:cNvPr>
          <p:cNvSpPr>
            <a:spLocks noChangeShapeType="1"/>
          </p:cNvSpPr>
          <p:nvPr/>
        </p:nvSpPr>
        <p:spPr bwMode="auto">
          <a:xfrm>
            <a:off x="3402175" y="1868637"/>
            <a:ext cx="16776" cy="3005677"/>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6">
            <a:extLst>
              <a:ext uri="{FF2B5EF4-FFF2-40B4-BE49-F238E27FC236}">
                <a16:creationId xmlns:a16="http://schemas.microsoft.com/office/drawing/2014/main" id="{E4A07544-300B-9D40-B249-E0C1E252885A}"/>
              </a:ext>
            </a:extLst>
          </p:cNvPr>
          <p:cNvSpPr>
            <a:spLocks noChangeShapeType="1"/>
          </p:cNvSpPr>
          <p:nvPr/>
        </p:nvSpPr>
        <p:spPr bwMode="auto">
          <a:xfrm>
            <a:off x="6774126" y="2928313"/>
            <a:ext cx="0" cy="53682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Text Box 7">
            <a:extLst>
              <a:ext uri="{FF2B5EF4-FFF2-40B4-BE49-F238E27FC236}">
                <a16:creationId xmlns:a16="http://schemas.microsoft.com/office/drawing/2014/main" id="{E5499EA8-8211-0F42-8736-FB88F1BA964C}"/>
              </a:ext>
            </a:extLst>
          </p:cNvPr>
          <p:cNvSpPr txBox="1">
            <a:spLocks noChangeArrowheads="1"/>
          </p:cNvSpPr>
          <p:nvPr/>
        </p:nvSpPr>
        <p:spPr bwMode="auto">
          <a:xfrm>
            <a:off x="6841229" y="3171335"/>
            <a:ext cx="1838965" cy="348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spcBef>
                <a:spcPct val="20000"/>
              </a:spcBef>
              <a:buChar char="•"/>
              <a:defRPr kumimoji="1" sz="2800">
                <a:solidFill>
                  <a:schemeClr val="tx1"/>
                </a:solidFill>
                <a:latin typeface="Comic Sans MS" panose="030F0902030302020204" pitchFamily="66" charset="0"/>
                <a:ea typeface="宋体" panose="02010600030101010101" pitchFamily="2" charset="-122"/>
              </a:defRPr>
            </a:lvl1pPr>
            <a:lvl2pPr marL="742950" indent="-285750">
              <a:spcBef>
                <a:spcPct val="20000"/>
              </a:spcBef>
              <a:buChar char="–"/>
              <a:defRPr kumimoji="1" sz="2400">
                <a:solidFill>
                  <a:schemeClr val="tx1"/>
                </a:solidFill>
                <a:latin typeface="Comic Sans MS" panose="030F0902030302020204" pitchFamily="66" charset="0"/>
                <a:ea typeface="宋体" panose="02010600030101010101" pitchFamily="2" charset="-122"/>
              </a:defRPr>
            </a:lvl2pPr>
            <a:lvl3pPr marL="1143000" indent="-228600">
              <a:spcBef>
                <a:spcPct val="20000"/>
              </a:spcBef>
              <a:buChar char="•"/>
              <a:defRPr kumimoji="1" sz="2000">
                <a:solidFill>
                  <a:schemeClr val="tx1"/>
                </a:solidFill>
                <a:latin typeface="Comic Sans MS" panose="030F0902030302020204" pitchFamily="66" charset="0"/>
                <a:ea typeface="宋体" panose="02010600030101010101" pitchFamily="2" charset="-122"/>
              </a:defRPr>
            </a:lvl3pPr>
            <a:lvl4pPr marL="1600200" indent="-228600">
              <a:spcBef>
                <a:spcPct val="20000"/>
              </a:spcBef>
              <a:buChar char="–"/>
              <a:defRPr kumimoji="1" sz="2000">
                <a:solidFill>
                  <a:schemeClr val="tx1"/>
                </a:solidFill>
                <a:latin typeface="Comic Sans MS" panose="030F0902030302020204" pitchFamily="66" charset="0"/>
                <a:ea typeface="宋体" panose="02010600030101010101" pitchFamily="2" charset="-122"/>
              </a:defRPr>
            </a:lvl4pPr>
            <a:lvl5pPr marL="2057400" indent="-228600">
              <a:spcBef>
                <a:spcPct val="20000"/>
              </a:spcBef>
              <a:buChar char="»"/>
              <a:defRPr kumimoji="1" sz="2000">
                <a:solidFill>
                  <a:schemeClr val="tx1"/>
                </a:solidFill>
                <a:latin typeface="Comic Sans MS" panose="030F0902030302020204" pitchFamily="66"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Comic Sans MS" panose="030F0902030302020204" pitchFamily="66"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Comic Sans MS" panose="030F0902030302020204" pitchFamily="66"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Comic Sans MS" panose="030F0902030302020204" pitchFamily="66"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Comic Sans MS" panose="030F0902030302020204" pitchFamily="66" charset="0"/>
                <a:ea typeface="宋体" panose="02010600030101010101" pitchFamily="2" charset="-122"/>
              </a:defRPr>
            </a:lvl9pPr>
          </a:lstStyle>
          <a:p>
            <a:pPr>
              <a:lnSpc>
                <a:spcPct val="90000"/>
              </a:lnSpc>
              <a:buFontTx/>
              <a:buNone/>
            </a:pPr>
            <a:r>
              <a:rPr kumimoji="0" lang="en-US" altLang="zh-CN" sz="1800" b="1">
                <a:latin typeface="Courier New" panose="02070309020205020404" pitchFamily="49" charset="0"/>
              </a:rPr>
              <a:t>return NULL;</a:t>
            </a:r>
            <a:endParaRPr kumimoji="0" lang="en-US" altLang="zh-CN" sz="1800" b="1"/>
          </a:p>
        </p:txBody>
      </p:sp>
      <p:sp>
        <p:nvSpPr>
          <p:cNvPr id="10" name="Line 8">
            <a:extLst>
              <a:ext uri="{FF2B5EF4-FFF2-40B4-BE49-F238E27FC236}">
                <a16:creationId xmlns:a16="http://schemas.microsoft.com/office/drawing/2014/main" id="{D49E54AD-F6D4-5F43-9F3E-18514D2B1C2A}"/>
              </a:ext>
            </a:extLst>
          </p:cNvPr>
          <p:cNvSpPr>
            <a:spLocks noChangeShapeType="1"/>
          </p:cNvSpPr>
          <p:nvPr/>
        </p:nvSpPr>
        <p:spPr bwMode="auto">
          <a:xfrm>
            <a:off x="3402175" y="2204155"/>
            <a:ext cx="3371950" cy="724159"/>
          </a:xfrm>
          <a:prstGeom prst="line">
            <a:avLst/>
          </a:prstGeom>
          <a:noFill/>
          <a:ln w="2540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Text Box 9">
            <a:extLst>
              <a:ext uri="{FF2B5EF4-FFF2-40B4-BE49-F238E27FC236}">
                <a16:creationId xmlns:a16="http://schemas.microsoft.com/office/drawing/2014/main" id="{DD017255-AFF6-0448-B693-8DA1CE804248}"/>
              </a:ext>
            </a:extLst>
          </p:cNvPr>
          <p:cNvSpPr txBox="1">
            <a:spLocks noChangeArrowheads="1"/>
          </p:cNvSpPr>
          <p:nvPr/>
        </p:nvSpPr>
        <p:spPr bwMode="auto">
          <a:xfrm>
            <a:off x="1930484" y="3134309"/>
            <a:ext cx="1415772" cy="584775"/>
          </a:xfrm>
          <a:prstGeom prst="rect">
            <a:avLst/>
          </a:prstGeom>
          <a:solidFill>
            <a:srgbClr val="FFFFCC"/>
          </a:solidFill>
          <a:ln w="3175">
            <a:solidFill>
              <a:schemeClr val="tx1"/>
            </a:solidFill>
            <a:miter lim="800000"/>
            <a:headEnd/>
            <a:tailEnd/>
          </a:ln>
        </p:spPr>
        <p:txBody>
          <a:bodyPr wrap="none" anchor="ctr">
            <a:spAutoFit/>
          </a:bodyPr>
          <a:lstStyle>
            <a:lvl1pPr>
              <a:spcBef>
                <a:spcPct val="20000"/>
              </a:spcBef>
              <a:buChar char="•"/>
              <a:defRPr kumimoji="1" sz="2800">
                <a:solidFill>
                  <a:schemeClr val="tx1"/>
                </a:solidFill>
                <a:latin typeface="Comic Sans MS" panose="030F0902030302020204" pitchFamily="66" charset="0"/>
                <a:ea typeface="宋体" panose="02010600030101010101" pitchFamily="2" charset="-122"/>
              </a:defRPr>
            </a:lvl1pPr>
            <a:lvl2pPr marL="742950" indent="-285750">
              <a:spcBef>
                <a:spcPct val="20000"/>
              </a:spcBef>
              <a:buChar char="–"/>
              <a:defRPr kumimoji="1" sz="2400">
                <a:solidFill>
                  <a:schemeClr val="tx1"/>
                </a:solidFill>
                <a:latin typeface="Comic Sans MS" panose="030F0902030302020204" pitchFamily="66" charset="0"/>
                <a:ea typeface="宋体" panose="02010600030101010101" pitchFamily="2" charset="-122"/>
              </a:defRPr>
            </a:lvl2pPr>
            <a:lvl3pPr marL="1143000" indent="-228600">
              <a:spcBef>
                <a:spcPct val="20000"/>
              </a:spcBef>
              <a:buChar char="•"/>
              <a:defRPr kumimoji="1" sz="2000">
                <a:solidFill>
                  <a:schemeClr val="tx1"/>
                </a:solidFill>
                <a:latin typeface="Comic Sans MS" panose="030F0902030302020204" pitchFamily="66" charset="0"/>
                <a:ea typeface="宋体" panose="02010600030101010101" pitchFamily="2" charset="-122"/>
              </a:defRPr>
            </a:lvl3pPr>
            <a:lvl4pPr marL="1600200" indent="-228600">
              <a:spcBef>
                <a:spcPct val="20000"/>
              </a:spcBef>
              <a:buChar char="–"/>
              <a:defRPr kumimoji="1" sz="2000">
                <a:solidFill>
                  <a:schemeClr val="tx1"/>
                </a:solidFill>
                <a:latin typeface="Comic Sans MS" panose="030F0902030302020204" pitchFamily="66" charset="0"/>
                <a:ea typeface="宋体" panose="02010600030101010101" pitchFamily="2" charset="-122"/>
              </a:defRPr>
            </a:lvl4pPr>
            <a:lvl5pPr marL="2057400" indent="-228600">
              <a:spcBef>
                <a:spcPct val="20000"/>
              </a:spcBef>
              <a:buChar char="»"/>
              <a:defRPr kumimoji="1" sz="2000">
                <a:solidFill>
                  <a:schemeClr val="tx1"/>
                </a:solidFill>
                <a:latin typeface="Comic Sans MS" panose="030F0902030302020204" pitchFamily="66"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Comic Sans MS" panose="030F0902030302020204" pitchFamily="66"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Comic Sans MS" panose="030F0902030302020204" pitchFamily="66"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Comic Sans MS" panose="030F0902030302020204" pitchFamily="66"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Comic Sans MS" panose="030F0902030302020204" pitchFamily="66" charset="0"/>
                <a:ea typeface="宋体" panose="02010600030101010101" pitchFamily="2" charset="-122"/>
              </a:defRPr>
            </a:lvl9pPr>
          </a:lstStyle>
          <a:p>
            <a:pPr algn="ctr">
              <a:lnSpc>
                <a:spcPct val="90000"/>
              </a:lnSpc>
              <a:buFontTx/>
              <a:buNone/>
            </a:pPr>
            <a:r>
              <a:rPr kumimoji="0" lang="zh-CN" altLang="en-US" sz="1600" b="1" dirty="0">
                <a:latin typeface="+mn-ea"/>
                <a:ea typeface="+mn-ea"/>
              </a:rPr>
              <a:t>主线程等待</a:t>
            </a:r>
            <a:endParaRPr kumimoji="0" lang="en-US" altLang="zh-CN" sz="1600" b="1" dirty="0">
              <a:latin typeface="+mn-ea"/>
              <a:ea typeface="+mn-ea"/>
            </a:endParaRPr>
          </a:p>
          <a:p>
            <a:pPr algn="ctr">
              <a:lnSpc>
                <a:spcPct val="90000"/>
              </a:lnSpc>
              <a:buFontTx/>
              <a:buNone/>
            </a:pPr>
            <a:r>
              <a:rPr kumimoji="0" lang="zh-CN" altLang="en-US" sz="1600" b="1" dirty="0">
                <a:latin typeface="+mn-ea"/>
                <a:ea typeface="+mn-ea"/>
              </a:rPr>
              <a:t>对等线程终止</a:t>
            </a:r>
            <a:endParaRPr kumimoji="0" lang="en-US" altLang="zh-CN" sz="1600" b="1" dirty="0">
              <a:latin typeface="+mn-ea"/>
              <a:ea typeface="+mn-ea"/>
            </a:endParaRPr>
          </a:p>
        </p:txBody>
      </p:sp>
      <p:sp>
        <p:nvSpPr>
          <p:cNvPr id="12" name="Line 10">
            <a:extLst>
              <a:ext uri="{FF2B5EF4-FFF2-40B4-BE49-F238E27FC236}">
                <a16:creationId xmlns:a16="http://schemas.microsoft.com/office/drawing/2014/main" id="{5434AA5F-6F50-3F42-964A-FFED88726FE1}"/>
              </a:ext>
            </a:extLst>
          </p:cNvPr>
          <p:cNvSpPr>
            <a:spLocks noChangeShapeType="1"/>
          </p:cNvSpPr>
          <p:nvPr/>
        </p:nvSpPr>
        <p:spPr bwMode="auto">
          <a:xfrm flipH="1">
            <a:off x="3418951" y="3465141"/>
            <a:ext cx="3355175" cy="671035"/>
          </a:xfrm>
          <a:prstGeom prst="line">
            <a:avLst/>
          </a:prstGeom>
          <a:noFill/>
          <a:ln w="2540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Text Box 11">
            <a:extLst>
              <a:ext uri="{FF2B5EF4-FFF2-40B4-BE49-F238E27FC236}">
                <a16:creationId xmlns:a16="http://schemas.microsoft.com/office/drawing/2014/main" id="{3F49AFD8-FF76-7A48-9103-8549B6BBAE8D}"/>
              </a:ext>
            </a:extLst>
          </p:cNvPr>
          <p:cNvSpPr txBox="1">
            <a:spLocks noChangeArrowheads="1"/>
          </p:cNvSpPr>
          <p:nvPr/>
        </p:nvSpPr>
        <p:spPr bwMode="auto">
          <a:xfrm>
            <a:off x="1562538" y="4535104"/>
            <a:ext cx="1800493" cy="951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spcBef>
                <a:spcPct val="20000"/>
              </a:spcBef>
              <a:buChar char="•"/>
              <a:defRPr kumimoji="1" sz="2800">
                <a:solidFill>
                  <a:schemeClr val="tx1"/>
                </a:solidFill>
                <a:latin typeface="Comic Sans MS" panose="030F0902030302020204" pitchFamily="66" charset="0"/>
                <a:ea typeface="宋体" panose="02010600030101010101" pitchFamily="2" charset="-122"/>
              </a:defRPr>
            </a:lvl1pPr>
            <a:lvl2pPr marL="742950" indent="-285750">
              <a:spcBef>
                <a:spcPct val="20000"/>
              </a:spcBef>
              <a:buChar char="–"/>
              <a:defRPr kumimoji="1" sz="2400">
                <a:solidFill>
                  <a:schemeClr val="tx1"/>
                </a:solidFill>
                <a:latin typeface="Comic Sans MS" panose="030F0902030302020204" pitchFamily="66" charset="0"/>
                <a:ea typeface="宋体" panose="02010600030101010101" pitchFamily="2" charset="-122"/>
              </a:defRPr>
            </a:lvl2pPr>
            <a:lvl3pPr marL="1143000" indent="-228600">
              <a:spcBef>
                <a:spcPct val="20000"/>
              </a:spcBef>
              <a:buChar char="•"/>
              <a:defRPr kumimoji="1" sz="2000">
                <a:solidFill>
                  <a:schemeClr val="tx1"/>
                </a:solidFill>
                <a:latin typeface="Comic Sans MS" panose="030F0902030302020204" pitchFamily="66" charset="0"/>
                <a:ea typeface="宋体" panose="02010600030101010101" pitchFamily="2" charset="-122"/>
              </a:defRPr>
            </a:lvl3pPr>
            <a:lvl4pPr marL="1600200" indent="-228600">
              <a:spcBef>
                <a:spcPct val="20000"/>
              </a:spcBef>
              <a:buChar char="–"/>
              <a:defRPr kumimoji="1" sz="2000">
                <a:solidFill>
                  <a:schemeClr val="tx1"/>
                </a:solidFill>
                <a:latin typeface="Comic Sans MS" panose="030F0902030302020204" pitchFamily="66" charset="0"/>
                <a:ea typeface="宋体" panose="02010600030101010101" pitchFamily="2" charset="-122"/>
              </a:defRPr>
            </a:lvl4pPr>
            <a:lvl5pPr marL="2057400" indent="-228600">
              <a:spcBef>
                <a:spcPct val="20000"/>
              </a:spcBef>
              <a:buChar char="»"/>
              <a:defRPr kumimoji="1" sz="2000">
                <a:solidFill>
                  <a:schemeClr val="tx1"/>
                </a:solidFill>
                <a:latin typeface="Comic Sans MS" panose="030F0902030302020204" pitchFamily="66"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Comic Sans MS" panose="030F0902030302020204" pitchFamily="66"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Comic Sans MS" panose="030F0902030302020204" pitchFamily="66"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Comic Sans MS" panose="030F0902030302020204" pitchFamily="66"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Comic Sans MS" panose="030F0902030302020204" pitchFamily="66" charset="0"/>
                <a:ea typeface="宋体" panose="02010600030101010101" pitchFamily="2" charset="-122"/>
              </a:defRPr>
            </a:lvl9pPr>
          </a:lstStyle>
          <a:p>
            <a:pPr algn="r">
              <a:lnSpc>
                <a:spcPct val="90000"/>
              </a:lnSpc>
              <a:buFontTx/>
              <a:buNone/>
            </a:pPr>
            <a:r>
              <a:rPr kumimoji="0" lang="en-US" altLang="zh-CN" sz="1800" b="1" dirty="0">
                <a:solidFill>
                  <a:srgbClr val="FF0000"/>
                </a:solidFill>
                <a:latin typeface="Courier New" panose="02070309020205020404" pitchFamily="49" charset="0"/>
              </a:rPr>
              <a:t>exit</a:t>
            </a:r>
            <a:r>
              <a:rPr kumimoji="0" lang="en-US" altLang="zh-CN" sz="1800" b="1" dirty="0">
                <a:latin typeface="Courier New" panose="02070309020205020404" pitchFamily="49" charset="0"/>
              </a:rPr>
              <a:t>()</a:t>
            </a:r>
            <a:r>
              <a:rPr kumimoji="0" lang="en-US" altLang="zh-CN" sz="1800" dirty="0"/>
              <a:t> </a:t>
            </a:r>
          </a:p>
          <a:p>
            <a:pPr algn="r">
              <a:lnSpc>
                <a:spcPct val="90000"/>
              </a:lnSpc>
              <a:buFontTx/>
              <a:buNone/>
            </a:pPr>
            <a:r>
              <a:rPr kumimoji="0" lang="zh-CN" altLang="en-US" sz="1800" b="1" dirty="0">
                <a:latin typeface="+mn-ea"/>
                <a:ea typeface="+mn-ea"/>
              </a:rPr>
              <a:t>终止主线程</a:t>
            </a:r>
            <a:endParaRPr kumimoji="0" lang="en-US" altLang="zh-CN" sz="1800" b="1" dirty="0">
              <a:latin typeface="+mn-ea"/>
              <a:ea typeface="+mn-ea"/>
            </a:endParaRPr>
          </a:p>
          <a:p>
            <a:pPr algn="r">
              <a:lnSpc>
                <a:spcPct val="90000"/>
              </a:lnSpc>
              <a:buFontTx/>
              <a:buNone/>
            </a:pPr>
            <a:r>
              <a:rPr kumimoji="0" lang="zh-CN" altLang="en-US" sz="1800" b="1" dirty="0">
                <a:latin typeface="+mn-ea"/>
                <a:ea typeface="+mn-ea"/>
              </a:rPr>
              <a:t>及其他对等线程</a:t>
            </a:r>
            <a:endParaRPr kumimoji="0" lang="en-US" altLang="zh-CN" sz="1800" b="0" dirty="0"/>
          </a:p>
        </p:txBody>
      </p:sp>
      <p:sp>
        <p:nvSpPr>
          <p:cNvPr id="14" name="Text Box 12">
            <a:extLst>
              <a:ext uri="{FF2B5EF4-FFF2-40B4-BE49-F238E27FC236}">
                <a16:creationId xmlns:a16="http://schemas.microsoft.com/office/drawing/2014/main" id="{8CFFD614-1882-D742-9C4B-CCC1CFABE932}"/>
              </a:ext>
            </a:extLst>
          </p:cNvPr>
          <p:cNvSpPr txBox="1">
            <a:spLocks noChangeArrowheads="1"/>
          </p:cNvSpPr>
          <p:nvPr/>
        </p:nvSpPr>
        <p:spPr bwMode="auto">
          <a:xfrm>
            <a:off x="345150" y="2002844"/>
            <a:ext cx="2989922" cy="348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Comic Sans MS" panose="030F0902030302020204" pitchFamily="66" charset="0"/>
                <a:ea typeface="宋体" panose="02010600030101010101" pitchFamily="2" charset="-122"/>
              </a:defRPr>
            </a:lvl1pPr>
            <a:lvl2pPr marL="742950" indent="-285750">
              <a:spcBef>
                <a:spcPct val="20000"/>
              </a:spcBef>
              <a:buChar char="–"/>
              <a:defRPr kumimoji="1" sz="2400">
                <a:solidFill>
                  <a:schemeClr val="tx1"/>
                </a:solidFill>
                <a:latin typeface="Comic Sans MS" panose="030F0902030302020204" pitchFamily="66" charset="0"/>
                <a:ea typeface="宋体" panose="02010600030101010101" pitchFamily="2" charset="-122"/>
              </a:defRPr>
            </a:lvl2pPr>
            <a:lvl3pPr marL="1143000" indent="-228600">
              <a:spcBef>
                <a:spcPct val="20000"/>
              </a:spcBef>
              <a:buChar char="•"/>
              <a:defRPr kumimoji="1" sz="2000">
                <a:solidFill>
                  <a:schemeClr val="tx1"/>
                </a:solidFill>
                <a:latin typeface="Comic Sans MS" panose="030F0902030302020204" pitchFamily="66" charset="0"/>
                <a:ea typeface="宋体" panose="02010600030101010101" pitchFamily="2" charset="-122"/>
              </a:defRPr>
            </a:lvl3pPr>
            <a:lvl4pPr marL="1600200" indent="-228600">
              <a:spcBef>
                <a:spcPct val="20000"/>
              </a:spcBef>
              <a:buChar char="–"/>
              <a:defRPr kumimoji="1" sz="2000">
                <a:solidFill>
                  <a:schemeClr val="tx1"/>
                </a:solidFill>
                <a:latin typeface="Comic Sans MS" panose="030F0902030302020204" pitchFamily="66" charset="0"/>
                <a:ea typeface="宋体" panose="02010600030101010101" pitchFamily="2" charset="-122"/>
              </a:defRPr>
            </a:lvl4pPr>
            <a:lvl5pPr marL="2057400" indent="-228600">
              <a:spcBef>
                <a:spcPct val="20000"/>
              </a:spcBef>
              <a:buChar char="»"/>
              <a:defRPr kumimoji="1" sz="2000">
                <a:solidFill>
                  <a:schemeClr val="tx1"/>
                </a:solidFill>
                <a:latin typeface="Comic Sans MS" panose="030F0902030302020204" pitchFamily="66"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Comic Sans MS" panose="030F0902030302020204" pitchFamily="66"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Comic Sans MS" panose="030F0902030302020204" pitchFamily="66"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Comic Sans MS" panose="030F0902030302020204" pitchFamily="66"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Comic Sans MS" panose="030F0902030302020204" pitchFamily="66" charset="0"/>
                <a:ea typeface="宋体" panose="02010600030101010101" pitchFamily="2" charset="-122"/>
              </a:defRPr>
            </a:lvl9pPr>
          </a:lstStyle>
          <a:p>
            <a:pPr algn="r">
              <a:lnSpc>
                <a:spcPct val="90000"/>
              </a:lnSpc>
              <a:buFontTx/>
              <a:buNone/>
            </a:pPr>
            <a:r>
              <a:rPr kumimoji="0" lang="zh-CN" altLang="en-US" sz="1800" b="1" dirty="0">
                <a:latin typeface="Courier New" panose="02070309020205020404" pitchFamily="49" charset="0"/>
                <a:ea typeface="+mn-ea"/>
                <a:cs typeface="Courier New" panose="02070309020205020404" pitchFamily="49" charset="0"/>
              </a:rPr>
              <a:t>调用 </a:t>
            </a:r>
            <a:r>
              <a:rPr kumimoji="0" lang="en-US" altLang="zh-CN" sz="1800" b="1" dirty="0" err="1">
                <a:solidFill>
                  <a:srgbClr val="FF0000"/>
                </a:solidFill>
                <a:latin typeface="Courier New" panose="02070309020205020404" pitchFamily="49" charset="0"/>
                <a:ea typeface="+mn-ea"/>
                <a:cs typeface="Courier New" panose="02070309020205020404" pitchFamily="49" charset="0"/>
              </a:rPr>
              <a:t>p</a:t>
            </a:r>
            <a:r>
              <a:rPr kumimoji="0" lang="en-US" altLang="zh-CN" sz="1800" b="1" dirty="0" err="1">
                <a:solidFill>
                  <a:srgbClr val="FF0000"/>
                </a:solidFill>
                <a:latin typeface="Courier New" panose="02070309020205020404" pitchFamily="49" charset="0"/>
                <a:cs typeface="Courier New" panose="02070309020205020404" pitchFamily="49" charset="0"/>
              </a:rPr>
              <a:t>thread_create</a:t>
            </a:r>
            <a:r>
              <a:rPr kumimoji="0" lang="en-US" altLang="zh-CN" sz="1800" b="1" dirty="0">
                <a:latin typeface="Courier New" panose="02070309020205020404" pitchFamily="49" charset="0"/>
                <a:cs typeface="Courier New" panose="02070309020205020404" pitchFamily="49" charset="0"/>
              </a:rPr>
              <a:t>()</a:t>
            </a:r>
          </a:p>
        </p:txBody>
      </p:sp>
      <p:sp>
        <p:nvSpPr>
          <p:cNvPr id="15" name="Text Box 13">
            <a:extLst>
              <a:ext uri="{FF2B5EF4-FFF2-40B4-BE49-F238E27FC236}">
                <a16:creationId xmlns:a16="http://schemas.microsoft.com/office/drawing/2014/main" id="{2B51B280-416F-F248-96EE-07780D2D5173}"/>
              </a:ext>
            </a:extLst>
          </p:cNvPr>
          <p:cNvSpPr txBox="1">
            <a:spLocks noChangeArrowheads="1"/>
          </p:cNvSpPr>
          <p:nvPr/>
        </p:nvSpPr>
        <p:spPr bwMode="auto">
          <a:xfrm>
            <a:off x="620866" y="2673879"/>
            <a:ext cx="2714205" cy="348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Comic Sans MS" panose="030F0902030302020204" pitchFamily="66" charset="0"/>
                <a:ea typeface="宋体" panose="02010600030101010101" pitchFamily="2" charset="-122"/>
              </a:defRPr>
            </a:lvl1pPr>
            <a:lvl2pPr marL="742950" indent="-285750">
              <a:spcBef>
                <a:spcPct val="20000"/>
              </a:spcBef>
              <a:buChar char="–"/>
              <a:defRPr kumimoji="1" sz="2400">
                <a:solidFill>
                  <a:schemeClr val="tx1"/>
                </a:solidFill>
                <a:latin typeface="Comic Sans MS" panose="030F0902030302020204" pitchFamily="66" charset="0"/>
                <a:ea typeface="宋体" panose="02010600030101010101" pitchFamily="2" charset="-122"/>
              </a:defRPr>
            </a:lvl2pPr>
            <a:lvl3pPr marL="1143000" indent="-228600">
              <a:spcBef>
                <a:spcPct val="20000"/>
              </a:spcBef>
              <a:buChar char="•"/>
              <a:defRPr kumimoji="1" sz="2000">
                <a:solidFill>
                  <a:schemeClr val="tx1"/>
                </a:solidFill>
                <a:latin typeface="Comic Sans MS" panose="030F0902030302020204" pitchFamily="66" charset="0"/>
                <a:ea typeface="宋体" panose="02010600030101010101" pitchFamily="2" charset="-122"/>
              </a:defRPr>
            </a:lvl3pPr>
            <a:lvl4pPr marL="1600200" indent="-228600">
              <a:spcBef>
                <a:spcPct val="20000"/>
              </a:spcBef>
              <a:buChar char="–"/>
              <a:defRPr kumimoji="1" sz="2000">
                <a:solidFill>
                  <a:schemeClr val="tx1"/>
                </a:solidFill>
                <a:latin typeface="Comic Sans MS" panose="030F0902030302020204" pitchFamily="66" charset="0"/>
                <a:ea typeface="宋体" panose="02010600030101010101" pitchFamily="2" charset="-122"/>
              </a:defRPr>
            </a:lvl4pPr>
            <a:lvl5pPr marL="2057400" indent="-228600">
              <a:spcBef>
                <a:spcPct val="20000"/>
              </a:spcBef>
              <a:buChar char="»"/>
              <a:defRPr kumimoji="1" sz="2000">
                <a:solidFill>
                  <a:schemeClr val="tx1"/>
                </a:solidFill>
                <a:latin typeface="Comic Sans MS" panose="030F0902030302020204" pitchFamily="66"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Comic Sans MS" panose="030F0902030302020204" pitchFamily="66"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Comic Sans MS" panose="030F0902030302020204" pitchFamily="66"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Comic Sans MS" panose="030F0902030302020204" pitchFamily="66"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Comic Sans MS" panose="030F0902030302020204" pitchFamily="66" charset="0"/>
                <a:ea typeface="宋体" panose="02010600030101010101" pitchFamily="2" charset="-122"/>
              </a:defRPr>
            </a:lvl9pPr>
          </a:lstStyle>
          <a:p>
            <a:pPr algn="r">
              <a:lnSpc>
                <a:spcPct val="90000"/>
              </a:lnSpc>
              <a:buFontTx/>
              <a:buNone/>
            </a:pPr>
            <a:r>
              <a:rPr kumimoji="0" lang="zh-CN" altLang="en-US" sz="1800" b="1" dirty="0">
                <a:latin typeface="Courier New" panose="02070309020205020404" pitchFamily="49" charset="0"/>
                <a:ea typeface="+mn-ea"/>
                <a:cs typeface="Courier New" panose="02070309020205020404" pitchFamily="49" charset="0"/>
              </a:rPr>
              <a:t>调用</a:t>
            </a:r>
            <a:r>
              <a:rPr kumimoji="0" lang="en-US" altLang="zh-CN" sz="1800" b="1" dirty="0">
                <a:latin typeface="Courier New" panose="02070309020205020404" pitchFamily="49" charset="0"/>
                <a:cs typeface="Courier New" panose="02070309020205020404" pitchFamily="49" charset="0"/>
              </a:rPr>
              <a:t> </a:t>
            </a:r>
            <a:r>
              <a:rPr kumimoji="0" lang="en-US" altLang="zh-CN" sz="1800" b="1" dirty="0" err="1">
                <a:solidFill>
                  <a:srgbClr val="FF0000"/>
                </a:solidFill>
                <a:latin typeface="Courier New" panose="02070309020205020404" pitchFamily="49" charset="0"/>
                <a:cs typeface="Courier New" panose="02070309020205020404" pitchFamily="49" charset="0"/>
              </a:rPr>
              <a:t>pthread_join</a:t>
            </a:r>
            <a:r>
              <a:rPr kumimoji="0" lang="en-US" altLang="zh-CN" sz="1800" b="1" dirty="0">
                <a:latin typeface="Courier New" panose="02070309020205020404" pitchFamily="49" charset="0"/>
                <a:cs typeface="Courier New" panose="02070309020205020404" pitchFamily="49" charset="0"/>
              </a:rPr>
              <a:t>()</a:t>
            </a:r>
          </a:p>
        </p:txBody>
      </p:sp>
      <p:sp>
        <p:nvSpPr>
          <p:cNvPr id="16" name="Text Box 14">
            <a:extLst>
              <a:ext uri="{FF2B5EF4-FFF2-40B4-BE49-F238E27FC236}">
                <a16:creationId xmlns:a16="http://schemas.microsoft.com/office/drawing/2014/main" id="{2DCD4D88-C40F-2549-A617-66D4EC1E60B2}"/>
              </a:ext>
            </a:extLst>
          </p:cNvPr>
          <p:cNvSpPr txBox="1">
            <a:spLocks noChangeArrowheads="1"/>
          </p:cNvSpPr>
          <p:nvPr/>
        </p:nvSpPr>
        <p:spPr bwMode="auto">
          <a:xfrm>
            <a:off x="941051" y="3948846"/>
            <a:ext cx="2394022" cy="597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spAutoFit/>
          </a:bodyPr>
          <a:lstStyle>
            <a:lvl1pPr>
              <a:spcBef>
                <a:spcPct val="20000"/>
              </a:spcBef>
              <a:buChar char="•"/>
              <a:defRPr kumimoji="1" sz="2800">
                <a:solidFill>
                  <a:schemeClr val="tx1"/>
                </a:solidFill>
                <a:latin typeface="Comic Sans MS" panose="030F0902030302020204" pitchFamily="66" charset="0"/>
                <a:ea typeface="宋体" panose="02010600030101010101" pitchFamily="2" charset="-122"/>
              </a:defRPr>
            </a:lvl1pPr>
            <a:lvl2pPr marL="742950" indent="-285750">
              <a:spcBef>
                <a:spcPct val="20000"/>
              </a:spcBef>
              <a:buChar char="–"/>
              <a:defRPr kumimoji="1" sz="2400">
                <a:solidFill>
                  <a:schemeClr val="tx1"/>
                </a:solidFill>
                <a:latin typeface="Comic Sans MS" panose="030F0902030302020204" pitchFamily="66" charset="0"/>
                <a:ea typeface="宋体" panose="02010600030101010101" pitchFamily="2" charset="-122"/>
              </a:defRPr>
            </a:lvl2pPr>
            <a:lvl3pPr marL="1143000" indent="-228600">
              <a:spcBef>
                <a:spcPct val="20000"/>
              </a:spcBef>
              <a:buChar char="•"/>
              <a:defRPr kumimoji="1" sz="2000">
                <a:solidFill>
                  <a:schemeClr val="tx1"/>
                </a:solidFill>
                <a:latin typeface="Comic Sans MS" panose="030F0902030302020204" pitchFamily="66" charset="0"/>
                <a:ea typeface="宋体" panose="02010600030101010101" pitchFamily="2" charset="-122"/>
              </a:defRPr>
            </a:lvl3pPr>
            <a:lvl4pPr marL="1600200" indent="-228600">
              <a:spcBef>
                <a:spcPct val="20000"/>
              </a:spcBef>
              <a:buChar char="–"/>
              <a:defRPr kumimoji="1" sz="2000">
                <a:solidFill>
                  <a:schemeClr val="tx1"/>
                </a:solidFill>
                <a:latin typeface="Comic Sans MS" panose="030F0902030302020204" pitchFamily="66" charset="0"/>
                <a:ea typeface="宋体" panose="02010600030101010101" pitchFamily="2" charset="-122"/>
              </a:defRPr>
            </a:lvl4pPr>
            <a:lvl5pPr marL="2057400" indent="-228600">
              <a:spcBef>
                <a:spcPct val="20000"/>
              </a:spcBef>
              <a:buChar char="»"/>
              <a:defRPr kumimoji="1" sz="2000">
                <a:solidFill>
                  <a:schemeClr val="tx1"/>
                </a:solidFill>
                <a:latin typeface="Comic Sans MS" panose="030F0902030302020204" pitchFamily="66"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Comic Sans MS" panose="030F0902030302020204" pitchFamily="66"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Comic Sans MS" panose="030F0902030302020204" pitchFamily="66"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Comic Sans MS" panose="030F0902030302020204" pitchFamily="66"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Comic Sans MS" panose="030F0902030302020204" pitchFamily="66" charset="0"/>
                <a:ea typeface="宋体" panose="02010600030101010101" pitchFamily="2" charset="-122"/>
              </a:defRPr>
            </a:lvl9pPr>
          </a:lstStyle>
          <a:p>
            <a:pPr algn="r">
              <a:lnSpc>
                <a:spcPct val="90000"/>
              </a:lnSpc>
              <a:buFontTx/>
              <a:buNone/>
            </a:pPr>
            <a:r>
              <a:rPr kumimoji="0" lang="en-US" altLang="zh-CN" sz="1800" b="1" dirty="0" err="1">
                <a:solidFill>
                  <a:srgbClr val="FF0000"/>
                </a:solidFill>
                <a:latin typeface="Courier New" panose="02070309020205020404" pitchFamily="49" charset="0"/>
                <a:cs typeface="Courier New" panose="02070309020205020404" pitchFamily="49" charset="0"/>
              </a:rPr>
              <a:t>pthread_join</a:t>
            </a:r>
            <a:r>
              <a:rPr kumimoji="0" lang="en-US" altLang="zh-CN" sz="1800" b="1" dirty="0">
                <a:latin typeface="Courier New" panose="02070309020205020404" pitchFamily="49" charset="0"/>
                <a:cs typeface="Courier New" panose="02070309020205020404" pitchFamily="49" charset="0"/>
              </a:rPr>
              <a:t>()</a:t>
            </a:r>
            <a:r>
              <a:rPr kumimoji="0" lang="zh-CN" altLang="en-US" sz="1800" b="1" dirty="0">
                <a:latin typeface="Courier New" panose="02070309020205020404" pitchFamily="49" charset="0"/>
                <a:cs typeface="Courier New" panose="02070309020205020404" pitchFamily="49" charset="0"/>
              </a:rPr>
              <a:t> </a:t>
            </a:r>
            <a:r>
              <a:rPr kumimoji="0" lang="zh-CN" altLang="en-US" sz="1800" b="1" dirty="0">
                <a:latin typeface="Courier New" panose="02070309020205020404" pitchFamily="49" charset="0"/>
                <a:ea typeface="+mn-ea"/>
                <a:cs typeface="Courier New" panose="02070309020205020404" pitchFamily="49" charset="0"/>
              </a:rPr>
              <a:t>返回</a:t>
            </a:r>
            <a:endParaRPr kumimoji="0" lang="en-US" altLang="zh-CN" sz="1800" b="1" dirty="0">
              <a:latin typeface="Courier New" panose="02070309020205020404" pitchFamily="49" charset="0"/>
              <a:ea typeface="+mn-ea"/>
              <a:cs typeface="Courier New" panose="02070309020205020404" pitchFamily="49" charset="0"/>
            </a:endParaRPr>
          </a:p>
        </p:txBody>
      </p:sp>
      <p:sp>
        <p:nvSpPr>
          <p:cNvPr id="17" name="Text Box 15">
            <a:extLst>
              <a:ext uri="{FF2B5EF4-FFF2-40B4-BE49-F238E27FC236}">
                <a16:creationId xmlns:a16="http://schemas.microsoft.com/office/drawing/2014/main" id="{9E8707F7-4619-5D47-9A8B-59C261BF0D0A}"/>
              </a:ext>
            </a:extLst>
          </p:cNvPr>
          <p:cNvSpPr txBox="1">
            <a:spLocks noChangeArrowheads="1"/>
          </p:cNvSpPr>
          <p:nvPr/>
        </p:nvSpPr>
        <p:spPr bwMode="auto">
          <a:xfrm>
            <a:off x="6824453" y="2862379"/>
            <a:ext cx="1287532" cy="348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spcBef>
                <a:spcPct val="20000"/>
              </a:spcBef>
              <a:buChar char="•"/>
              <a:defRPr kumimoji="1" sz="2800">
                <a:solidFill>
                  <a:schemeClr val="tx1"/>
                </a:solidFill>
                <a:latin typeface="Comic Sans MS" panose="030F0902030302020204" pitchFamily="66" charset="0"/>
                <a:ea typeface="宋体" panose="02010600030101010101" pitchFamily="2" charset="-122"/>
              </a:defRPr>
            </a:lvl1pPr>
            <a:lvl2pPr marL="742950" indent="-285750">
              <a:spcBef>
                <a:spcPct val="20000"/>
              </a:spcBef>
              <a:buChar char="–"/>
              <a:defRPr kumimoji="1" sz="2400">
                <a:solidFill>
                  <a:schemeClr val="tx1"/>
                </a:solidFill>
                <a:latin typeface="Comic Sans MS" panose="030F0902030302020204" pitchFamily="66" charset="0"/>
                <a:ea typeface="宋体" panose="02010600030101010101" pitchFamily="2" charset="-122"/>
              </a:defRPr>
            </a:lvl2pPr>
            <a:lvl3pPr marL="1143000" indent="-228600">
              <a:spcBef>
                <a:spcPct val="20000"/>
              </a:spcBef>
              <a:buChar char="•"/>
              <a:defRPr kumimoji="1" sz="2000">
                <a:solidFill>
                  <a:schemeClr val="tx1"/>
                </a:solidFill>
                <a:latin typeface="Comic Sans MS" panose="030F0902030302020204" pitchFamily="66" charset="0"/>
                <a:ea typeface="宋体" panose="02010600030101010101" pitchFamily="2" charset="-122"/>
              </a:defRPr>
            </a:lvl3pPr>
            <a:lvl4pPr marL="1600200" indent="-228600">
              <a:spcBef>
                <a:spcPct val="20000"/>
              </a:spcBef>
              <a:buChar char="–"/>
              <a:defRPr kumimoji="1" sz="2000">
                <a:solidFill>
                  <a:schemeClr val="tx1"/>
                </a:solidFill>
                <a:latin typeface="Comic Sans MS" panose="030F0902030302020204" pitchFamily="66" charset="0"/>
                <a:ea typeface="宋体" panose="02010600030101010101" pitchFamily="2" charset="-122"/>
              </a:defRPr>
            </a:lvl4pPr>
            <a:lvl5pPr marL="2057400" indent="-228600">
              <a:spcBef>
                <a:spcPct val="20000"/>
              </a:spcBef>
              <a:buChar char="»"/>
              <a:defRPr kumimoji="1" sz="2000">
                <a:solidFill>
                  <a:schemeClr val="tx1"/>
                </a:solidFill>
                <a:latin typeface="Comic Sans MS" panose="030F0902030302020204" pitchFamily="66"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Comic Sans MS" panose="030F0902030302020204" pitchFamily="66"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Comic Sans MS" panose="030F0902030302020204" pitchFamily="66"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Comic Sans MS" panose="030F0902030302020204" pitchFamily="66"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Comic Sans MS" panose="030F0902030302020204" pitchFamily="66" charset="0"/>
                <a:ea typeface="宋体" panose="02010600030101010101" pitchFamily="2" charset="-122"/>
              </a:defRPr>
            </a:lvl9pPr>
          </a:lstStyle>
          <a:p>
            <a:pPr>
              <a:lnSpc>
                <a:spcPct val="90000"/>
              </a:lnSpc>
              <a:buFontTx/>
              <a:buNone/>
            </a:pPr>
            <a:r>
              <a:rPr kumimoji="0" lang="en-US" altLang="zh-CN" sz="1800" b="1" dirty="0" err="1">
                <a:latin typeface="Courier New" panose="02070309020205020404" pitchFamily="49" charset="0"/>
              </a:rPr>
              <a:t>printf</a:t>
            </a:r>
            <a:r>
              <a:rPr kumimoji="0" lang="en-US" altLang="zh-CN" sz="1800" b="1" dirty="0">
                <a:latin typeface="Courier New" panose="02070309020205020404" pitchFamily="49" charset="0"/>
              </a:rPr>
              <a:t>()</a:t>
            </a:r>
            <a:endParaRPr kumimoji="0" lang="en-US" altLang="zh-CN" sz="1800" b="1" dirty="0"/>
          </a:p>
        </p:txBody>
      </p:sp>
      <p:sp>
        <p:nvSpPr>
          <p:cNvPr id="18" name="Text Box 16">
            <a:extLst>
              <a:ext uri="{FF2B5EF4-FFF2-40B4-BE49-F238E27FC236}">
                <a16:creationId xmlns:a16="http://schemas.microsoft.com/office/drawing/2014/main" id="{2E71D250-E219-AA49-A5CB-AF230580684B}"/>
              </a:ext>
            </a:extLst>
          </p:cNvPr>
          <p:cNvSpPr txBox="1">
            <a:spLocks noChangeArrowheads="1"/>
          </p:cNvSpPr>
          <p:nvPr/>
        </p:nvSpPr>
        <p:spPr bwMode="auto">
          <a:xfrm>
            <a:off x="6841229" y="3483147"/>
            <a:ext cx="1749197"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Comic Sans MS" panose="030F0902030302020204" pitchFamily="66" charset="0"/>
                <a:ea typeface="宋体" panose="02010600030101010101" pitchFamily="2" charset="-122"/>
              </a:defRPr>
            </a:lvl1pPr>
            <a:lvl2pPr marL="742950" indent="-285750">
              <a:spcBef>
                <a:spcPct val="20000"/>
              </a:spcBef>
              <a:buChar char="–"/>
              <a:defRPr kumimoji="1" sz="2400">
                <a:solidFill>
                  <a:schemeClr val="tx1"/>
                </a:solidFill>
                <a:latin typeface="Comic Sans MS" panose="030F0902030302020204" pitchFamily="66" charset="0"/>
                <a:ea typeface="宋体" panose="02010600030101010101" pitchFamily="2" charset="-122"/>
              </a:defRPr>
            </a:lvl2pPr>
            <a:lvl3pPr marL="1143000" indent="-228600">
              <a:spcBef>
                <a:spcPct val="20000"/>
              </a:spcBef>
              <a:buChar char="•"/>
              <a:defRPr kumimoji="1" sz="2000">
                <a:solidFill>
                  <a:schemeClr val="tx1"/>
                </a:solidFill>
                <a:latin typeface="Comic Sans MS" panose="030F0902030302020204" pitchFamily="66" charset="0"/>
                <a:ea typeface="宋体" panose="02010600030101010101" pitchFamily="2" charset="-122"/>
              </a:defRPr>
            </a:lvl3pPr>
            <a:lvl4pPr marL="1600200" indent="-228600">
              <a:spcBef>
                <a:spcPct val="20000"/>
              </a:spcBef>
              <a:buChar char="–"/>
              <a:defRPr kumimoji="1" sz="2000">
                <a:solidFill>
                  <a:schemeClr val="tx1"/>
                </a:solidFill>
                <a:latin typeface="Comic Sans MS" panose="030F0902030302020204" pitchFamily="66" charset="0"/>
                <a:ea typeface="宋体" panose="02010600030101010101" pitchFamily="2" charset="-122"/>
              </a:defRPr>
            </a:lvl4pPr>
            <a:lvl5pPr marL="2057400" indent="-228600">
              <a:spcBef>
                <a:spcPct val="20000"/>
              </a:spcBef>
              <a:buChar char="»"/>
              <a:defRPr kumimoji="1" sz="2000">
                <a:solidFill>
                  <a:schemeClr val="tx1"/>
                </a:solidFill>
                <a:latin typeface="Comic Sans MS" panose="030F0902030302020204" pitchFamily="66"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Comic Sans MS" panose="030F0902030302020204" pitchFamily="66"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Comic Sans MS" panose="030F0902030302020204" pitchFamily="66"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Comic Sans MS" panose="030F0902030302020204" pitchFamily="66"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Comic Sans MS" panose="030F0902030302020204" pitchFamily="66" charset="0"/>
                <a:ea typeface="宋体" panose="02010600030101010101" pitchFamily="2" charset="-122"/>
              </a:defRPr>
            </a:lvl9pPr>
          </a:lstStyle>
          <a:p>
            <a:pPr>
              <a:lnSpc>
                <a:spcPct val="90000"/>
              </a:lnSpc>
              <a:buFontTx/>
              <a:buNone/>
            </a:pPr>
            <a:r>
              <a:rPr kumimoji="0" lang="en-US" altLang="zh-CN" sz="1800" b="1" dirty="0">
                <a:latin typeface="Microsoft YaHei" panose="020B0503020204020204" pitchFamily="34" charset="-122"/>
                <a:ea typeface="Microsoft YaHei" panose="020B0503020204020204" pitchFamily="34" charset="-122"/>
              </a:rPr>
              <a:t>(</a:t>
            </a:r>
            <a:r>
              <a:rPr kumimoji="0" lang="zh-CN" altLang="en-US" sz="1800" b="1" dirty="0">
                <a:latin typeface="Microsoft YaHei" panose="020B0503020204020204" pitchFamily="34" charset="-122"/>
                <a:ea typeface="Microsoft YaHei" panose="020B0503020204020204" pitchFamily="34" charset="-122"/>
              </a:rPr>
              <a:t>对等线程终止</a:t>
            </a:r>
            <a:r>
              <a:rPr kumimoji="0" lang="en-US" altLang="zh-CN" sz="1800" b="1" dirty="0">
                <a:latin typeface="Microsoft YaHei" panose="020B0503020204020204" pitchFamily="34" charset="-122"/>
                <a:ea typeface="Microsoft YaHei" panose="020B0503020204020204" pitchFamily="34" charset="-122"/>
              </a:rPr>
              <a:t>)</a:t>
            </a:r>
          </a:p>
        </p:txBody>
      </p:sp>
      <p:sp>
        <p:nvSpPr>
          <p:cNvPr id="19" name="Text Box 17">
            <a:extLst>
              <a:ext uri="{FF2B5EF4-FFF2-40B4-BE49-F238E27FC236}">
                <a16:creationId xmlns:a16="http://schemas.microsoft.com/office/drawing/2014/main" id="{FF948F6C-0DD0-7B4A-995A-A099682AB39A}"/>
              </a:ext>
            </a:extLst>
          </p:cNvPr>
          <p:cNvSpPr txBox="1">
            <a:spLocks noChangeArrowheads="1"/>
          </p:cNvSpPr>
          <p:nvPr/>
        </p:nvSpPr>
        <p:spPr bwMode="auto">
          <a:xfrm>
            <a:off x="345151" y="2271258"/>
            <a:ext cx="2989921" cy="348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spcBef>
                <a:spcPct val="20000"/>
              </a:spcBef>
              <a:buChar char="•"/>
              <a:defRPr kumimoji="1" sz="2800">
                <a:solidFill>
                  <a:schemeClr val="tx1"/>
                </a:solidFill>
                <a:latin typeface="Comic Sans MS" panose="030F0902030302020204" pitchFamily="66" charset="0"/>
                <a:ea typeface="宋体" panose="02010600030101010101" pitchFamily="2" charset="-122"/>
              </a:defRPr>
            </a:lvl1pPr>
            <a:lvl2pPr marL="742950" indent="-285750">
              <a:spcBef>
                <a:spcPct val="20000"/>
              </a:spcBef>
              <a:buChar char="–"/>
              <a:defRPr kumimoji="1" sz="2400">
                <a:solidFill>
                  <a:schemeClr val="tx1"/>
                </a:solidFill>
                <a:latin typeface="Comic Sans MS" panose="030F0902030302020204" pitchFamily="66" charset="0"/>
                <a:ea typeface="宋体" panose="02010600030101010101" pitchFamily="2" charset="-122"/>
              </a:defRPr>
            </a:lvl2pPr>
            <a:lvl3pPr marL="1143000" indent="-228600">
              <a:spcBef>
                <a:spcPct val="20000"/>
              </a:spcBef>
              <a:buChar char="•"/>
              <a:defRPr kumimoji="1" sz="2000">
                <a:solidFill>
                  <a:schemeClr val="tx1"/>
                </a:solidFill>
                <a:latin typeface="Comic Sans MS" panose="030F0902030302020204" pitchFamily="66" charset="0"/>
                <a:ea typeface="宋体" panose="02010600030101010101" pitchFamily="2" charset="-122"/>
              </a:defRPr>
            </a:lvl3pPr>
            <a:lvl4pPr marL="1600200" indent="-228600">
              <a:spcBef>
                <a:spcPct val="20000"/>
              </a:spcBef>
              <a:buChar char="–"/>
              <a:defRPr kumimoji="1" sz="2000">
                <a:solidFill>
                  <a:schemeClr val="tx1"/>
                </a:solidFill>
                <a:latin typeface="Comic Sans MS" panose="030F0902030302020204" pitchFamily="66" charset="0"/>
                <a:ea typeface="宋体" panose="02010600030101010101" pitchFamily="2" charset="-122"/>
              </a:defRPr>
            </a:lvl4pPr>
            <a:lvl5pPr marL="2057400" indent="-228600">
              <a:spcBef>
                <a:spcPct val="20000"/>
              </a:spcBef>
              <a:buChar char="»"/>
              <a:defRPr kumimoji="1" sz="2000">
                <a:solidFill>
                  <a:schemeClr val="tx1"/>
                </a:solidFill>
                <a:latin typeface="Comic Sans MS" panose="030F0902030302020204" pitchFamily="66"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Comic Sans MS" panose="030F0902030302020204" pitchFamily="66"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Comic Sans MS" panose="030F0902030302020204" pitchFamily="66"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Comic Sans MS" panose="030F0902030302020204" pitchFamily="66"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Comic Sans MS" panose="030F0902030302020204" pitchFamily="66" charset="0"/>
                <a:ea typeface="宋体" panose="02010600030101010101" pitchFamily="2" charset="-122"/>
              </a:defRPr>
            </a:lvl9pPr>
          </a:lstStyle>
          <a:p>
            <a:pPr algn="r">
              <a:lnSpc>
                <a:spcPct val="90000"/>
              </a:lnSpc>
              <a:buFontTx/>
              <a:buNone/>
            </a:pPr>
            <a:r>
              <a:rPr kumimoji="0" lang="en-US" altLang="zh-CN" sz="1800" b="1" dirty="0" err="1">
                <a:solidFill>
                  <a:srgbClr val="FF0000"/>
                </a:solidFill>
                <a:latin typeface="Courier New" panose="02070309020205020404" pitchFamily="49" charset="0"/>
                <a:cs typeface="Courier New" panose="02070309020205020404" pitchFamily="49" charset="0"/>
              </a:rPr>
              <a:t>pthread_create</a:t>
            </a:r>
            <a:r>
              <a:rPr kumimoji="0" lang="en-US" altLang="zh-CN" sz="1800" b="1" dirty="0">
                <a:latin typeface="Courier New" panose="02070309020205020404" pitchFamily="49" charset="0"/>
                <a:cs typeface="Courier New" panose="02070309020205020404" pitchFamily="49" charset="0"/>
              </a:rPr>
              <a:t>()</a:t>
            </a:r>
            <a:r>
              <a:rPr kumimoji="0" lang="zh-CN" altLang="en-US" sz="1800" b="1" dirty="0">
                <a:latin typeface="Courier New" panose="02070309020205020404" pitchFamily="49" charset="0"/>
                <a:cs typeface="Courier New" panose="02070309020205020404" pitchFamily="49" charset="0"/>
              </a:rPr>
              <a:t> </a:t>
            </a:r>
            <a:r>
              <a:rPr kumimoji="0" lang="zh-CN" altLang="en-US" sz="1800" b="1" dirty="0">
                <a:latin typeface="Courier New" panose="02070309020205020404" pitchFamily="49" charset="0"/>
                <a:ea typeface="+mn-ea"/>
                <a:cs typeface="Courier New" panose="02070309020205020404" pitchFamily="49" charset="0"/>
              </a:rPr>
              <a:t>返回</a:t>
            </a:r>
            <a:endParaRPr kumimoji="0" lang="en-US" altLang="zh-CN" sz="1800" b="1" dirty="0">
              <a:latin typeface="Courier New" panose="02070309020205020404" pitchFamily="49" charset="0"/>
              <a:ea typeface="+mn-ea"/>
              <a:cs typeface="Courier New" panose="02070309020205020404" pitchFamily="49" charset="0"/>
            </a:endParaRPr>
          </a:p>
        </p:txBody>
      </p:sp>
      <p:sp>
        <p:nvSpPr>
          <p:cNvPr id="20" name="文本框 19">
            <a:extLst>
              <a:ext uri="{FF2B5EF4-FFF2-40B4-BE49-F238E27FC236}">
                <a16:creationId xmlns:a16="http://schemas.microsoft.com/office/drawing/2014/main" id="{99020C35-8E84-D54D-A8F6-7A5F9313164E}"/>
              </a:ext>
            </a:extLst>
          </p:cNvPr>
          <p:cNvSpPr txBox="1"/>
          <p:nvPr/>
        </p:nvSpPr>
        <p:spPr>
          <a:xfrm>
            <a:off x="4652248" y="4981589"/>
            <a:ext cx="3980577" cy="369332"/>
          </a:xfrm>
          <a:prstGeom prst="rect">
            <a:avLst/>
          </a:prstGeom>
          <a:noFill/>
        </p:spPr>
        <p:txBody>
          <a:bodyPr wrap="none" rtlCol="0">
            <a:spAutoFit/>
          </a:bodyPr>
          <a:lstStyle/>
          <a:p>
            <a:r>
              <a:rPr kumimoji="1" lang="en-US" altLang="zh-CN" b="1" dirty="0">
                <a:solidFill>
                  <a:srgbClr val="FF0000"/>
                </a:solidFill>
                <a:latin typeface="+mn-ea"/>
              </a:rPr>
              <a:t>join</a:t>
            </a:r>
            <a:r>
              <a:rPr kumimoji="1" lang="zh-CN" altLang="en-US" b="1" dirty="0">
                <a:solidFill>
                  <a:srgbClr val="FF0000"/>
                </a:solidFill>
                <a:latin typeface="+mn-ea"/>
              </a:rPr>
              <a:t>保证该对等线程一定会执行完成</a:t>
            </a:r>
          </a:p>
        </p:txBody>
      </p:sp>
    </p:spTree>
    <p:extLst>
      <p:ext uri="{BB962C8B-B14F-4D97-AF65-F5344CB8AC3E}">
        <p14:creationId xmlns:p14="http://schemas.microsoft.com/office/powerpoint/2010/main" val="9388263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D3EAEB-4C0B-C044-A437-6BA371B870DF}"/>
              </a:ext>
            </a:extLst>
          </p:cNvPr>
          <p:cNvSpPr>
            <a:spLocks noGrp="1"/>
          </p:cNvSpPr>
          <p:nvPr>
            <p:ph type="title"/>
          </p:nvPr>
        </p:nvSpPr>
        <p:spPr>
          <a:xfrm>
            <a:off x="457200" y="228866"/>
            <a:ext cx="8229600" cy="900442"/>
          </a:xfrm>
        </p:spPr>
        <p:txBody>
          <a:bodyPr/>
          <a:lstStyle/>
          <a:p>
            <a:r>
              <a:rPr kumimoji="1" lang="zh-CN" altLang="en-US" dirty="0"/>
              <a:t>抢占式调度</a:t>
            </a:r>
            <a:r>
              <a:rPr kumimoji="1" lang="en-US" altLang="zh-CN" dirty="0"/>
              <a:t> (Preemptive Scheduling)</a:t>
            </a:r>
            <a:endParaRPr kumimoji="1" lang="zh-CN" altLang="en-US" dirty="0"/>
          </a:p>
        </p:txBody>
      </p:sp>
      <p:sp>
        <p:nvSpPr>
          <p:cNvPr id="4" name="灯片编号占位符 3">
            <a:extLst>
              <a:ext uri="{FF2B5EF4-FFF2-40B4-BE49-F238E27FC236}">
                <a16:creationId xmlns:a16="http://schemas.microsoft.com/office/drawing/2014/main" id="{2A784BF5-C3D9-9C4C-B126-2BFAF34EF117}"/>
              </a:ext>
            </a:extLst>
          </p:cNvPr>
          <p:cNvSpPr>
            <a:spLocks noGrp="1"/>
          </p:cNvSpPr>
          <p:nvPr>
            <p:ph type="sldNum" sz="quarter" idx="12"/>
          </p:nvPr>
        </p:nvSpPr>
        <p:spPr>
          <a:xfrm>
            <a:off x="6553200" y="5309330"/>
            <a:ext cx="2133600" cy="304271"/>
          </a:xfrm>
        </p:spPr>
        <p:txBody>
          <a:bodyPr/>
          <a:lstStyle/>
          <a:p>
            <a:fld id="{ADE361C3-C043-4A6E-BDCE-8DA1E7D90A3B}" type="slidenum">
              <a:rPr lang="zh-CN" altLang="en-US" smtClean="0"/>
              <a:t>40</a:t>
            </a:fld>
            <a:endParaRPr lang="zh-CN" altLang="en-US"/>
          </a:p>
        </p:txBody>
      </p:sp>
      <p:sp>
        <p:nvSpPr>
          <p:cNvPr id="109" name="页脚占位符 4">
            <a:extLst>
              <a:ext uri="{FF2B5EF4-FFF2-40B4-BE49-F238E27FC236}">
                <a16:creationId xmlns:a16="http://schemas.microsoft.com/office/drawing/2014/main" id="{6936A909-9AEF-9E40-9C17-9B73299B896C}"/>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
        <p:nvSpPr>
          <p:cNvPr id="121" name="内容占位符 1">
            <a:extLst>
              <a:ext uri="{FF2B5EF4-FFF2-40B4-BE49-F238E27FC236}">
                <a16:creationId xmlns:a16="http://schemas.microsoft.com/office/drawing/2014/main" id="{BC791DE9-4409-5740-B993-1041C8132E24}"/>
              </a:ext>
            </a:extLst>
          </p:cNvPr>
          <p:cNvSpPr>
            <a:spLocks noGrp="1"/>
          </p:cNvSpPr>
          <p:nvPr>
            <p:ph idx="1"/>
          </p:nvPr>
        </p:nvSpPr>
        <p:spPr>
          <a:xfrm>
            <a:off x="457200" y="1333501"/>
            <a:ext cx="8229600" cy="3771636"/>
          </a:xfrm>
        </p:spPr>
        <p:txBody>
          <a:bodyPr/>
          <a:lstStyle/>
          <a:p>
            <a:r>
              <a:rPr kumimoji="1" lang="zh-CN" altLang="en-US" dirty="0"/>
              <a:t>每次任务执行</a:t>
            </a:r>
            <a:endParaRPr kumimoji="1" lang="en-US" altLang="zh-CN" dirty="0"/>
          </a:p>
          <a:p>
            <a:pPr lvl="1"/>
            <a:r>
              <a:rPr kumimoji="1" lang="zh-CN" altLang="en-US" dirty="0"/>
              <a:t>一定时间后会被切换到下一任务</a:t>
            </a:r>
            <a:endParaRPr kumimoji="1" lang="en-US" altLang="zh-CN" dirty="0"/>
          </a:p>
          <a:p>
            <a:pPr lvl="1"/>
            <a:r>
              <a:rPr kumimoji="1" lang="zh-CN" altLang="en-US" dirty="0"/>
              <a:t>而非执行至终止</a:t>
            </a:r>
            <a:endParaRPr kumimoji="1" lang="en-US" altLang="zh-CN" dirty="0"/>
          </a:p>
          <a:p>
            <a:pPr lvl="1"/>
            <a:endParaRPr kumimoji="1" lang="en-US" altLang="zh-CN" dirty="0"/>
          </a:p>
          <a:p>
            <a:r>
              <a:rPr kumimoji="1" lang="zh-CN" altLang="en-US" dirty="0"/>
              <a:t>通过定时触发的时钟中断实现</a:t>
            </a:r>
          </a:p>
        </p:txBody>
      </p:sp>
    </p:spTree>
    <p:extLst>
      <p:ext uri="{BB962C8B-B14F-4D97-AF65-F5344CB8AC3E}">
        <p14:creationId xmlns:p14="http://schemas.microsoft.com/office/powerpoint/2010/main" val="32085621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D3EAEB-4C0B-C044-A437-6BA371B870DF}"/>
              </a:ext>
            </a:extLst>
          </p:cNvPr>
          <p:cNvSpPr>
            <a:spLocks noGrp="1"/>
          </p:cNvSpPr>
          <p:nvPr>
            <p:ph type="title"/>
          </p:nvPr>
        </p:nvSpPr>
        <p:spPr>
          <a:xfrm>
            <a:off x="457200" y="228866"/>
            <a:ext cx="8229600" cy="900442"/>
          </a:xfrm>
        </p:spPr>
        <p:txBody>
          <a:bodyPr/>
          <a:lstStyle/>
          <a:p>
            <a:r>
              <a:rPr kumimoji="1" lang="en-US" altLang="zh-CN" dirty="0"/>
              <a:t>Round</a:t>
            </a:r>
            <a:r>
              <a:rPr kumimoji="1" lang="zh-CN" altLang="en-US" dirty="0"/>
              <a:t> </a:t>
            </a:r>
            <a:r>
              <a:rPr kumimoji="1" lang="en-US" altLang="zh-CN" dirty="0"/>
              <a:t>Robin (</a:t>
            </a:r>
            <a:r>
              <a:rPr kumimoji="1" lang="zh-CN" altLang="en-US" dirty="0"/>
              <a:t>时间片轮转</a:t>
            </a:r>
            <a:r>
              <a:rPr kumimoji="1" lang="en-US" altLang="zh-CN" dirty="0"/>
              <a:t>)</a:t>
            </a:r>
            <a:endParaRPr kumimoji="1" lang="zh-CN" altLang="en-US" dirty="0"/>
          </a:p>
        </p:txBody>
      </p:sp>
      <p:sp>
        <p:nvSpPr>
          <p:cNvPr id="4" name="灯片编号占位符 3">
            <a:extLst>
              <a:ext uri="{FF2B5EF4-FFF2-40B4-BE49-F238E27FC236}">
                <a16:creationId xmlns:a16="http://schemas.microsoft.com/office/drawing/2014/main" id="{2A784BF5-C3D9-9C4C-B126-2BFAF34EF117}"/>
              </a:ext>
            </a:extLst>
          </p:cNvPr>
          <p:cNvSpPr>
            <a:spLocks noGrp="1"/>
          </p:cNvSpPr>
          <p:nvPr>
            <p:ph type="sldNum" sz="quarter" idx="12"/>
          </p:nvPr>
        </p:nvSpPr>
        <p:spPr>
          <a:xfrm>
            <a:off x="6553200" y="5309330"/>
            <a:ext cx="2133600" cy="304271"/>
          </a:xfrm>
        </p:spPr>
        <p:txBody>
          <a:bodyPr/>
          <a:lstStyle/>
          <a:p>
            <a:fld id="{ADE361C3-C043-4A6E-BDCE-8DA1E7D90A3B}" type="slidenum">
              <a:rPr lang="zh-CN" altLang="en-US" smtClean="0"/>
              <a:t>41</a:t>
            </a:fld>
            <a:endParaRPr lang="zh-CN" altLang="en-US"/>
          </a:p>
        </p:txBody>
      </p:sp>
      <p:grpSp>
        <p:nvGrpSpPr>
          <p:cNvPr id="33" name="组合 32">
            <a:extLst>
              <a:ext uri="{FF2B5EF4-FFF2-40B4-BE49-F238E27FC236}">
                <a16:creationId xmlns:a16="http://schemas.microsoft.com/office/drawing/2014/main" id="{A21C76C3-9F6C-8E4C-B5F8-0370FF77847C}"/>
              </a:ext>
            </a:extLst>
          </p:cNvPr>
          <p:cNvGrpSpPr/>
          <p:nvPr/>
        </p:nvGrpSpPr>
        <p:grpSpPr>
          <a:xfrm>
            <a:off x="4480230" y="3471215"/>
            <a:ext cx="368098" cy="504056"/>
            <a:chOff x="1151620" y="3869431"/>
            <a:chExt cx="2592285" cy="504056"/>
          </a:xfrm>
        </p:grpSpPr>
        <p:sp>
          <p:nvSpPr>
            <p:cNvPr id="34" name="矩形 33">
              <a:extLst>
                <a:ext uri="{FF2B5EF4-FFF2-40B4-BE49-F238E27FC236}">
                  <a16:creationId xmlns:a16="http://schemas.microsoft.com/office/drawing/2014/main" id="{D741596E-775B-3E42-8E97-570768726121}"/>
                </a:ext>
              </a:extLst>
            </p:cNvPr>
            <p:cNvSpPr/>
            <p:nvPr/>
          </p:nvSpPr>
          <p:spPr>
            <a:xfrm>
              <a:off x="1259632" y="3869431"/>
              <a:ext cx="2376264" cy="50405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矩形 34">
              <a:extLst>
                <a:ext uri="{FF2B5EF4-FFF2-40B4-BE49-F238E27FC236}">
                  <a16:creationId xmlns:a16="http://schemas.microsoft.com/office/drawing/2014/main" id="{6CA837AB-28A2-0E4E-8B3E-87A3F2277FFA}"/>
                </a:ext>
              </a:extLst>
            </p:cNvPr>
            <p:cNvSpPr/>
            <p:nvPr/>
          </p:nvSpPr>
          <p:spPr>
            <a:xfrm>
              <a:off x="1151620" y="3869431"/>
              <a:ext cx="2592285" cy="284213"/>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dirty="0">
                <a:solidFill>
                  <a:schemeClr val="tx1"/>
                </a:solidFill>
              </a:endParaRPr>
            </a:p>
          </p:txBody>
        </p:sp>
      </p:grpSp>
      <p:sp>
        <p:nvSpPr>
          <p:cNvPr id="39" name="文本框 38">
            <a:extLst>
              <a:ext uri="{FF2B5EF4-FFF2-40B4-BE49-F238E27FC236}">
                <a16:creationId xmlns:a16="http://schemas.microsoft.com/office/drawing/2014/main" id="{6D708A43-84C1-AF4D-B91B-862BE34A12A2}"/>
              </a:ext>
            </a:extLst>
          </p:cNvPr>
          <p:cNvSpPr txBox="1"/>
          <p:nvPr/>
        </p:nvSpPr>
        <p:spPr>
          <a:xfrm>
            <a:off x="1707517" y="1489348"/>
            <a:ext cx="1882601" cy="646331"/>
          </a:xfrm>
          <a:prstGeom prst="rect">
            <a:avLst/>
          </a:prstGeom>
          <a:noFill/>
        </p:spPr>
        <p:txBody>
          <a:bodyPr wrap="square" rtlCol="0">
            <a:spAutoFit/>
          </a:bodyPr>
          <a:lstStyle/>
          <a:p>
            <a:pPr algn="ctr"/>
            <a:r>
              <a:rPr kumimoji="1" lang="zh-CN" altLang="en-US" dirty="0">
                <a:solidFill>
                  <a:srgbClr val="FF0000"/>
                </a:solidFill>
              </a:rPr>
              <a:t>公平</a:t>
            </a:r>
            <a:r>
              <a:rPr kumimoji="1" lang="zh-CN" altLang="en-US" dirty="0"/>
              <a:t>起见</a:t>
            </a:r>
            <a:endParaRPr kumimoji="1" lang="en-US" altLang="zh-CN" dirty="0"/>
          </a:p>
          <a:p>
            <a:pPr algn="ctr"/>
            <a:r>
              <a:rPr kumimoji="1" lang="zh-CN" altLang="en-US" dirty="0"/>
              <a:t>每人轮流一分钟！</a:t>
            </a:r>
          </a:p>
        </p:txBody>
      </p:sp>
      <p:sp>
        <p:nvSpPr>
          <p:cNvPr id="49" name="文本框 48">
            <a:extLst>
              <a:ext uri="{FF2B5EF4-FFF2-40B4-BE49-F238E27FC236}">
                <a16:creationId xmlns:a16="http://schemas.microsoft.com/office/drawing/2014/main" id="{C8E00F05-3621-4F43-A894-4A1F897C9AD2}"/>
              </a:ext>
            </a:extLst>
          </p:cNvPr>
          <p:cNvSpPr txBox="1"/>
          <p:nvPr/>
        </p:nvSpPr>
        <p:spPr>
          <a:xfrm>
            <a:off x="1642940" y="2572527"/>
            <a:ext cx="2116312" cy="369332"/>
          </a:xfrm>
          <a:prstGeom prst="rect">
            <a:avLst/>
          </a:prstGeom>
          <a:noFill/>
        </p:spPr>
        <p:txBody>
          <a:bodyPr wrap="square" rtlCol="0">
            <a:spAutoFit/>
          </a:bodyPr>
          <a:lstStyle/>
          <a:p>
            <a:pPr algn="ctr"/>
            <a:r>
              <a:rPr kumimoji="1" lang="zh-CN" altLang="en-US" dirty="0"/>
              <a:t>感觉</a:t>
            </a:r>
            <a:r>
              <a:rPr kumimoji="1" lang="zh-CN" altLang="en-US" dirty="0">
                <a:solidFill>
                  <a:srgbClr val="FF0000"/>
                </a:solidFill>
              </a:rPr>
              <a:t>多等了好久</a:t>
            </a:r>
            <a:r>
              <a:rPr kumimoji="1" lang="en-US" altLang="zh-CN" dirty="0"/>
              <a:t>…</a:t>
            </a:r>
          </a:p>
        </p:txBody>
      </p:sp>
      <p:sp>
        <p:nvSpPr>
          <p:cNvPr id="50" name="文本框 49">
            <a:extLst>
              <a:ext uri="{FF2B5EF4-FFF2-40B4-BE49-F238E27FC236}">
                <a16:creationId xmlns:a16="http://schemas.microsoft.com/office/drawing/2014/main" id="{AC5CA81B-033A-D146-B756-0DD69B26CBF3}"/>
              </a:ext>
            </a:extLst>
          </p:cNvPr>
          <p:cNvSpPr txBox="1"/>
          <p:nvPr/>
        </p:nvSpPr>
        <p:spPr>
          <a:xfrm>
            <a:off x="1621586" y="3385571"/>
            <a:ext cx="2116312" cy="646331"/>
          </a:xfrm>
          <a:prstGeom prst="rect">
            <a:avLst/>
          </a:prstGeom>
          <a:noFill/>
        </p:spPr>
        <p:txBody>
          <a:bodyPr wrap="square" rtlCol="0">
            <a:spAutoFit/>
          </a:bodyPr>
          <a:lstStyle/>
          <a:p>
            <a:pPr algn="ctr"/>
            <a:r>
              <a:rPr kumimoji="1" lang="zh-CN" altLang="en-US" dirty="0"/>
              <a:t>学霸的</a:t>
            </a:r>
            <a:r>
              <a:rPr kumimoji="1" lang="zh-CN" altLang="en-US" dirty="0">
                <a:solidFill>
                  <a:srgbClr val="FF0000"/>
                </a:solidFill>
              </a:rPr>
              <a:t>响应时间短</a:t>
            </a:r>
            <a:r>
              <a:rPr kumimoji="1" lang="zh-CN" altLang="en-US" dirty="0"/>
              <a:t>了好多</a:t>
            </a:r>
            <a:endParaRPr kumimoji="1" lang="en-US" altLang="zh-CN" dirty="0"/>
          </a:p>
        </p:txBody>
      </p:sp>
      <p:grpSp>
        <p:nvGrpSpPr>
          <p:cNvPr id="36" name="组合 35">
            <a:extLst>
              <a:ext uri="{FF2B5EF4-FFF2-40B4-BE49-F238E27FC236}">
                <a16:creationId xmlns:a16="http://schemas.microsoft.com/office/drawing/2014/main" id="{A156EDB8-CD96-AD45-B86C-97700D1F739D}"/>
              </a:ext>
            </a:extLst>
          </p:cNvPr>
          <p:cNvGrpSpPr/>
          <p:nvPr/>
        </p:nvGrpSpPr>
        <p:grpSpPr>
          <a:xfrm>
            <a:off x="4812346" y="3470403"/>
            <a:ext cx="368098" cy="504056"/>
            <a:chOff x="1151620" y="3869431"/>
            <a:chExt cx="2592288" cy="504056"/>
          </a:xfrm>
        </p:grpSpPr>
        <p:sp>
          <p:nvSpPr>
            <p:cNvPr id="51" name="矩形 50">
              <a:extLst>
                <a:ext uri="{FF2B5EF4-FFF2-40B4-BE49-F238E27FC236}">
                  <a16:creationId xmlns:a16="http://schemas.microsoft.com/office/drawing/2014/main" id="{2A727465-A071-A747-A857-9A40C2639C28}"/>
                </a:ext>
              </a:extLst>
            </p:cNvPr>
            <p:cNvSpPr/>
            <p:nvPr/>
          </p:nvSpPr>
          <p:spPr>
            <a:xfrm>
              <a:off x="1259632" y="3869431"/>
              <a:ext cx="2376264" cy="50405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矩形 51">
              <a:extLst>
                <a:ext uri="{FF2B5EF4-FFF2-40B4-BE49-F238E27FC236}">
                  <a16:creationId xmlns:a16="http://schemas.microsoft.com/office/drawing/2014/main" id="{104564BE-E9E3-B642-BB83-9A70BFE82619}"/>
                </a:ext>
              </a:extLst>
            </p:cNvPr>
            <p:cNvSpPr/>
            <p:nvPr/>
          </p:nvSpPr>
          <p:spPr>
            <a:xfrm>
              <a:off x="1151620" y="3869431"/>
              <a:ext cx="2592288" cy="284213"/>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dirty="0">
                <a:solidFill>
                  <a:schemeClr val="tx1"/>
                </a:solidFill>
              </a:endParaRPr>
            </a:p>
          </p:txBody>
        </p:sp>
      </p:grpSp>
      <p:grpSp>
        <p:nvGrpSpPr>
          <p:cNvPr id="59" name="组合 58">
            <a:extLst>
              <a:ext uri="{FF2B5EF4-FFF2-40B4-BE49-F238E27FC236}">
                <a16:creationId xmlns:a16="http://schemas.microsoft.com/office/drawing/2014/main" id="{9DF67FE5-223D-F54A-A76B-94F143DE6244}"/>
              </a:ext>
            </a:extLst>
          </p:cNvPr>
          <p:cNvGrpSpPr/>
          <p:nvPr/>
        </p:nvGrpSpPr>
        <p:grpSpPr>
          <a:xfrm>
            <a:off x="5143559" y="3471215"/>
            <a:ext cx="368098" cy="504056"/>
            <a:chOff x="1151620" y="3869431"/>
            <a:chExt cx="2592288" cy="504056"/>
          </a:xfrm>
        </p:grpSpPr>
        <p:sp>
          <p:nvSpPr>
            <p:cNvPr id="60" name="矩形 59">
              <a:extLst>
                <a:ext uri="{FF2B5EF4-FFF2-40B4-BE49-F238E27FC236}">
                  <a16:creationId xmlns:a16="http://schemas.microsoft.com/office/drawing/2014/main" id="{5723E915-2B22-EB4C-9A34-5F51D2756F42}"/>
                </a:ext>
              </a:extLst>
            </p:cNvPr>
            <p:cNvSpPr/>
            <p:nvPr/>
          </p:nvSpPr>
          <p:spPr>
            <a:xfrm>
              <a:off x="1259632" y="3869431"/>
              <a:ext cx="2376264" cy="50405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矩形 60">
              <a:extLst>
                <a:ext uri="{FF2B5EF4-FFF2-40B4-BE49-F238E27FC236}">
                  <a16:creationId xmlns:a16="http://schemas.microsoft.com/office/drawing/2014/main" id="{E5799FB2-0731-3F4B-8FD2-712BA66152B4}"/>
                </a:ext>
              </a:extLst>
            </p:cNvPr>
            <p:cNvSpPr/>
            <p:nvPr/>
          </p:nvSpPr>
          <p:spPr>
            <a:xfrm>
              <a:off x="1151620" y="3869431"/>
              <a:ext cx="2592288" cy="284213"/>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rPr>
                <a:t>C</a:t>
              </a:r>
              <a:endParaRPr kumimoji="1" lang="zh-CN" altLang="en-US" b="1" dirty="0">
                <a:solidFill>
                  <a:schemeClr val="tx1"/>
                </a:solidFill>
              </a:endParaRPr>
            </a:p>
          </p:txBody>
        </p:sp>
      </p:grpSp>
      <p:grpSp>
        <p:nvGrpSpPr>
          <p:cNvPr id="62" name="组合 61">
            <a:extLst>
              <a:ext uri="{FF2B5EF4-FFF2-40B4-BE49-F238E27FC236}">
                <a16:creationId xmlns:a16="http://schemas.microsoft.com/office/drawing/2014/main" id="{3C98DA4D-5E50-F94B-A995-C064CABBA89B}"/>
              </a:ext>
            </a:extLst>
          </p:cNvPr>
          <p:cNvGrpSpPr/>
          <p:nvPr/>
        </p:nvGrpSpPr>
        <p:grpSpPr>
          <a:xfrm>
            <a:off x="5480982" y="3470280"/>
            <a:ext cx="368098" cy="504056"/>
            <a:chOff x="1151620" y="3869431"/>
            <a:chExt cx="2592288" cy="504056"/>
          </a:xfrm>
        </p:grpSpPr>
        <p:sp>
          <p:nvSpPr>
            <p:cNvPr id="63" name="矩形 62">
              <a:extLst>
                <a:ext uri="{FF2B5EF4-FFF2-40B4-BE49-F238E27FC236}">
                  <a16:creationId xmlns:a16="http://schemas.microsoft.com/office/drawing/2014/main" id="{5701E511-E2D5-6448-BC16-CFD31910449C}"/>
                </a:ext>
              </a:extLst>
            </p:cNvPr>
            <p:cNvSpPr/>
            <p:nvPr/>
          </p:nvSpPr>
          <p:spPr>
            <a:xfrm>
              <a:off x="1259632" y="3869431"/>
              <a:ext cx="2376264" cy="50405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矩形 63">
              <a:extLst>
                <a:ext uri="{FF2B5EF4-FFF2-40B4-BE49-F238E27FC236}">
                  <a16:creationId xmlns:a16="http://schemas.microsoft.com/office/drawing/2014/main" id="{2FD4AA92-3BEE-CF4B-BEF3-22B44ACAB608}"/>
                </a:ext>
              </a:extLst>
            </p:cNvPr>
            <p:cNvSpPr/>
            <p:nvPr/>
          </p:nvSpPr>
          <p:spPr>
            <a:xfrm>
              <a:off x="1151620" y="3869431"/>
              <a:ext cx="2592288" cy="284213"/>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dirty="0">
                <a:solidFill>
                  <a:schemeClr val="tx1"/>
                </a:solidFill>
              </a:endParaRPr>
            </a:p>
          </p:txBody>
        </p:sp>
      </p:grpSp>
      <p:grpSp>
        <p:nvGrpSpPr>
          <p:cNvPr id="65" name="组合 64">
            <a:extLst>
              <a:ext uri="{FF2B5EF4-FFF2-40B4-BE49-F238E27FC236}">
                <a16:creationId xmlns:a16="http://schemas.microsoft.com/office/drawing/2014/main" id="{8859A0B5-35CA-6448-A178-71004A01A4D6}"/>
              </a:ext>
            </a:extLst>
          </p:cNvPr>
          <p:cNvGrpSpPr/>
          <p:nvPr/>
        </p:nvGrpSpPr>
        <p:grpSpPr>
          <a:xfrm>
            <a:off x="5818474" y="3468100"/>
            <a:ext cx="368098" cy="504056"/>
            <a:chOff x="1151620" y="3869431"/>
            <a:chExt cx="2592288" cy="504056"/>
          </a:xfrm>
        </p:grpSpPr>
        <p:sp>
          <p:nvSpPr>
            <p:cNvPr id="66" name="矩形 65">
              <a:extLst>
                <a:ext uri="{FF2B5EF4-FFF2-40B4-BE49-F238E27FC236}">
                  <a16:creationId xmlns:a16="http://schemas.microsoft.com/office/drawing/2014/main" id="{5007E049-52DA-F849-82C4-41FA39F840FB}"/>
                </a:ext>
              </a:extLst>
            </p:cNvPr>
            <p:cNvSpPr/>
            <p:nvPr/>
          </p:nvSpPr>
          <p:spPr>
            <a:xfrm>
              <a:off x="1259632" y="3869431"/>
              <a:ext cx="2376264" cy="50405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矩形 66">
              <a:extLst>
                <a:ext uri="{FF2B5EF4-FFF2-40B4-BE49-F238E27FC236}">
                  <a16:creationId xmlns:a16="http://schemas.microsoft.com/office/drawing/2014/main" id="{01DEC0D1-AF08-C942-B352-2D7F09D0A33B}"/>
                </a:ext>
              </a:extLst>
            </p:cNvPr>
            <p:cNvSpPr/>
            <p:nvPr/>
          </p:nvSpPr>
          <p:spPr>
            <a:xfrm>
              <a:off x="1151620" y="3869431"/>
              <a:ext cx="2592288" cy="284213"/>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dirty="0">
                <a:solidFill>
                  <a:schemeClr val="tx1"/>
                </a:solidFill>
              </a:endParaRPr>
            </a:p>
          </p:txBody>
        </p:sp>
      </p:grpSp>
      <p:grpSp>
        <p:nvGrpSpPr>
          <p:cNvPr id="68" name="组合 67">
            <a:extLst>
              <a:ext uri="{FF2B5EF4-FFF2-40B4-BE49-F238E27FC236}">
                <a16:creationId xmlns:a16="http://schemas.microsoft.com/office/drawing/2014/main" id="{4876BF86-D33D-5342-B800-9B6D5B2A65A7}"/>
              </a:ext>
            </a:extLst>
          </p:cNvPr>
          <p:cNvGrpSpPr/>
          <p:nvPr/>
        </p:nvGrpSpPr>
        <p:grpSpPr>
          <a:xfrm>
            <a:off x="6150590" y="3467288"/>
            <a:ext cx="368098" cy="504056"/>
            <a:chOff x="1151620" y="3869431"/>
            <a:chExt cx="2592288" cy="504056"/>
          </a:xfrm>
        </p:grpSpPr>
        <p:sp>
          <p:nvSpPr>
            <p:cNvPr id="69" name="矩形 68">
              <a:extLst>
                <a:ext uri="{FF2B5EF4-FFF2-40B4-BE49-F238E27FC236}">
                  <a16:creationId xmlns:a16="http://schemas.microsoft.com/office/drawing/2014/main" id="{3DE68C4B-032C-4B42-AF2D-D54EBC9EA62F}"/>
                </a:ext>
              </a:extLst>
            </p:cNvPr>
            <p:cNvSpPr/>
            <p:nvPr/>
          </p:nvSpPr>
          <p:spPr>
            <a:xfrm>
              <a:off x="1259632" y="3869431"/>
              <a:ext cx="2376264" cy="50405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矩形 69">
              <a:extLst>
                <a:ext uri="{FF2B5EF4-FFF2-40B4-BE49-F238E27FC236}">
                  <a16:creationId xmlns:a16="http://schemas.microsoft.com/office/drawing/2014/main" id="{81B188C6-3F3F-B54C-96A2-4A9444C3C377}"/>
                </a:ext>
              </a:extLst>
            </p:cNvPr>
            <p:cNvSpPr/>
            <p:nvPr/>
          </p:nvSpPr>
          <p:spPr>
            <a:xfrm>
              <a:off x="1151620" y="3869431"/>
              <a:ext cx="2592288" cy="284213"/>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rPr>
                <a:t>C</a:t>
              </a:r>
              <a:endParaRPr kumimoji="1" lang="zh-CN" altLang="en-US" b="1" dirty="0">
                <a:solidFill>
                  <a:schemeClr val="tx1"/>
                </a:solidFill>
              </a:endParaRPr>
            </a:p>
          </p:txBody>
        </p:sp>
      </p:grpSp>
      <p:grpSp>
        <p:nvGrpSpPr>
          <p:cNvPr id="71" name="组合 70">
            <a:extLst>
              <a:ext uri="{FF2B5EF4-FFF2-40B4-BE49-F238E27FC236}">
                <a16:creationId xmlns:a16="http://schemas.microsoft.com/office/drawing/2014/main" id="{B1E6665F-785B-9D4F-8878-2EFC97F5AA88}"/>
              </a:ext>
            </a:extLst>
          </p:cNvPr>
          <p:cNvGrpSpPr/>
          <p:nvPr/>
        </p:nvGrpSpPr>
        <p:grpSpPr>
          <a:xfrm>
            <a:off x="6481803" y="3468100"/>
            <a:ext cx="368098" cy="504056"/>
            <a:chOff x="1151620" y="3869431"/>
            <a:chExt cx="2592288" cy="504056"/>
          </a:xfrm>
        </p:grpSpPr>
        <p:sp>
          <p:nvSpPr>
            <p:cNvPr id="72" name="矩形 71">
              <a:extLst>
                <a:ext uri="{FF2B5EF4-FFF2-40B4-BE49-F238E27FC236}">
                  <a16:creationId xmlns:a16="http://schemas.microsoft.com/office/drawing/2014/main" id="{AEAA28E4-E94B-DE4B-8845-4FE0250A51B9}"/>
                </a:ext>
              </a:extLst>
            </p:cNvPr>
            <p:cNvSpPr/>
            <p:nvPr/>
          </p:nvSpPr>
          <p:spPr>
            <a:xfrm>
              <a:off x="1259632" y="3869431"/>
              <a:ext cx="2376264" cy="50405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3" name="矩形 72">
              <a:extLst>
                <a:ext uri="{FF2B5EF4-FFF2-40B4-BE49-F238E27FC236}">
                  <a16:creationId xmlns:a16="http://schemas.microsoft.com/office/drawing/2014/main" id="{A1D689BB-8365-8747-9D0A-0BD7FE09405E}"/>
                </a:ext>
              </a:extLst>
            </p:cNvPr>
            <p:cNvSpPr/>
            <p:nvPr/>
          </p:nvSpPr>
          <p:spPr>
            <a:xfrm>
              <a:off x="1151620" y="3869431"/>
              <a:ext cx="2592288" cy="284213"/>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dirty="0">
                <a:solidFill>
                  <a:schemeClr val="tx1"/>
                </a:solidFill>
              </a:endParaRPr>
            </a:p>
          </p:txBody>
        </p:sp>
      </p:grpSp>
      <p:grpSp>
        <p:nvGrpSpPr>
          <p:cNvPr id="74" name="组合 73">
            <a:extLst>
              <a:ext uri="{FF2B5EF4-FFF2-40B4-BE49-F238E27FC236}">
                <a16:creationId xmlns:a16="http://schemas.microsoft.com/office/drawing/2014/main" id="{24683135-1663-4440-AA5A-21CB34B68698}"/>
              </a:ext>
            </a:extLst>
          </p:cNvPr>
          <p:cNvGrpSpPr/>
          <p:nvPr/>
        </p:nvGrpSpPr>
        <p:grpSpPr>
          <a:xfrm>
            <a:off x="6819226" y="3467165"/>
            <a:ext cx="368098" cy="504056"/>
            <a:chOff x="1151620" y="3869431"/>
            <a:chExt cx="2592288" cy="504056"/>
          </a:xfrm>
        </p:grpSpPr>
        <p:sp>
          <p:nvSpPr>
            <p:cNvPr id="75" name="矩形 74">
              <a:extLst>
                <a:ext uri="{FF2B5EF4-FFF2-40B4-BE49-F238E27FC236}">
                  <a16:creationId xmlns:a16="http://schemas.microsoft.com/office/drawing/2014/main" id="{6E3ACBFE-76DF-8149-B845-DE6062CD374F}"/>
                </a:ext>
              </a:extLst>
            </p:cNvPr>
            <p:cNvSpPr/>
            <p:nvPr/>
          </p:nvSpPr>
          <p:spPr>
            <a:xfrm>
              <a:off x="1259632" y="3869431"/>
              <a:ext cx="2376264" cy="50405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 name="矩形 75">
              <a:extLst>
                <a:ext uri="{FF2B5EF4-FFF2-40B4-BE49-F238E27FC236}">
                  <a16:creationId xmlns:a16="http://schemas.microsoft.com/office/drawing/2014/main" id="{7D9B31BA-E466-864B-AD2D-47B4241169B2}"/>
                </a:ext>
              </a:extLst>
            </p:cNvPr>
            <p:cNvSpPr/>
            <p:nvPr/>
          </p:nvSpPr>
          <p:spPr>
            <a:xfrm>
              <a:off x="1151620" y="3869431"/>
              <a:ext cx="2592288" cy="284213"/>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dirty="0">
                <a:solidFill>
                  <a:schemeClr val="tx1"/>
                </a:solidFill>
              </a:endParaRPr>
            </a:p>
          </p:txBody>
        </p:sp>
      </p:grpSp>
      <p:grpSp>
        <p:nvGrpSpPr>
          <p:cNvPr id="77" name="组合 76">
            <a:extLst>
              <a:ext uri="{FF2B5EF4-FFF2-40B4-BE49-F238E27FC236}">
                <a16:creationId xmlns:a16="http://schemas.microsoft.com/office/drawing/2014/main" id="{68DC3D1C-9D02-0C41-817B-FD5F336A3985}"/>
              </a:ext>
            </a:extLst>
          </p:cNvPr>
          <p:cNvGrpSpPr/>
          <p:nvPr/>
        </p:nvGrpSpPr>
        <p:grpSpPr>
          <a:xfrm>
            <a:off x="7163568" y="3466075"/>
            <a:ext cx="368098" cy="504056"/>
            <a:chOff x="1151620" y="3869431"/>
            <a:chExt cx="2592288" cy="504056"/>
          </a:xfrm>
        </p:grpSpPr>
        <p:sp>
          <p:nvSpPr>
            <p:cNvPr id="78" name="矩形 77">
              <a:extLst>
                <a:ext uri="{FF2B5EF4-FFF2-40B4-BE49-F238E27FC236}">
                  <a16:creationId xmlns:a16="http://schemas.microsoft.com/office/drawing/2014/main" id="{A9D048D6-B599-ED41-A41A-7E81FAB49A8B}"/>
                </a:ext>
              </a:extLst>
            </p:cNvPr>
            <p:cNvSpPr/>
            <p:nvPr/>
          </p:nvSpPr>
          <p:spPr>
            <a:xfrm>
              <a:off x="1259632" y="3869431"/>
              <a:ext cx="2376264" cy="50405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9" name="矩形 78">
              <a:extLst>
                <a:ext uri="{FF2B5EF4-FFF2-40B4-BE49-F238E27FC236}">
                  <a16:creationId xmlns:a16="http://schemas.microsoft.com/office/drawing/2014/main" id="{022C3032-91B5-8247-8EAE-93DC17969951}"/>
                </a:ext>
              </a:extLst>
            </p:cNvPr>
            <p:cNvSpPr/>
            <p:nvPr/>
          </p:nvSpPr>
          <p:spPr>
            <a:xfrm>
              <a:off x="1151620" y="3869431"/>
              <a:ext cx="2592288" cy="284213"/>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dirty="0">
                <a:solidFill>
                  <a:schemeClr val="tx1"/>
                </a:solidFill>
              </a:endParaRPr>
            </a:p>
          </p:txBody>
        </p:sp>
      </p:grpSp>
      <p:grpSp>
        <p:nvGrpSpPr>
          <p:cNvPr id="80" name="组合 79">
            <a:extLst>
              <a:ext uri="{FF2B5EF4-FFF2-40B4-BE49-F238E27FC236}">
                <a16:creationId xmlns:a16="http://schemas.microsoft.com/office/drawing/2014/main" id="{42785CBA-8B7D-5642-871A-4C5DD0F227C7}"/>
              </a:ext>
            </a:extLst>
          </p:cNvPr>
          <p:cNvGrpSpPr/>
          <p:nvPr/>
        </p:nvGrpSpPr>
        <p:grpSpPr>
          <a:xfrm>
            <a:off x="7501060" y="3463895"/>
            <a:ext cx="368098" cy="504056"/>
            <a:chOff x="1151620" y="3869431"/>
            <a:chExt cx="2592288" cy="504056"/>
          </a:xfrm>
        </p:grpSpPr>
        <p:sp>
          <p:nvSpPr>
            <p:cNvPr id="81" name="矩形 80">
              <a:extLst>
                <a:ext uri="{FF2B5EF4-FFF2-40B4-BE49-F238E27FC236}">
                  <a16:creationId xmlns:a16="http://schemas.microsoft.com/office/drawing/2014/main" id="{5C44FA8F-34D1-0840-AC60-7EADFA7F8501}"/>
                </a:ext>
              </a:extLst>
            </p:cNvPr>
            <p:cNvSpPr/>
            <p:nvPr/>
          </p:nvSpPr>
          <p:spPr>
            <a:xfrm>
              <a:off x="1259632" y="3869431"/>
              <a:ext cx="2376264" cy="50405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 name="矩形 81">
              <a:extLst>
                <a:ext uri="{FF2B5EF4-FFF2-40B4-BE49-F238E27FC236}">
                  <a16:creationId xmlns:a16="http://schemas.microsoft.com/office/drawing/2014/main" id="{673856E4-C1B9-EF4F-95FE-82E4E3F32C21}"/>
                </a:ext>
              </a:extLst>
            </p:cNvPr>
            <p:cNvSpPr/>
            <p:nvPr/>
          </p:nvSpPr>
          <p:spPr>
            <a:xfrm>
              <a:off x="1151620" y="3869431"/>
              <a:ext cx="2592288" cy="284213"/>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dirty="0">
                <a:solidFill>
                  <a:schemeClr val="tx1"/>
                </a:solidFill>
              </a:endParaRPr>
            </a:p>
          </p:txBody>
        </p:sp>
      </p:grpSp>
      <p:grpSp>
        <p:nvGrpSpPr>
          <p:cNvPr id="83" name="组合 82">
            <a:extLst>
              <a:ext uri="{FF2B5EF4-FFF2-40B4-BE49-F238E27FC236}">
                <a16:creationId xmlns:a16="http://schemas.microsoft.com/office/drawing/2014/main" id="{C5CF0C76-66E3-2248-855C-06CE59D2DE03}"/>
              </a:ext>
            </a:extLst>
          </p:cNvPr>
          <p:cNvGrpSpPr/>
          <p:nvPr/>
        </p:nvGrpSpPr>
        <p:grpSpPr>
          <a:xfrm>
            <a:off x="7833176" y="3463083"/>
            <a:ext cx="368098" cy="504056"/>
            <a:chOff x="1151620" y="3869431"/>
            <a:chExt cx="2592288" cy="504056"/>
          </a:xfrm>
        </p:grpSpPr>
        <p:sp>
          <p:nvSpPr>
            <p:cNvPr id="84" name="矩形 83">
              <a:extLst>
                <a:ext uri="{FF2B5EF4-FFF2-40B4-BE49-F238E27FC236}">
                  <a16:creationId xmlns:a16="http://schemas.microsoft.com/office/drawing/2014/main" id="{19FAF467-34A4-914B-B1F4-BE87836E307A}"/>
                </a:ext>
              </a:extLst>
            </p:cNvPr>
            <p:cNvSpPr/>
            <p:nvPr/>
          </p:nvSpPr>
          <p:spPr>
            <a:xfrm>
              <a:off x="1259632" y="3869431"/>
              <a:ext cx="2376264" cy="50405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5" name="矩形 84">
              <a:extLst>
                <a:ext uri="{FF2B5EF4-FFF2-40B4-BE49-F238E27FC236}">
                  <a16:creationId xmlns:a16="http://schemas.microsoft.com/office/drawing/2014/main" id="{DB37E854-D575-C741-887B-25C5EBC10AF4}"/>
                </a:ext>
              </a:extLst>
            </p:cNvPr>
            <p:cNvSpPr/>
            <p:nvPr/>
          </p:nvSpPr>
          <p:spPr>
            <a:xfrm>
              <a:off x="1151620" y="3869431"/>
              <a:ext cx="2592288" cy="284213"/>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dirty="0">
                <a:solidFill>
                  <a:schemeClr val="tx1"/>
                </a:solidFill>
              </a:endParaRPr>
            </a:p>
          </p:txBody>
        </p:sp>
      </p:grpSp>
      <p:grpSp>
        <p:nvGrpSpPr>
          <p:cNvPr id="86" name="组合 85">
            <a:extLst>
              <a:ext uri="{FF2B5EF4-FFF2-40B4-BE49-F238E27FC236}">
                <a16:creationId xmlns:a16="http://schemas.microsoft.com/office/drawing/2014/main" id="{1830B97F-120C-D240-804D-D76B73F89F41}"/>
              </a:ext>
            </a:extLst>
          </p:cNvPr>
          <p:cNvGrpSpPr/>
          <p:nvPr/>
        </p:nvGrpSpPr>
        <p:grpSpPr>
          <a:xfrm>
            <a:off x="8164389" y="3463895"/>
            <a:ext cx="368098" cy="504056"/>
            <a:chOff x="1151620" y="3869431"/>
            <a:chExt cx="2592288" cy="504056"/>
          </a:xfrm>
        </p:grpSpPr>
        <p:sp>
          <p:nvSpPr>
            <p:cNvPr id="87" name="矩形 86">
              <a:extLst>
                <a:ext uri="{FF2B5EF4-FFF2-40B4-BE49-F238E27FC236}">
                  <a16:creationId xmlns:a16="http://schemas.microsoft.com/office/drawing/2014/main" id="{AFD63D65-C893-D946-B69A-3D903B513A44}"/>
                </a:ext>
              </a:extLst>
            </p:cNvPr>
            <p:cNvSpPr/>
            <p:nvPr/>
          </p:nvSpPr>
          <p:spPr>
            <a:xfrm>
              <a:off x="1259632" y="3869431"/>
              <a:ext cx="2376264" cy="50405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矩形 87">
              <a:extLst>
                <a:ext uri="{FF2B5EF4-FFF2-40B4-BE49-F238E27FC236}">
                  <a16:creationId xmlns:a16="http://schemas.microsoft.com/office/drawing/2014/main" id="{FD6ACD3C-22BE-4E4B-A586-0A02F8F3D082}"/>
                </a:ext>
              </a:extLst>
            </p:cNvPr>
            <p:cNvSpPr/>
            <p:nvPr/>
          </p:nvSpPr>
          <p:spPr>
            <a:xfrm>
              <a:off x="1151620" y="3869431"/>
              <a:ext cx="2592288" cy="284213"/>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dirty="0">
                <a:solidFill>
                  <a:schemeClr val="tx1"/>
                </a:solidFill>
              </a:endParaRPr>
            </a:p>
          </p:txBody>
        </p:sp>
      </p:grpSp>
      <p:grpSp>
        <p:nvGrpSpPr>
          <p:cNvPr id="89" name="组合 88">
            <a:extLst>
              <a:ext uri="{FF2B5EF4-FFF2-40B4-BE49-F238E27FC236}">
                <a16:creationId xmlns:a16="http://schemas.microsoft.com/office/drawing/2014/main" id="{EDCC3DAB-4680-E54A-9003-5B670C6D2164}"/>
              </a:ext>
            </a:extLst>
          </p:cNvPr>
          <p:cNvGrpSpPr/>
          <p:nvPr/>
        </p:nvGrpSpPr>
        <p:grpSpPr>
          <a:xfrm>
            <a:off x="8501812" y="3462960"/>
            <a:ext cx="368098" cy="504056"/>
            <a:chOff x="1151620" y="3869431"/>
            <a:chExt cx="2592288" cy="504056"/>
          </a:xfrm>
        </p:grpSpPr>
        <p:sp>
          <p:nvSpPr>
            <p:cNvPr id="90" name="矩形 89">
              <a:extLst>
                <a:ext uri="{FF2B5EF4-FFF2-40B4-BE49-F238E27FC236}">
                  <a16:creationId xmlns:a16="http://schemas.microsoft.com/office/drawing/2014/main" id="{E4BC30EC-6A0E-4649-B088-1CBA0987B865}"/>
                </a:ext>
              </a:extLst>
            </p:cNvPr>
            <p:cNvSpPr/>
            <p:nvPr/>
          </p:nvSpPr>
          <p:spPr>
            <a:xfrm>
              <a:off x="1259632" y="3869431"/>
              <a:ext cx="2376264" cy="50405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矩形 90">
              <a:extLst>
                <a:ext uri="{FF2B5EF4-FFF2-40B4-BE49-F238E27FC236}">
                  <a16:creationId xmlns:a16="http://schemas.microsoft.com/office/drawing/2014/main" id="{06697BA0-B166-2740-BA24-CAF6BAB387B7}"/>
                </a:ext>
              </a:extLst>
            </p:cNvPr>
            <p:cNvSpPr/>
            <p:nvPr/>
          </p:nvSpPr>
          <p:spPr>
            <a:xfrm>
              <a:off x="1151620" y="3869431"/>
              <a:ext cx="2592288" cy="284213"/>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dirty="0">
                <a:solidFill>
                  <a:schemeClr val="tx1"/>
                </a:solidFill>
              </a:endParaRPr>
            </a:p>
          </p:txBody>
        </p:sp>
      </p:grpSp>
      <p:grpSp>
        <p:nvGrpSpPr>
          <p:cNvPr id="92" name="组合 91">
            <a:extLst>
              <a:ext uri="{FF2B5EF4-FFF2-40B4-BE49-F238E27FC236}">
                <a16:creationId xmlns:a16="http://schemas.microsoft.com/office/drawing/2014/main" id="{8B2D0930-9BD3-B043-91CE-7DFAEF28689A}"/>
              </a:ext>
            </a:extLst>
          </p:cNvPr>
          <p:cNvGrpSpPr/>
          <p:nvPr/>
        </p:nvGrpSpPr>
        <p:grpSpPr>
          <a:xfrm>
            <a:off x="806308" y="1383850"/>
            <a:ext cx="914400" cy="965540"/>
            <a:chOff x="2184748" y="3721596"/>
            <a:chExt cx="914400" cy="965540"/>
          </a:xfrm>
        </p:grpSpPr>
        <p:pic>
          <p:nvPicPr>
            <p:cNvPr id="93" name="图形 92" descr="用户">
              <a:extLst>
                <a:ext uri="{FF2B5EF4-FFF2-40B4-BE49-F238E27FC236}">
                  <a16:creationId xmlns:a16="http://schemas.microsoft.com/office/drawing/2014/main" id="{6AB5B9B5-C8D9-E14D-9E15-F77399AC04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84748" y="3772736"/>
              <a:ext cx="914400" cy="914400"/>
            </a:xfrm>
            <a:prstGeom prst="rect">
              <a:avLst/>
            </a:prstGeom>
          </p:spPr>
        </p:pic>
        <p:grpSp>
          <p:nvGrpSpPr>
            <p:cNvPr id="94" name="组合 93">
              <a:extLst>
                <a:ext uri="{FF2B5EF4-FFF2-40B4-BE49-F238E27FC236}">
                  <a16:creationId xmlns:a16="http://schemas.microsoft.com/office/drawing/2014/main" id="{5256F0EF-3C66-5547-AC45-6411926D903D}"/>
                </a:ext>
              </a:extLst>
            </p:cNvPr>
            <p:cNvGrpSpPr/>
            <p:nvPr/>
          </p:nvGrpSpPr>
          <p:grpSpPr>
            <a:xfrm>
              <a:off x="2430293" y="3721596"/>
              <a:ext cx="423310" cy="423310"/>
              <a:chOff x="2348489" y="3580911"/>
              <a:chExt cx="586916" cy="586916"/>
            </a:xfrm>
          </p:grpSpPr>
          <p:sp>
            <p:nvSpPr>
              <p:cNvPr id="95" name="椭圆 94">
                <a:extLst>
                  <a:ext uri="{FF2B5EF4-FFF2-40B4-BE49-F238E27FC236}">
                    <a16:creationId xmlns:a16="http://schemas.microsoft.com/office/drawing/2014/main" id="{538C6D99-9479-EE42-998B-5BCC544858AB}"/>
                  </a:ext>
                </a:extLst>
              </p:cNvPr>
              <p:cNvSpPr/>
              <p:nvPr/>
            </p:nvSpPr>
            <p:spPr>
              <a:xfrm>
                <a:off x="2435855" y="3747852"/>
                <a:ext cx="412186" cy="2880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6" name="图形 95" descr="学位帽">
                <a:extLst>
                  <a:ext uri="{FF2B5EF4-FFF2-40B4-BE49-F238E27FC236}">
                    <a16:creationId xmlns:a16="http://schemas.microsoft.com/office/drawing/2014/main" id="{CD59CA99-8E47-E348-9112-EC4F891A683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48489" y="3580911"/>
                <a:ext cx="586916" cy="586916"/>
              </a:xfrm>
              <a:prstGeom prst="rect">
                <a:avLst/>
              </a:prstGeom>
            </p:spPr>
          </p:pic>
        </p:grpSp>
      </p:grpSp>
      <p:grpSp>
        <p:nvGrpSpPr>
          <p:cNvPr id="97" name="组合 96">
            <a:extLst>
              <a:ext uri="{FF2B5EF4-FFF2-40B4-BE49-F238E27FC236}">
                <a16:creationId xmlns:a16="http://schemas.microsoft.com/office/drawing/2014/main" id="{73803013-061F-E246-AF40-67258BCC04AF}"/>
              </a:ext>
            </a:extLst>
          </p:cNvPr>
          <p:cNvGrpSpPr/>
          <p:nvPr/>
        </p:nvGrpSpPr>
        <p:grpSpPr>
          <a:xfrm>
            <a:off x="803802" y="2289134"/>
            <a:ext cx="914400" cy="914400"/>
            <a:chOff x="2942911" y="3750549"/>
            <a:chExt cx="914400" cy="914400"/>
          </a:xfrm>
        </p:grpSpPr>
        <p:pic>
          <p:nvPicPr>
            <p:cNvPr id="98" name="图形 97" descr="用户">
              <a:extLst>
                <a:ext uri="{FF2B5EF4-FFF2-40B4-BE49-F238E27FC236}">
                  <a16:creationId xmlns:a16="http://schemas.microsoft.com/office/drawing/2014/main" id="{14E83696-3973-2648-BB2B-51DEEBF9CCE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42911" y="3750549"/>
              <a:ext cx="914400" cy="914400"/>
            </a:xfrm>
            <a:prstGeom prst="rect">
              <a:avLst/>
            </a:prstGeom>
          </p:spPr>
        </p:pic>
        <p:sp>
          <p:nvSpPr>
            <p:cNvPr id="99" name="文本框 98">
              <a:extLst>
                <a:ext uri="{FF2B5EF4-FFF2-40B4-BE49-F238E27FC236}">
                  <a16:creationId xmlns:a16="http://schemas.microsoft.com/office/drawing/2014/main" id="{1BE5CD84-A63D-BC44-93A1-E4EA06C5771F}"/>
                </a:ext>
              </a:extLst>
            </p:cNvPr>
            <p:cNvSpPr txBox="1"/>
            <p:nvPr/>
          </p:nvSpPr>
          <p:spPr>
            <a:xfrm>
              <a:off x="2942911" y="4225652"/>
              <a:ext cx="914400" cy="369332"/>
            </a:xfrm>
            <a:prstGeom prst="rect">
              <a:avLst/>
            </a:prstGeom>
            <a:noFill/>
          </p:spPr>
          <p:txBody>
            <a:bodyPr wrap="square" rtlCol="0">
              <a:spAutoFit/>
            </a:bodyPr>
            <a:lstStyle/>
            <a:p>
              <a:pPr algn="ctr"/>
              <a:r>
                <a:rPr kumimoji="1" lang="en-US" altLang="zh-CN" b="1" dirty="0"/>
                <a:t>A</a:t>
              </a:r>
              <a:endParaRPr kumimoji="1" lang="zh-CN" altLang="en-US" b="1" dirty="0"/>
            </a:p>
          </p:txBody>
        </p:sp>
      </p:grpSp>
      <p:grpSp>
        <p:nvGrpSpPr>
          <p:cNvPr id="100" name="组合 99">
            <a:extLst>
              <a:ext uri="{FF2B5EF4-FFF2-40B4-BE49-F238E27FC236}">
                <a16:creationId xmlns:a16="http://schemas.microsoft.com/office/drawing/2014/main" id="{19FFDF3F-6BE1-D84D-AB19-D3EC68370218}"/>
              </a:ext>
            </a:extLst>
          </p:cNvPr>
          <p:cNvGrpSpPr/>
          <p:nvPr/>
        </p:nvGrpSpPr>
        <p:grpSpPr>
          <a:xfrm>
            <a:off x="803802" y="3203534"/>
            <a:ext cx="914400" cy="914400"/>
            <a:chOff x="2942911" y="3750549"/>
            <a:chExt cx="914400" cy="914400"/>
          </a:xfrm>
        </p:grpSpPr>
        <p:pic>
          <p:nvPicPr>
            <p:cNvPr id="101" name="图形 100" descr="用户">
              <a:extLst>
                <a:ext uri="{FF2B5EF4-FFF2-40B4-BE49-F238E27FC236}">
                  <a16:creationId xmlns:a16="http://schemas.microsoft.com/office/drawing/2014/main" id="{FC505A43-8F78-4E4B-AD35-7E756889309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42911" y="3750549"/>
              <a:ext cx="914400" cy="914400"/>
            </a:xfrm>
            <a:prstGeom prst="rect">
              <a:avLst/>
            </a:prstGeom>
          </p:spPr>
        </p:pic>
        <p:sp>
          <p:nvSpPr>
            <p:cNvPr id="102" name="文本框 101">
              <a:extLst>
                <a:ext uri="{FF2B5EF4-FFF2-40B4-BE49-F238E27FC236}">
                  <a16:creationId xmlns:a16="http://schemas.microsoft.com/office/drawing/2014/main" id="{0DBD1407-6DBE-7745-AE3F-7F0D124DEA2A}"/>
                </a:ext>
              </a:extLst>
            </p:cNvPr>
            <p:cNvSpPr txBox="1"/>
            <p:nvPr/>
          </p:nvSpPr>
          <p:spPr>
            <a:xfrm>
              <a:off x="2942911" y="4225652"/>
              <a:ext cx="914400" cy="369332"/>
            </a:xfrm>
            <a:prstGeom prst="rect">
              <a:avLst/>
            </a:prstGeom>
            <a:noFill/>
          </p:spPr>
          <p:txBody>
            <a:bodyPr wrap="square" rtlCol="0">
              <a:spAutoFit/>
            </a:bodyPr>
            <a:lstStyle/>
            <a:p>
              <a:pPr algn="ctr"/>
              <a:r>
                <a:rPr kumimoji="1" lang="en-US" altLang="zh-CN" b="1" dirty="0"/>
                <a:t>B</a:t>
              </a:r>
              <a:endParaRPr kumimoji="1" lang="zh-CN" altLang="en-US" b="1" dirty="0"/>
            </a:p>
          </p:txBody>
        </p:sp>
      </p:grpSp>
      <p:grpSp>
        <p:nvGrpSpPr>
          <p:cNvPr id="103" name="组合 102">
            <a:extLst>
              <a:ext uri="{FF2B5EF4-FFF2-40B4-BE49-F238E27FC236}">
                <a16:creationId xmlns:a16="http://schemas.microsoft.com/office/drawing/2014/main" id="{E95D553B-BF06-CC4A-8529-5D706FADDD8D}"/>
              </a:ext>
            </a:extLst>
          </p:cNvPr>
          <p:cNvGrpSpPr/>
          <p:nvPr/>
        </p:nvGrpSpPr>
        <p:grpSpPr>
          <a:xfrm>
            <a:off x="803802" y="4150731"/>
            <a:ext cx="914400" cy="914400"/>
            <a:chOff x="2942911" y="3750549"/>
            <a:chExt cx="914400" cy="914400"/>
          </a:xfrm>
        </p:grpSpPr>
        <p:pic>
          <p:nvPicPr>
            <p:cNvPr id="104" name="图形 103" descr="用户">
              <a:extLst>
                <a:ext uri="{FF2B5EF4-FFF2-40B4-BE49-F238E27FC236}">
                  <a16:creationId xmlns:a16="http://schemas.microsoft.com/office/drawing/2014/main" id="{C8E58A24-F6FE-8040-B20C-757C8CE0565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42911" y="3750549"/>
              <a:ext cx="914400" cy="914400"/>
            </a:xfrm>
            <a:prstGeom prst="rect">
              <a:avLst/>
            </a:prstGeom>
          </p:spPr>
        </p:pic>
        <p:sp>
          <p:nvSpPr>
            <p:cNvPr id="105" name="文本框 104">
              <a:extLst>
                <a:ext uri="{FF2B5EF4-FFF2-40B4-BE49-F238E27FC236}">
                  <a16:creationId xmlns:a16="http://schemas.microsoft.com/office/drawing/2014/main" id="{881EDC62-06BA-9841-ABEF-ACB48B32077E}"/>
                </a:ext>
              </a:extLst>
            </p:cNvPr>
            <p:cNvSpPr txBox="1"/>
            <p:nvPr/>
          </p:nvSpPr>
          <p:spPr>
            <a:xfrm>
              <a:off x="2942911" y="4225652"/>
              <a:ext cx="914400" cy="369332"/>
            </a:xfrm>
            <a:prstGeom prst="rect">
              <a:avLst/>
            </a:prstGeom>
            <a:noFill/>
          </p:spPr>
          <p:txBody>
            <a:bodyPr wrap="square" rtlCol="0">
              <a:spAutoFit/>
            </a:bodyPr>
            <a:lstStyle/>
            <a:p>
              <a:pPr algn="ctr"/>
              <a:r>
                <a:rPr kumimoji="1" lang="en-US" altLang="zh-CN" b="1" dirty="0"/>
                <a:t>C</a:t>
              </a:r>
              <a:endParaRPr kumimoji="1" lang="zh-CN" altLang="en-US" b="1" dirty="0"/>
            </a:p>
          </p:txBody>
        </p:sp>
      </p:grpSp>
      <p:sp>
        <p:nvSpPr>
          <p:cNvPr id="106" name="文本框 105">
            <a:extLst>
              <a:ext uri="{FF2B5EF4-FFF2-40B4-BE49-F238E27FC236}">
                <a16:creationId xmlns:a16="http://schemas.microsoft.com/office/drawing/2014/main" id="{F1FBB5BC-FB1C-1C46-98A4-C0C248F65F79}"/>
              </a:ext>
            </a:extLst>
          </p:cNvPr>
          <p:cNvSpPr txBox="1"/>
          <p:nvPr/>
        </p:nvSpPr>
        <p:spPr>
          <a:xfrm>
            <a:off x="1642940" y="4386083"/>
            <a:ext cx="2280988" cy="369332"/>
          </a:xfrm>
          <a:prstGeom prst="rect">
            <a:avLst/>
          </a:prstGeom>
          <a:noFill/>
        </p:spPr>
        <p:txBody>
          <a:bodyPr wrap="square" rtlCol="0">
            <a:spAutoFit/>
          </a:bodyPr>
          <a:lstStyle/>
          <a:p>
            <a:pPr algn="ctr"/>
            <a:r>
              <a:rPr kumimoji="1" lang="zh-CN" altLang="en-US" dirty="0"/>
              <a:t>学霸的</a:t>
            </a:r>
            <a:r>
              <a:rPr kumimoji="1" lang="zh-CN" altLang="en-US" dirty="0">
                <a:solidFill>
                  <a:srgbClr val="FF0000"/>
                </a:solidFill>
              </a:rPr>
              <a:t>响应得更快</a:t>
            </a:r>
            <a:r>
              <a:rPr kumimoji="1" lang="zh-CN" altLang="en-US" dirty="0"/>
              <a:t>了</a:t>
            </a:r>
            <a:endParaRPr kumimoji="1" lang="en-US" altLang="zh-CN" dirty="0"/>
          </a:p>
        </p:txBody>
      </p:sp>
      <p:graphicFrame>
        <p:nvGraphicFramePr>
          <p:cNvPr id="107" name="表格 106">
            <a:extLst>
              <a:ext uri="{FF2B5EF4-FFF2-40B4-BE49-F238E27FC236}">
                <a16:creationId xmlns:a16="http://schemas.microsoft.com/office/drawing/2014/main" id="{D13428F6-9F6D-1040-AB7F-B4897AEAA9EF}"/>
              </a:ext>
            </a:extLst>
          </p:cNvPr>
          <p:cNvGraphicFramePr>
            <a:graphicFrameLocks noGrp="1"/>
          </p:cNvGraphicFramePr>
          <p:nvPr>
            <p:extLst>
              <p:ext uri="{D42A27DB-BD31-4B8C-83A1-F6EECF244321}">
                <p14:modId xmlns:p14="http://schemas.microsoft.com/office/powerpoint/2010/main" val="3294947743"/>
              </p:ext>
            </p:extLst>
          </p:nvPr>
        </p:nvGraphicFramePr>
        <p:xfrm>
          <a:off x="4932040" y="1129308"/>
          <a:ext cx="3817773" cy="1752600"/>
        </p:xfrm>
        <a:graphic>
          <a:graphicData uri="http://schemas.openxmlformats.org/drawingml/2006/table">
            <a:tbl>
              <a:tblPr firstRow="1" bandRow="1">
                <a:tableStyleId>{5C22544A-7EE6-4342-B048-85BDC9FD1C3A}</a:tableStyleId>
              </a:tblPr>
              <a:tblGrid>
                <a:gridCol w="792088">
                  <a:extLst>
                    <a:ext uri="{9D8B030D-6E8A-4147-A177-3AD203B41FA5}">
                      <a16:colId xmlns:a16="http://schemas.microsoft.com/office/drawing/2014/main" val="1977220880"/>
                    </a:ext>
                  </a:extLst>
                </a:gridCol>
                <a:gridCol w="1224136">
                  <a:extLst>
                    <a:ext uri="{9D8B030D-6E8A-4147-A177-3AD203B41FA5}">
                      <a16:colId xmlns:a16="http://schemas.microsoft.com/office/drawing/2014/main" val="2793836398"/>
                    </a:ext>
                  </a:extLst>
                </a:gridCol>
                <a:gridCol w="1801549">
                  <a:extLst>
                    <a:ext uri="{9D8B030D-6E8A-4147-A177-3AD203B41FA5}">
                      <a16:colId xmlns:a16="http://schemas.microsoft.com/office/drawing/2014/main" val="4273847639"/>
                    </a:ext>
                  </a:extLst>
                </a:gridCol>
              </a:tblGrid>
              <a:tr h="370840">
                <a:tc>
                  <a:txBody>
                    <a:bodyPr/>
                    <a:lstStyle/>
                    <a:p>
                      <a:pPr algn="ctr"/>
                      <a:r>
                        <a:rPr lang="zh-CN" altLang="en-US" dirty="0"/>
                        <a:t>问题</a:t>
                      </a:r>
                    </a:p>
                  </a:txBody>
                  <a:tcPr/>
                </a:tc>
                <a:tc>
                  <a:txBody>
                    <a:bodyPr/>
                    <a:lstStyle/>
                    <a:p>
                      <a:pPr algn="ctr"/>
                      <a:r>
                        <a:rPr lang="zh-CN" altLang="en-US" dirty="0"/>
                        <a:t>到达时间</a:t>
                      </a:r>
                    </a:p>
                  </a:txBody>
                  <a:tcPr/>
                </a:tc>
                <a:tc>
                  <a:txBody>
                    <a:bodyPr/>
                    <a:lstStyle/>
                    <a:p>
                      <a:pPr algn="ctr"/>
                      <a:r>
                        <a:rPr lang="zh-CN" altLang="en-US" dirty="0"/>
                        <a:t>解答时间</a:t>
                      </a:r>
                      <a:endParaRPr lang="en-US" altLang="zh-CN" dirty="0"/>
                    </a:p>
                    <a:p>
                      <a:pPr algn="ctr"/>
                      <a:r>
                        <a:rPr lang="zh-CN" altLang="en-US" dirty="0"/>
                        <a:t>（工作量）</a:t>
                      </a:r>
                    </a:p>
                  </a:txBody>
                  <a:tcPr/>
                </a:tc>
                <a:extLst>
                  <a:ext uri="{0D108BD9-81ED-4DB2-BD59-A6C34878D82A}">
                    <a16:rowId xmlns:a16="http://schemas.microsoft.com/office/drawing/2014/main" val="2927983999"/>
                  </a:ext>
                </a:extLst>
              </a:tr>
              <a:tr h="370840">
                <a:tc>
                  <a:txBody>
                    <a:bodyPr/>
                    <a:lstStyle/>
                    <a:p>
                      <a:pPr algn="ctr"/>
                      <a:r>
                        <a:rPr lang="en-US" altLang="zh-CN" dirty="0"/>
                        <a:t>A</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4</a:t>
                      </a:r>
                      <a:endParaRPr lang="zh-CN" altLang="en-US" dirty="0"/>
                    </a:p>
                  </a:txBody>
                  <a:tcPr/>
                </a:tc>
                <a:extLst>
                  <a:ext uri="{0D108BD9-81ED-4DB2-BD59-A6C34878D82A}">
                    <a16:rowId xmlns:a16="http://schemas.microsoft.com/office/drawing/2014/main" val="1770829013"/>
                  </a:ext>
                </a:extLst>
              </a:tr>
              <a:tr h="370840">
                <a:tc>
                  <a:txBody>
                    <a:bodyPr/>
                    <a:lstStyle/>
                    <a:p>
                      <a:pPr algn="ctr"/>
                      <a:r>
                        <a:rPr lang="en-US" altLang="zh-CN" dirty="0"/>
                        <a:t>B</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7</a:t>
                      </a:r>
                      <a:endParaRPr lang="zh-CN" altLang="en-US" dirty="0"/>
                    </a:p>
                  </a:txBody>
                  <a:tcPr/>
                </a:tc>
                <a:extLst>
                  <a:ext uri="{0D108BD9-81ED-4DB2-BD59-A6C34878D82A}">
                    <a16:rowId xmlns:a16="http://schemas.microsoft.com/office/drawing/2014/main" val="2237332988"/>
                  </a:ext>
                </a:extLst>
              </a:tr>
              <a:tr h="370840">
                <a:tc>
                  <a:txBody>
                    <a:bodyPr/>
                    <a:lstStyle/>
                    <a:p>
                      <a:pPr algn="ctr"/>
                      <a:r>
                        <a:rPr lang="en-US" altLang="zh-CN" dirty="0"/>
                        <a:t>C</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2</a:t>
                      </a:r>
                      <a:endParaRPr lang="zh-CN" altLang="en-US" dirty="0"/>
                    </a:p>
                  </a:txBody>
                  <a:tcPr/>
                </a:tc>
                <a:extLst>
                  <a:ext uri="{0D108BD9-81ED-4DB2-BD59-A6C34878D82A}">
                    <a16:rowId xmlns:a16="http://schemas.microsoft.com/office/drawing/2014/main" val="40174418"/>
                  </a:ext>
                </a:extLst>
              </a:tr>
            </a:tbl>
          </a:graphicData>
        </a:graphic>
      </p:graphicFrame>
      <p:sp>
        <p:nvSpPr>
          <p:cNvPr id="108" name="矩形 107">
            <a:extLst>
              <a:ext uri="{FF2B5EF4-FFF2-40B4-BE49-F238E27FC236}">
                <a16:creationId xmlns:a16="http://schemas.microsoft.com/office/drawing/2014/main" id="{366006C9-0287-A04B-906D-769ECFEDFB39}"/>
              </a:ext>
            </a:extLst>
          </p:cNvPr>
          <p:cNvSpPr/>
          <p:nvPr/>
        </p:nvSpPr>
        <p:spPr>
          <a:xfrm>
            <a:off x="4474634" y="2938033"/>
            <a:ext cx="368098" cy="284213"/>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rPr>
              <a:t>A</a:t>
            </a:r>
            <a:endParaRPr kumimoji="1" lang="zh-CN" altLang="en-US" b="1" dirty="0">
              <a:solidFill>
                <a:schemeClr val="tx1"/>
              </a:solidFill>
            </a:endParaRPr>
          </a:p>
        </p:txBody>
      </p:sp>
      <p:sp>
        <p:nvSpPr>
          <p:cNvPr id="110" name="矩形 109">
            <a:extLst>
              <a:ext uri="{FF2B5EF4-FFF2-40B4-BE49-F238E27FC236}">
                <a16:creationId xmlns:a16="http://schemas.microsoft.com/office/drawing/2014/main" id="{B9364B2B-7CA5-BC44-91FA-E7657E37EC97}"/>
              </a:ext>
            </a:extLst>
          </p:cNvPr>
          <p:cNvSpPr/>
          <p:nvPr/>
        </p:nvSpPr>
        <p:spPr>
          <a:xfrm>
            <a:off x="4795008" y="3149820"/>
            <a:ext cx="368098" cy="284213"/>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rPr>
              <a:t>B</a:t>
            </a:r>
            <a:endParaRPr kumimoji="1" lang="zh-CN" altLang="en-US" b="1" dirty="0">
              <a:solidFill>
                <a:schemeClr val="tx1"/>
              </a:solidFill>
            </a:endParaRPr>
          </a:p>
        </p:txBody>
      </p:sp>
      <p:sp>
        <p:nvSpPr>
          <p:cNvPr id="111" name="矩形 110">
            <a:extLst>
              <a:ext uri="{FF2B5EF4-FFF2-40B4-BE49-F238E27FC236}">
                <a16:creationId xmlns:a16="http://schemas.microsoft.com/office/drawing/2014/main" id="{B6626B89-381E-CA42-97F3-281158A0124E}"/>
              </a:ext>
            </a:extLst>
          </p:cNvPr>
          <p:cNvSpPr/>
          <p:nvPr/>
        </p:nvSpPr>
        <p:spPr>
          <a:xfrm>
            <a:off x="5493867" y="2950703"/>
            <a:ext cx="368098" cy="284213"/>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rPr>
              <a:t>A</a:t>
            </a:r>
            <a:endParaRPr kumimoji="1" lang="zh-CN" altLang="en-US" b="1" dirty="0">
              <a:solidFill>
                <a:schemeClr val="tx1"/>
              </a:solidFill>
            </a:endParaRPr>
          </a:p>
        </p:txBody>
      </p:sp>
      <p:sp>
        <p:nvSpPr>
          <p:cNvPr id="112" name="矩形 111">
            <a:extLst>
              <a:ext uri="{FF2B5EF4-FFF2-40B4-BE49-F238E27FC236}">
                <a16:creationId xmlns:a16="http://schemas.microsoft.com/office/drawing/2014/main" id="{CA0655DF-E0A0-B744-A37C-13ED6EE414A1}"/>
              </a:ext>
            </a:extLst>
          </p:cNvPr>
          <p:cNvSpPr/>
          <p:nvPr/>
        </p:nvSpPr>
        <p:spPr>
          <a:xfrm>
            <a:off x="5814241" y="3162490"/>
            <a:ext cx="368098" cy="284213"/>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rPr>
              <a:t>B</a:t>
            </a:r>
            <a:endParaRPr kumimoji="1" lang="zh-CN" altLang="en-US" b="1" dirty="0">
              <a:solidFill>
                <a:schemeClr val="tx1"/>
              </a:solidFill>
            </a:endParaRPr>
          </a:p>
        </p:txBody>
      </p:sp>
      <p:sp>
        <p:nvSpPr>
          <p:cNvPr id="113" name="矩形 112">
            <a:extLst>
              <a:ext uri="{FF2B5EF4-FFF2-40B4-BE49-F238E27FC236}">
                <a16:creationId xmlns:a16="http://schemas.microsoft.com/office/drawing/2014/main" id="{F46CC350-0871-C74A-8B77-9F0E5E46C079}"/>
              </a:ext>
            </a:extLst>
          </p:cNvPr>
          <p:cNvSpPr/>
          <p:nvPr/>
        </p:nvSpPr>
        <p:spPr>
          <a:xfrm>
            <a:off x="6512755" y="2964505"/>
            <a:ext cx="368098" cy="284213"/>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rPr>
              <a:t>A</a:t>
            </a:r>
            <a:endParaRPr kumimoji="1" lang="zh-CN" altLang="en-US" b="1" dirty="0">
              <a:solidFill>
                <a:schemeClr val="tx1"/>
              </a:solidFill>
            </a:endParaRPr>
          </a:p>
        </p:txBody>
      </p:sp>
      <p:sp>
        <p:nvSpPr>
          <p:cNvPr id="114" name="矩形 113">
            <a:extLst>
              <a:ext uri="{FF2B5EF4-FFF2-40B4-BE49-F238E27FC236}">
                <a16:creationId xmlns:a16="http://schemas.microsoft.com/office/drawing/2014/main" id="{5A4A7E2E-1DF8-2545-8306-C02137EDAD4B}"/>
              </a:ext>
            </a:extLst>
          </p:cNvPr>
          <p:cNvSpPr/>
          <p:nvPr/>
        </p:nvSpPr>
        <p:spPr>
          <a:xfrm>
            <a:off x="6822020" y="3209410"/>
            <a:ext cx="368098" cy="284213"/>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rPr>
              <a:t>B</a:t>
            </a:r>
            <a:endParaRPr kumimoji="1" lang="zh-CN" altLang="en-US" b="1" dirty="0">
              <a:solidFill>
                <a:schemeClr val="tx1"/>
              </a:solidFill>
            </a:endParaRPr>
          </a:p>
        </p:txBody>
      </p:sp>
      <p:sp>
        <p:nvSpPr>
          <p:cNvPr id="115" name="矩形 114">
            <a:extLst>
              <a:ext uri="{FF2B5EF4-FFF2-40B4-BE49-F238E27FC236}">
                <a16:creationId xmlns:a16="http://schemas.microsoft.com/office/drawing/2014/main" id="{D8445581-B182-9047-A748-CB53FF39A2DC}"/>
              </a:ext>
            </a:extLst>
          </p:cNvPr>
          <p:cNvSpPr/>
          <p:nvPr/>
        </p:nvSpPr>
        <p:spPr>
          <a:xfrm>
            <a:off x="7179555" y="2960628"/>
            <a:ext cx="368098" cy="284213"/>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rPr>
              <a:t>A</a:t>
            </a:r>
            <a:endParaRPr kumimoji="1" lang="zh-CN" altLang="en-US" b="1" dirty="0">
              <a:solidFill>
                <a:schemeClr val="tx1"/>
              </a:solidFill>
            </a:endParaRPr>
          </a:p>
        </p:txBody>
      </p:sp>
      <p:sp>
        <p:nvSpPr>
          <p:cNvPr id="116" name="矩形 115">
            <a:extLst>
              <a:ext uri="{FF2B5EF4-FFF2-40B4-BE49-F238E27FC236}">
                <a16:creationId xmlns:a16="http://schemas.microsoft.com/office/drawing/2014/main" id="{90E9294A-CC16-2946-BE7B-16D00B517A6E}"/>
              </a:ext>
            </a:extLst>
          </p:cNvPr>
          <p:cNvSpPr/>
          <p:nvPr/>
        </p:nvSpPr>
        <p:spPr>
          <a:xfrm>
            <a:off x="7499929" y="3172415"/>
            <a:ext cx="368098" cy="284213"/>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rPr>
              <a:t>B</a:t>
            </a:r>
            <a:endParaRPr kumimoji="1" lang="zh-CN" altLang="en-US" b="1" dirty="0">
              <a:solidFill>
                <a:schemeClr val="tx1"/>
              </a:solidFill>
            </a:endParaRPr>
          </a:p>
        </p:txBody>
      </p:sp>
      <p:sp>
        <p:nvSpPr>
          <p:cNvPr id="117" name="矩形 116">
            <a:extLst>
              <a:ext uri="{FF2B5EF4-FFF2-40B4-BE49-F238E27FC236}">
                <a16:creationId xmlns:a16="http://schemas.microsoft.com/office/drawing/2014/main" id="{79139449-AC78-D947-9C88-42E32A2266D1}"/>
              </a:ext>
            </a:extLst>
          </p:cNvPr>
          <p:cNvSpPr/>
          <p:nvPr/>
        </p:nvSpPr>
        <p:spPr>
          <a:xfrm>
            <a:off x="7840908" y="3177364"/>
            <a:ext cx="368098" cy="284213"/>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rPr>
              <a:t>B</a:t>
            </a:r>
            <a:endParaRPr kumimoji="1" lang="zh-CN" altLang="en-US" b="1" dirty="0">
              <a:solidFill>
                <a:schemeClr val="tx1"/>
              </a:solidFill>
            </a:endParaRPr>
          </a:p>
        </p:txBody>
      </p:sp>
      <p:sp>
        <p:nvSpPr>
          <p:cNvPr id="118" name="矩形 117">
            <a:extLst>
              <a:ext uri="{FF2B5EF4-FFF2-40B4-BE49-F238E27FC236}">
                <a16:creationId xmlns:a16="http://schemas.microsoft.com/office/drawing/2014/main" id="{CACA4AE7-5807-6B47-A88D-16E859EBB2F5}"/>
              </a:ext>
            </a:extLst>
          </p:cNvPr>
          <p:cNvSpPr/>
          <p:nvPr/>
        </p:nvSpPr>
        <p:spPr>
          <a:xfrm>
            <a:off x="8166729" y="3167466"/>
            <a:ext cx="368098" cy="284213"/>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rPr>
              <a:t>B</a:t>
            </a:r>
            <a:endParaRPr kumimoji="1" lang="zh-CN" altLang="en-US" b="1" dirty="0">
              <a:solidFill>
                <a:schemeClr val="tx1"/>
              </a:solidFill>
            </a:endParaRPr>
          </a:p>
        </p:txBody>
      </p:sp>
      <p:sp>
        <p:nvSpPr>
          <p:cNvPr id="119" name="矩形 118">
            <a:extLst>
              <a:ext uri="{FF2B5EF4-FFF2-40B4-BE49-F238E27FC236}">
                <a16:creationId xmlns:a16="http://schemas.microsoft.com/office/drawing/2014/main" id="{16778EF1-0C91-DB4F-A0A8-C50C35F0374F}"/>
              </a:ext>
            </a:extLst>
          </p:cNvPr>
          <p:cNvSpPr/>
          <p:nvPr/>
        </p:nvSpPr>
        <p:spPr>
          <a:xfrm>
            <a:off x="8507708" y="3172415"/>
            <a:ext cx="368098" cy="284213"/>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rPr>
              <a:t>B</a:t>
            </a:r>
            <a:endParaRPr kumimoji="1" lang="zh-CN" altLang="en-US" b="1" dirty="0">
              <a:solidFill>
                <a:schemeClr val="tx1"/>
              </a:solidFill>
            </a:endParaRPr>
          </a:p>
        </p:txBody>
      </p:sp>
      <p:sp>
        <p:nvSpPr>
          <p:cNvPr id="109" name="页脚占位符 4">
            <a:extLst>
              <a:ext uri="{FF2B5EF4-FFF2-40B4-BE49-F238E27FC236}">
                <a16:creationId xmlns:a16="http://schemas.microsoft.com/office/drawing/2014/main" id="{6936A909-9AEF-9E40-9C17-9B73299B896C}"/>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
        <p:nvSpPr>
          <p:cNvPr id="120" name="矩形 119">
            <a:extLst>
              <a:ext uri="{FF2B5EF4-FFF2-40B4-BE49-F238E27FC236}">
                <a16:creationId xmlns:a16="http://schemas.microsoft.com/office/drawing/2014/main" id="{B712DB4C-4A88-ED40-B5E6-377A83E54656}"/>
              </a:ext>
            </a:extLst>
          </p:cNvPr>
          <p:cNvSpPr/>
          <p:nvPr/>
        </p:nvSpPr>
        <p:spPr>
          <a:xfrm>
            <a:off x="4922556" y="4233092"/>
            <a:ext cx="3185487" cy="800219"/>
          </a:xfrm>
          <a:prstGeom prst="rect">
            <a:avLst/>
          </a:prstGeom>
        </p:spPr>
        <p:txBody>
          <a:bodyPr wrap="none">
            <a:spAutoFit/>
          </a:bodyPr>
          <a:lstStyle/>
          <a:p>
            <a:pPr>
              <a:spcBef>
                <a:spcPts val="1200"/>
              </a:spcBef>
            </a:pPr>
            <a:r>
              <a:rPr kumimoji="1" lang="zh-CN" altLang="en-US" b="1" dirty="0">
                <a:solidFill>
                  <a:schemeClr val="tx1">
                    <a:lumMod val="75000"/>
                    <a:lumOff val="25000"/>
                  </a:schemeClr>
                </a:solidFill>
                <a:ea typeface="微软雅黑" panose="020B0503020204020204" pitchFamily="34" charset="-122"/>
              </a:rPr>
              <a:t>轮询：公平、平均响应时间短</a:t>
            </a:r>
            <a:endParaRPr kumimoji="1" lang="en-US" altLang="zh-CN" b="1" dirty="0">
              <a:solidFill>
                <a:schemeClr val="tx1">
                  <a:lumMod val="75000"/>
                  <a:lumOff val="25000"/>
                </a:schemeClr>
              </a:solidFill>
              <a:ea typeface="微软雅黑" panose="020B0503020204020204" pitchFamily="34" charset="-122"/>
            </a:endParaRPr>
          </a:p>
          <a:p>
            <a:pPr>
              <a:spcBef>
                <a:spcPts val="1200"/>
              </a:spcBef>
            </a:pPr>
            <a:r>
              <a:rPr kumimoji="1" lang="zh-CN" altLang="en-US" b="1" dirty="0">
                <a:solidFill>
                  <a:schemeClr val="tx1">
                    <a:lumMod val="75000"/>
                    <a:lumOff val="25000"/>
                  </a:schemeClr>
                </a:solidFill>
                <a:ea typeface="微软雅黑" panose="020B0503020204020204" pitchFamily="34" charset="-122"/>
              </a:rPr>
              <a:t>问题：牺牲周转时间</a:t>
            </a:r>
            <a:endParaRPr kumimoji="1" lang="en-US" altLang="zh-CN" b="1" dirty="0">
              <a:solidFill>
                <a:schemeClr val="tx1">
                  <a:lumMod val="75000"/>
                  <a:lumOff val="25000"/>
                </a:schemeClr>
              </a:solidFill>
              <a:ea typeface="微软雅黑" panose="020B0503020204020204" pitchFamily="34" charset="-122"/>
            </a:endParaRPr>
          </a:p>
        </p:txBody>
      </p:sp>
    </p:spTree>
    <p:extLst>
      <p:ext uri="{BB962C8B-B14F-4D97-AF65-F5344CB8AC3E}">
        <p14:creationId xmlns:p14="http://schemas.microsoft.com/office/powerpoint/2010/main" val="5274150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10E330-99DA-C74C-82B6-E96D9B751A54}"/>
              </a:ext>
            </a:extLst>
          </p:cNvPr>
          <p:cNvSpPr>
            <a:spLocks noGrp="1"/>
          </p:cNvSpPr>
          <p:nvPr>
            <p:ph type="title"/>
          </p:nvPr>
        </p:nvSpPr>
        <p:spPr>
          <a:xfrm>
            <a:off x="457200" y="228866"/>
            <a:ext cx="8229600" cy="900442"/>
          </a:xfrm>
        </p:spPr>
        <p:txBody>
          <a:bodyPr/>
          <a:lstStyle/>
          <a:p>
            <a:r>
              <a:rPr kumimoji="1" lang="zh-CN" altLang="en-US" dirty="0"/>
              <a:t>思考：</a:t>
            </a:r>
          </a:p>
        </p:txBody>
      </p:sp>
      <p:sp>
        <p:nvSpPr>
          <p:cNvPr id="3" name="内容占位符 2">
            <a:extLst>
              <a:ext uri="{FF2B5EF4-FFF2-40B4-BE49-F238E27FC236}">
                <a16:creationId xmlns:a16="http://schemas.microsoft.com/office/drawing/2014/main" id="{3F21987F-1DA1-2C4F-92D5-77D9FAB0A50F}"/>
              </a:ext>
            </a:extLst>
          </p:cNvPr>
          <p:cNvSpPr>
            <a:spLocks noGrp="1"/>
          </p:cNvSpPr>
          <p:nvPr>
            <p:ph idx="1"/>
          </p:nvPr>
        </p:nvSpPr>
        <p:spPr/>
        <p:txBody>
          <a:bodyPr/>
          <a:lstStyle/>
          <a:p>
            <a:r>
              <a:rPr kumimoji="1" lang="zh-CN" altLang="en-US" dirty="0"/>
              <a:t>什么情况下</a:t>
            </a:r>
            <a:r>
              <a:rPr kumimoji="1" lang="en-US" altLang="zh-CN" dirty="0"/>
              <a:t>RR</a:t>
            </a:r>
            <a:r>
              <a:rPr kumimoji="1" lang="zh-CN" altLang="en-US" dirty="0"/>
              <a:t>的周转时间问题最为明显？</a:t>
            </a:r>
            <a:endParaRPr kumimoji="1" lang="en-US" altLang="zh-CN" dirty="0"/>
          </a:p>
          <a:p>
            <a:endParaRPr kumimoji="1" lang="en-US" altLang="zh-CN" dirty="0"/>
          </a:p>
          <a:p>
            <a:r>
              <a:rPr kumimoji="1" lang="zh-CN" altLang="en-US" dirty="0"/>
              <a:t>时间片长短应该如何确定？</a:t>
            </a:r>
            <a:endParaRPr kumimoji="1" lang="en-US" altLang="zh-CN" dirty="0"/>
          </a:p>
          <a:p>
            <a:pPr lvl="1"/>
            <a:r>
              <a:rPr kumimoji="1" lang="zh-CN" altLang="en-US" dirty="0"/>
              <a:t>过长的时间片会导致什么问题？</a:t>
            </a:r>
            <a:endParaRPr kumimoji="1" lang="en-US" altLang="zh-CN" dirty="0"/>
          </a:p>
          <a:p>
            <a:pPr lvl="1"/>
            <a:r>
              <a:rPr kumimoji="1" lang="zh-CN" altLang="en-US" dirty="0"/>
              <a:t>过短的时间片会导致什么问题？</a:t>
            </a:r>
          </a:p>
          <a:p>
            <a:endParaRPr kumimoji="1" lang="zh-CN" altLang="en-US" dirty="0"/>
          </a:p>
        </p:txBody>
      </p:sp>
      <p:sp>
        <p:nvSpPr>
          <p:cNvPr id="4" name="灯片编号占位符 3">
            <a:extLst>
              <a:ext uri="{FF2B5EF4-FFF2-40B4-BE49-F238E27FC236}">
                <a16:creationId xmlns:a16="http://schemas.microsoft.com/office/drawing/2014/main" id="{B8B6A453-02BA-664B-AF56-FBE84CD6F612}"/>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42</a:t>
            </a:fld>
            <a:endParaRPr lang="zh-CN" altLang="en-US"/>
          </a:p>
        </p:txBody>
      </p:sp>
      <p:sp>
        <p:nvSpPr>
          <p:cNvPr id="5" name="页脚占位符 4">
            <a:extLst>
              <a:ext uri="{FF2B5EF4-FFF2-40B4-BE49-F238E27FC236}">
                <a16:creationId xmlns:a16="http://schemas.microsoft.com/office/drawing/2014/main" id="{632E930A-109D-694D-B1F0-6BC618AE37BF}"/>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Tree>
    <p:extLst>
      <p:ext uri="{BB962C8B-B14F-4D97-AF65-F5344CB8AC3E}">
        <p14:creationId xmlns:p14="http://schemas.microsoft.com/office/powerpoint/2010/main" val="26202325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C3CFBB2-29A4-9845-909C-D2C6211C1301}"/>
              </a:ext>
            </a:extLst>
          </p:cNvPr>
          <p:cNvSpPr>
            <a:spLocks noGrp="1"/>
          </p:cNvSpPr>
          <p:nvPr>
            <p:ph type="title"/>
          </p:nvPr>
        </p:nvSpPr>
        <p:spPr/>
        <p:txBody>
          <a:bodyPr/>
          <a:lstStyle/>
          <a:p>
            <a:r>
              <a:rPr kumimoji="1" lang="zh-CN" altLang="en-US" dirty="0"/>
              <a:t>优先级调度</a:t>
            </a:r>
            <a:endParaRPr kumimoji="1" lang="zh-CN" altLang="en-US" b="1" dirty="0"/>
          </a:p>
        </p:txBody>
      </p:sp>
      <p:sp>
        <p:nvSpPr>
          <p:cNvPr id="6" name="文本占位符 5">
            <a:extLst>
              <a:ext uri="{FF2B5EF4-FFF2-40B4-BE49-F238E27FC236}">
                <a16:creationId xmlns:a16="http://schemas.microsoft.com/office/drawing/2014/main" id="{88326478-0DD6-F849-B334-5BDB7DEEC82C}"/>
              </a:ext>
            </a:extLst>
          </p:cNvPr>
          <p:cNvSpPr>
            <a:spLocks noGrp="1"/>
          </p:cNvSpPr>
          <p:nvPr>
            <p:ph type="body" idx="1"/>
          </p:nvPr>
        </p:nvSpPr>
        <p:spPr/>
        <p:txBody>
          <a:bodyPr/>
          <a:lstStyle/>
          <a:p>
            <a:r>
              <a:rPr kumimoji="1" lang="en-US" altLang="zh-CN" dirty="0"/>
              <a:t>Priority</a:t>
            </a:r>
            <a:r>
              <a:rPr kumimoji="1" lang="zh-CN" altLang="en-US" dirty="0"/>
              <a:t> </a:t>
            </a:r>
            <a:r>
              <a:rPr kumimoji="1" lang="en-US" altLang="zh-CN" dirty="0"/>
              <a:t>Scheduling</a:t>
            </a:r>
            <a:endParaRPr kumimoji="1" lang="zh-CN" altLang="en-US" dirty="0"/>
          </a:p>
        </p:txBody>
      </p:sp>
      <p:sp>
        <p:nvSpPr>
          <p:cNvPr id="4" name="灯片编号占位符 3">
            <a:extLst>
              <a:ext uri="{FF2B5EF4-FFF2-40B4-BE49-F238E27FC236}">
                <a16:creationId xmlns:a16="http://schemas.microsoft.com/office/drawing/2014/main" id="{45F61D95-77C6-4F44-A6A2-DDF144D592FE}"/>
              </a:ext>
            </a:extLst>
          </p:cNvPr>
          <p:cNvSpPr>
            <a:spLocks noGrp="1"/>
          </p:cNvSpPr>
          <p:nvPr>
            <p:ph type="sldNum" sz="quarter" idx="12"/>
          </p:nvPr>
        </p:nvSpPr>
        <p:spPr/>
        <p:txBody>
          <a:bodyPr/>
          <a:lstStyle/>
          <a:p>
            <a:fld id="{ADE361C3-C043-4A6E-BDCE-8DA1E7D90A3B}" type="slidenum">
              <a:rPr lang="zh-CN" altLang="en-US" smtClean="0"/>
              <a:t>43</a:t>
            </a:fld>
            <a:endParaRPr lang="zh-CN" altLang="en-US"/>
          </a:p>
        </p:txBody>
      </p:sp>
    </p:spTree>
    <p:extLst>
      <p:ext uri="{BB962C8B-B14F-4D97-AF65-F5344CB8AC3E}">
        <p14:creationId xmlns:p14="http://schemas.microsoft.com/office/powerpoint/2010/main" val="18430237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CD42B79-65B9-7448-9E23-11A1D64A94F9}"/>
              </a:ext>
            </a:extLst>
          </p:cNvPr>
          <p:cNvSpPr>
            <a:spLocks noGrp="1"/>
          </p:cNvSpPr>
          <p:nvPr>
            <p:ph idx="1"/>
          </p:nvPr>
        </p:nvSpPr>
        <p:spPr/>
        <p:txBody>
          <a:bodyPr>
            <a:normAutofit/>
          </a:bodyPr>
          <a:lstStyle/>
          <a:p>
            <a:r>
              <a:rPr kumimoji="1" lang="zh-CN" altLang="en-US" sz="2400" dirty="0"/>
              <a:t>操作系统中的任务是不同的，例如：</a:t>
            </a:r>
            <a:endParaRPr kumimoji="1" lang="en-US" altLang="zh-CN" sz="2400" dirty="0"/>
          </a:p>
          <a:p>
            <a:pPr lvl="1"/>
            <a:r>
              <a:rPr kumimoji="1" lang="zh-CN" altLang="en-US" sz="2000" dirty="0"/>
              <a:t>系统 </a:t>
            </a:r>
            <a:r>
              <a:rPr kumimoji="1" lang="en-US" altLang="zh-CN" sz="2000" dirty="0"/>
              <a:t>V.S.</a:t>
            </a:r>
            <a:r>
              <a:rPr kumimoji="1" lang="zh-CN" altLang="en-US" sz="2000" dirty="0"/>
              <a:t> 用户、前台 </a:t>
            </a:r>
            <a:r>
              <a:rPr kumimoji="1" lang="en-US" altLang="zh-CN" sz="2000" dirty="0"/>
              <a:t>V.S.</a:t>
            </a:r>
            <a:r>
              <a:rPr kumimoji="1" lang="zh-CN" altLang="en-US" sz="2000" dirty="0"/>
              <a:t> 后台、</a:t>
            </a:r>
            <a:r>
              <a:rPr kumimoji="1" lang="en-US" altLang="zh-CN" sz="2000" dirty="0"/>
              <a:t>…</a:t>
            </a:r>
          </a:p>
          <a:p>
            <a:r>
              <a:rPr kumimoji="1" lang="zh-CN" altLang="en-US" sz="2200" dirty="0"/>
              <a:t>如果不加以区分</a:t>
            </a:r>
            <a:endParaRPr kumimoji="1" lang="en-US" altLang="zh-CN" sz="2200" dirty="0"/>
          </a:p>
          <a:p>
            <a:pPr lvl="1"/>
            <a:r>
              <a:rPr kumimoji="1" lang="zh-CN" altLang="en-US" sz="1800" dirty="0"/>
              <a:t>系统关键任务无法及时处理</a:t>
            </a:r>
            <a:endParaRPr kumimoji="1" lang="en-US" altLang="zh-CN" sz="1800" dirty="0"/>
          </a:p>
          <a:p>
            <a:pPr lvl="1"/>
            <a:r>
              <a:rPr kumimoji="1" lang="en-US" altLang="zh-CN" sz="1800" dirty="0"/>
              <a:t>"</a:t>
            </a:r>
            <a:r>
              <a:rPr kumimoji="1" lang="zh-CN" altLang="en-US" sz="1800" dirty="0"/>
              <a:t>后台运算</a:t>
            </a:r>
            <a:r>
              <a:rPr kumimoji="1" lang="en-US" altLang="zh-CN" sz="1800" dirty="0"/>
              <a:t>"</a:t>
            </a:r>
            <a:r>
              <a:rPr kumimoji="1" lang="zh-CN" altLang="en-US" sz="1800" dirty="0"/>
              <a:t>导致</a:t>
            </a:r>
            <a:r>
              <a:rPr kumimoji="1" lang="en-US" altLang="zh-CN" sz="1800" dirty="0"/>
              <a:t>"</a:t>
            </a:r>
            <a:r>
              <a:rPr kumimoji="1" lang="zh-CN" altLang="en-US" sz="1800" dirty="0"/>
              <a:t>视频播放</a:t>
            </a:r>
            <a:r>
              <a:rPr kumimoji="1" lang="en-US" altLang="zh-CN" sz="1800" dirty="0"/>
              <a:t>"</a:t>
            </a:r>
            <a:r>
              <a:rPr kumimoji="1" lang="zh-CN" altLang="en-US" sz="1800" dirty="0"/>
              <a:t>卡顿</a:t>
            </a:r>
            <a:endParaRPr kumimoji="1" lang="en-US" altLang="zh-CN" sz="1800" dirty="0"/>
          </a:p>
          <a:p>
            <a:pPr lvl="1"/>
            <a:endParaRPr kumimoji="1" lang="en-US" altLang="zh-CN" sz="2000" dirty="0"/>
          </a:p>
          <a:p>
            <a:r>
              <a:rPr kumimoji="1" lang="zh-CN" altLang="en-US" sz="2200" dirty="0"/>
              <a:t>优先级用于确保重要的任务被优先调度</a:t>
            </a:r>
            <a:endParaRPr kumimoji="1" lang="en-US" altLang="zh-CN" sz="2200" dirty="0"/>
          </a:p>
        </p:txBody>
      </p:sp>
      <p:sp>
        <p:nvSpPr>
          <p:cNvPr id="3" name="灯片编号占位符 2">
            <a:extLst>
              <a:ext uri="{FF2B5EF4-FFF2-40B4-BE49-F238E27FC236}">
                <a16:creationId xmlns:a16="http://schemas.microsoft.com/office/drawing/2014/main" id="{6991D7BE-FD37-1541-96B5-F145880F81FA}"/>
              </a:ext>
            </a:extLst>
          </p:cNvPr>
          <p:cNvSpPr>
            <a:spLocks noGrp="1"/>
          </p:cNvSpPr>
          <p:nvPr>
            <p:ph type="sldNum" sz="quarter" idx="12"/>
          </p:nvPr>
        </p:nvSpPr>
        <p:spPr/>
        <p:txBody>
          <a:bodyPr/>
          <a:lstStyle/>
          <a:p>
            <a:fld id="{ADE361C3-C043-4A6E-BDCE-8DA1E7D90A3B}" type="slidenum">
              <a:rPr lang="zh-CN" altLang="en-US" smtClean="0"/>
              <a:pPr/>
              <a:t>44</a:t>
            </a:fld>
            <a:endParaRPr lang="zh-CN" altLang="en-US"/>
          </a:p>
        </p:txBody>
      </p:sp>
      <p:sp>
        <p:nvSpPr>
          <p:cNvPr id="4" name="标题 3">
            <a:extLst>
              <a:ext uri="{FF2B5EF4-FFF2-40B4-BE49-F238E27FC236}">
                <a16:creationId xmlns:a16="http://schemas.microsoft.com/office/drawing/2014/main" id="{F7F7BC6B-91E1-3A4E-B521-B18DCC56679B}"/>
              </a:ext>
            </a:extLst>
          </p:cNvPr>
          <p:cNvSpPr>
            <a:spLocks noGrp="1"/>
          </p:cNvSpPr>
          <p:nvPr>
            <p:ph type="title"/>
          </p:nvPr>
        </p:nvSpPr>
        <p:spPr/>
        <p:txBody>
          <a:bodyPr/>
          <a:lstStyle/>
          <a:p>
            <a:r>
              <a:rPr kumimoji="1" lang="zh-CN" altLang="en-US" dirty="0"/>
              <a:t>调度优先级</a:t>
            </a:r>
          </a:p>
        </p:txBody>
      </p:sp>
      <p:sp>
        <p:nvSpPr>
          <p:cNvPr id="5" name="页脚占位符 4">
            <a:extLst>
              <a:ext uri="{FF2B5EF4-FFF2-40B4-BE49-F238E27FC236}">
                <a16:creationId xmlns:a16="http://schemas.microsoft.com/office/drawing/2014/main" id="{E5D64341-AE2E-7646-8FB6-D27391C8C2EE}"/>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Tree>
    <p:extLst>
      <p:ext uri="{BB962C8B-B14F-4D97-AF65-F5344CB8AC3E}">
        <p14:creationId xmlns:p14="http://schemas.microsoft.com/office/powerpoint/2010/main" val="40891788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D3EAEB-4C0B-C044-A437-6BA371B870DF}"/>
              </a:ext>
            </a:extLst>
          </p:cNvPr>
          <p:cNvSpPr>
            <a:spLocks noGrp="1"/>
          </p:cNvSpPr>
          <p:nvPr>
            <p:ph type="title"/>
          </p:nvPr>
        </p:nvSpPr>
        <p:spPr>
          <a:xfrm>
            <a:off x="457200" y="228866"/>
            <a:ext cx="8229600" cy="900442"/>
          </a:xfrm>
        </p:spPr>
        <p:txBody>
          <a:bodyPr/>
          <a:lstStyle/>
          <a:p>
            <a:r>
              <a:rPr kumimoji="1" lang="zh-CN" altLang="en-US" dirty="0"/>
              <a:t>添加条件：优先级</a:t>
            </a:r>
          </a:p>
        </p:txBody>
      </p:sp>
      <p:sp>
        <p:nvSpPr>
          <p:cNvPr id="4" name="灯片编号占位符 3">
            <a:extLst>
              <a:ext uri="{FF2B5EF4-FFF2-40B4-BE49-F238E27FC236}">
                <a16:creationId xmlns:a16="http://schemas.microsoft.com/office/drawing/2014/main" id="{2A784BF5-C3D9-9C4C-B126-2BFAF34EF117}"/>
              </a:ext>
            </a:extLst>
          </p:cNvPr>
          <p:cNvSpPr>
            <a:spLocks noGrp="1"/>
          </p:cNvSpPr>
          <p:nvPr>
            <p:ph type="sldNum" sz="quarter" idx="12"/>
          </p:nvPr>
        </p:nvSpPr>
        <p:spPr>
          <a:xfrm>
            <a:off x="6553200" y="5309330"/>
            <a:ext cx="2133600" cy="304271"/>
          </a:xfrm>
        </p:spPr>
        <p:txBody>
          <a:bodyPr/>
          <a:lstStyle/>
          <a:p>
            <a:fld id="{ADE361C3-C043-4A6E-BDCE-8DA1E7D90A3B}" type="slidenum">
              <a:rPr lang="zh-CN" altLang="en-US" smtClean="0"/>
              <a:t>45</a:t>
            </a:fld>
            <a:endParaRPr lang="zh-CN" altLang="en-US"/>
          </a:p>
        </p:txBody>
      </p:sp>
      <p:sp>
        <p:nvSpPr>
          <p:cNvPr id="39" name="文本框 38">
            <a:extLst>
              <a:ext uri="{FF2B5EF4-FFF2-40B4-BE49-F238E27FC236}">
                <a16:creationId xmlns:a16="http://schemas.microsoft.com/office/drawing/2014/main" id="{6D708A43-84C1-AF4D-B91B-862BE34A12A2}"/>
              </a:ext>
            </a:extLst>
          </p:cNvPr>
          <p:cNvSpPr txBox="1"/>
          <p:nvPr/>
        </p:nvSpPr>
        <p:spPr>
          <a:xfrm>
            <a:off x="5854130" y="1731897"/>
            <a:ext cx="1743203" cy="369332"/>
          </a:xfrm>
          <a:prstGeom prst="rect">
            <a:avLst/>
          </a:prstGeom>
          <a:noFill/>
        </p:spPr>
        <p:txBody>
          <a:bodyPr wrap="square" rtlCol="0">
            <a:spAutoFit/>
          </a:bodyPr>
          <a:lstStyle/>
          <a:p>
            <a:pPr algn="ctr"/>
            <a:r>
              <a:rPr kumimoji="1" lang="zh-CN" altLang="en-US" dirty="0"/>
              <a:t>女生</a:t>
            </a:r>
            <a:r>
              <a:rPr kumimoji="1" lang="zh-CN" altLang="en-US" dirty="0">
                <a:solidFill>
                  <a:srgbClr val="FF0000"/>
                </a:solidFill>
              </a:rPr>
              <a:t>优先级</a:t>
            </a:r>
            <a:r>
              <a:rPr kumimoji="1" lang="zh-CN" altLang="en-US" dirty="0"/>
              <a:t>高！</a:t>
            </a:r>
          </a:p>
        </p:txBody>
      </p:sp>
      <p:grpSp>
        <p:nvGrpSpPr>
          <p:cNvPr id="92" name="组合 91">
            <a:extLst>
              <a:ext uri="{FF2B5EF4-FFF2-40B4-BE49-F238E27FC236}">
                <a16:creationId xmlns:a16="http://schemas.microsoft.com/office/drawing/2014/main" id="{8B2D0930-9BD3-B043-91CE-7DFAEF28689A}"/>
              </a:ext>
            </a:extLst>
          </p:cNvPr>
          <p:cNvGrpSpPr/>
          <p:nvPr/>
        </p:nvGrpSpPr>
        <p:grpSpPr>
          <a:xfrm>
            <a:off x="4939730" y="1452401"/>
            <a:ext cx="914400" cy="965540"/>
            <a:chOff x="2184748" y="3721596"/>
            <a:chExt cx="914400" cy="965540"/>
          </a:xfrm>
        </p:grpSpPr>
        <p:pic>
          <p:nvPicPr>
            <p:cNvPr id="93" name="图形 92" descr="用户">
              <a:extLst>
                <a:ext uri="{FF2B5EF4-FFF2-40B4-BE49-F238E27FC236}">
                  <a16:creationId xmlns:a16="http://schemas.microsoft.com/office/drawing/2014/main" id="{6AB5B9B5-C8D9-E14D-9E15-F77399AC04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84748" y="3772736"/>
              <a:ext cx="914400" cy="914400"/>
            </a:xfrm>
            <a:prstGeom prst="rect">
              <a:avLst/>
            </a:prstGeom>
          </p:spPr>
        </p:pic>
        <p:grpSp>
          <p:nvGrpSpPr>
            <p:cNvPr id="94" name="组合 93">
              <a:extLst>
                <a:ext uri="{FF2B5EF4-FFF2-40B4-BE49-F238E27FC236}">
                  <a16:creationId xmlns:a16="http://schemas.microsoft.com/office/drawing/2014/main" id="{5256F0EF-3C66-5547-AC45-6411926D903D}"/>
                </a:ext>
              </a:extLst>
            </p:cNvPr>
            <p:cNvGrpSpPr/>
            <p:nvPr/>
          </p:nvGrpSpPr>
          <p:grpSpPr>
            <a:xfrm>
              <a:off x="2430293" y="3721596"/>
              <a:ext cx="423310" cy="423310"/>
              <a:chOff x="2348489" y="3580911"/>
              <a:chExt cx="586916" cy="586916"/>
            </a:xfrm>
          </p:grpSpPr>
          <p:sp>
            <p:nvSpPr>
              <p:cNvPr id="95" name="椭圆 94">
                <a:extLst>
                  <a:ext uri="{FF2B5EF4-FFF2-40B4-BE49-F238E27FC236}">
                    <a16:creationId xmlns:a16="http://schemas.microsoft.com/office/drawing/2014/main" id="{538C6D99-9479-EE42-998B-5BCC544858AB}"/>
                  </a:ext>
                </a:extLst>
              </p:cNvPr>
              <p:cNvSpPr/>
              <p:nvPr/>
            </p:nvSpPr>
            <p:spPr>
              <a:xfrm>
                <a:off x="2435855" y="3747852"/>
                <a:ext cx="412186" cy="2880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6" name="图形 95" descr="学位帽">
                <a:extLst>
                  <a:ext uri="{FF2B5EF4-FFF2-40B4-BE49-F238E27FC236}">
                    <a16:creationId xmlns:a16="http://schemas.microsoft.com/office/drawing/2014/main" id="{CD59CA99-8E47-E348-9112-EC4F891A683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48489" y="3580911"/>
                <a:ext cx="586916" cy="586916"/>
              </a:xfrm>
              <a:prstGeom prst="rect">
                <a:avLst/>
              </a:prstGeom>
            </p:spPr>
          </p:pic>
        </p:grpSp>
      </p:grpSp>
      <p:grpSp>
        <p:nvGrpSpPr>
          <p:cNvPr id="108" name="组合 107">
            <a:extLst>
              <a:ext uri="{FF2B5EF4-FFF2-40B4-BE49-F238E27FC236}">
                <a16:creationId xmlns:a16="http://schemas.microsoft.com/office/drawing/2014/main" id="{E768CEF6-BAA5-EE4E-A886-2C74CA1F0833}"/>
              </a:ext>
            </a:extLst>
          </p:cNvPr>
          <p:cNvGrpSpPr/>
          <p:nvPr/>
        </p:nvGrpSpPr>
        <p:grpSpPr>
          <a:xfrm>
            <a:off x="2755490" y="1875711"/>
            <a:ext cx="914400" cy="914400"/>
            <a:chOff x="3968174" y="2217839"/>
            <a:chExt cx="914400" cy="914400"/>
          </a:xfrm>
        </p:grpSpPr>
        <p:pic>
          <p:nvPicPr>
            <p:cNvPr id="109" name="图形 108" descr="男性形象">
              <a:extLst>
                <a:ext uri="{FF2B5EF4-FFF2-40B4-BE49-F238E27FC236}">
                  <a16:creationId xmlns:a16="http://schemas.microsoft.com/office/drawing/2014/main" id="{B64649AC-C011-6549-B3A6-EDC8BE6FFB4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68174" y="2217839"/>
              <a:ext cx="914400" cy="914400"/>
            </a:xfrm>
            <a:prstGeom prst="rect">
              <a:avLst/>
            </a:prstGeom>
          </p:spPr>
        </p:pic>
        <p:sp>
          <p:nvSpPr>
            <p:cNvPr id="110" name="文本框 109">
              <a:extLst>
                <a:ext uri="{FF2B5EF4-FFF2-40B4-BE49-F238E27FC236}">
                  <a16:creationId xmlns:a16="http://schemas.microsoft.com/office/drawing/2014/main" id="{6FBED64D-CE19-4F40-8C27-0B53D99993E8}"/>
                </a:ext>
              </a:extLst>
            </p:cNvPr>
            <p:cNvSpPr txBox="1"/>
            <p:nvPr/>
          </p:nvSpPr>
          <p:spPr>
            <a:xfrm>
              <a:off x="3968174" y="2654055"/>
              <a:ext cx="914400" cy="369332"/>
            </a:xfrm>
            <a:prstGeom prst="rect">
              <a:avLst/>
            </a:prstGeom>
            <a:noFill/>
          </p:spPr>
          <p:txBody>
            <a:bodyPr wrap="square" rtlCol="0">
              <a:spAutoFit/>
            </a:bodyPr>
            <a:lstStyle/>
            <a:p>
              <a:pPr algn="ctr"/>
              <a:endParaRPr kumimoji="1" lang="zh-CN" altLang="en-US" b="1" dirty="0"/>
            </a:p>
          </p:txBody>
        </p:sp>
      </p:grpSp>
      <p:grpSp>
        <p:nvGrpSpPr>
          <p:cNvPr id="111" name="组合 110">
            <a:extLst>
              <a:ext uri="{FF2B5EF4-FFF2-40B4-BE49-F238E27FC236}">
                <a16:creationId xmlns:a16="http://schemas.microsoft.com/office/drawing/2014/main" id="{2672FA00-B488-2349-91CF-44620D59CA42}"/>
              </a:ext>
            </a:extLst>
          </p:cNvPr>
          <p:cNvGrpSpPr/>
          <p:nvPr/>
        </p:nvGrpSpPr>
        <p:grpSpPr>
          <a:xfrm>
            <a:off x="2755490" y="3621536"/>
            <a:ext cx="914400" cy="914400"/>
            <a:chOff x="5878583" y="1595505"/>
            <a:chExt cx="914400" cy="914400"/>
          </a:xfrm>
        </p:grpSpPr>
        <p:pic>
          <p:nvPicPr>
            <p:cNvPr id="112" name="图形 111" descr="女性形象">
              <a:extLst>
                <a:ext uri="{FF2B5EF4-FFF2-40B4-BE49-F238E27FC236}">
                  <a16:creationId xmlns:a16="http://schemas.microsoft.com/office/drawing/2014/main" id="{0929D1D5-C7A4-DF40-AD5A-D3EEF506D28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78583" y="1595505"/>
              <a:ext cx="914400" cy="914400"/>
            </a:xfrm>
            <a:prstGeom prst="rect">
              <a:avLst/>
            </a:prstGeom>
          </p:spPr>
        </p:pic>
        <p:sp>
          <p:nvSpPr>
            <p:cNvPr id="113" name="文本框 112">
              <a:extLst>
                <a:ext uri="{FF2B5EF4-FFF2-40B4-BE49-F238E27FC236}">
                  <a16:creationId xmlns:a16="http://schemas.microsoft.com/office/drawing/2014/main" id="{5286D50F-C1E4-5D4C-894F-E9ECA88B9F17}"/>
                </a:ext>
              </a:extLst>
            </p:cNvPr>
            <p:cNvSpPr txBox="1"/>
            <p:nvPr/>
          </p:nvSpPr>
          <p:spPr>
            <a:xfrm>
              <a:off x="5878583" y="2033173"/>
              <a:ext cx="914400" cy="369332"/>
            </a:xfrm>
            <a:prstGeom prst="rect">
              <a:avLst/>
            </a:prstGeom>
            <a:noFill/>
          </p:spPr>
          <p:txBody>
            <a:bodyPr wrap="square" rtlCol="0">
              <a:spAutoFit/>
            </a:bodyPr>
            <a:lstStyle/>
            <a:p>
              <a:pPr algn="ctr"/>
              <a:endParaRPr kumimoji="1" lang="zh-CN" altLang="en-US" b="1" dirty="0"/>
            </a:p>
          </p:txBody>
        </p:sp>
      </p:grpSp>
      <p:grpSp>
        <p:nvGrpSpPr>
          <p:cNvPr id="114" name="组合 113">
            <a:extLst>
              <a:ext uri="{FF2B5EF4-FFF2-40B4-BE49-F238E27FC236}">
                <a16:creationId xmlns:a16="http://schemas.microsoft.com/office/drawing/2014/main" id="{ACDFE729-D93E-A749-B91F-6BB3CEA79620}"/>
              </a:ext>
            </a:extLst>
          </p:cNvPr>
          <p:cNvGrpSpPr/>
          <p:nvPr/>
        </p:nvGrpSpPr>
        <p:grpSpPr>
          <a:xfrm>
            <a:off x="595250" y="2629642"/>
            <a:ext cx="914400" cy="914400"/>
            <a:chOff x="2942911" y="3750549"/>
            <a:chExt cx="914400" cy="914400"/>
          </a:xfrm>
        </p:grpSpPr>
        <p:pic>
          <p:nvPicPr>
            <p:cNvPr id="115" name="图形 114" descr="用户">
              <a:extLst>
                <a:ext uri="{FF2B5EF4-FFF2-40B4-BE49-F238E27FC236}">
                  <a16:creationId xmlns:a16="http://schemas.microsoft.com/office/drawing/2014/main" id="{1DF7DC90-3752-C145-BFB4-9AE406CC902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42911" y="3750549"/>
              <a:ext cx="914400" cy="914400"/>
            </a:xfrm>
            <a:prstGeom prst="rect">
              <a:avLst/>
            </a:prstGeom>
          </p:spPr>
        </p:pic>
        <p:sp>
          <p:nvSpPr>
            <p:cNvPr id="116" name="文本框 115">
              <a:extLst>
                <a:ext uri="{FF2B5EF4-FFF2-40B4-BE49-F238E27FC236}">
                  <a16:creationId xmlns:a16="http://schemas.microsoft.com/office/drawing/2014/main" id="{A391E1FB-231F-BE40-9457-E26CDEF21260}"/>
                </a:ext>
              </a:extLst>
            </p:cNvPr>
            <p:cNvSpPr txBox="1"/>
            <p:nvPr/>
          </p:nvSpPr>
          <p:spPr>
            <a:xfrm>
              <a:off x="2942911" y="4225652"/>
              <a:ext cx="914400" cy="369332"/>
            </a:xfrm>
            <a:prstGeom prst="rect">
              <a:avLst/>
            </a:prstGeom>
            <a:noFill/>
          </p:spPr>
          <p:txBody>
            <a:bodyPr wrap="square" rtlCol="0">
              <a:spAutoFit/>
            </a:bodyPr>
            <a:lstStyle/>
            <a:p>
              <a:pPr algn="ctr"/>
              <a:endParaRPr kumimoji="1" lang="zh-CN" altLang="en-US" b="1" dirty="0"/>
            </a:p>
          </p:txBody>
        </p:sp>
      </p:grpSp>
      <p:sp>
        <p:nvSpPr>
          <p:cNvPr id="14" name="右箭头 13">
            <a:extLst>
              <a:ext uri="{FF2B5EF4-FFF2-40B4-BE49-F238E27FC236}">
                <a16:creationId xmlns:a16="http://schemas.microsoft.com/office/drawing/2014/main" id="{60BBE461-6983-1946-AF1D-520D9B266C99}"/>
              </a:ext>
            </a:extLst>
          </p:cNvPr>
          <p:cNvSpPr/>
          <p:nvPr/>
        </p:nvSpPr>
        <p:spPr>
          <a:xfrm rot="19679552">
            <a:off x="1544333" y="2521887"/>
            <a:ext cx="957808" cy="405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 name="右箭头 119">
            <a:extLst>
              <a:ext uri="{FF2B5EF4-FFF2-40B4-BE49-F238E27FC236}">
                <a16:creationId xmlns:a16="http://schemas.microsoft.com/office/drawing/2014/main" id="{1993DFE7-88B8-3143-AE34-F08889D53665}"/>
              </a:ext>
            </a:extLst>
          </p:cNvPr>
          <p:cNvSpPr/>
          <p:nvPr/>
        </p:nvSpPr>
        <p:spPr>
          <a:xfrm rot="1800000">
            <a:off x="1544334" y="3460869"/>
            <a:ext cx="957808" cy="405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21" name="组合 120">
            <a:extLst>
              <a:ext uri="{FF2B5EF4-FFF2-40B4-BE49-F238E27FC236}">
                <a16:creationId xmlns:a16="http://schemas.microsoft.com/office/drawing/2014/main" id="{E9E881C6-B7C4-1F4F-BF12-FA7DD45F6901}"/>
              </a:ext>
            </a:extLst>
          </p:cNvPr>
          <p:cNvGrpSpPr/>
          <p:nvPr/>
        </p:nvGrpSpPr>
        <p:grpSpPr>
          <a:xfrm>
            <a:off x="4366618" y="3077780"/>
            <a:ext cx="914400" cy="914400"/>
            <a:chOff x="3968174" y="2217839"/>
            <a:chExt cx="914400" cy="914400"/>
          </a:xfrm>
        </p:grpSpPr>
        <p:pic>
          <p:nvPicPr>
            <p:cNvPr id="122" name="图形 121" descr="男性形象">
              <a:extLst>
                <a:ext uri="{FF2B5EF4-FFF2-40B4-BE49-F238E27FC236}">
                  <a16:creationId xmlns:a16="http://schemas.microsoft.com/office/drawing/2014/main" id="{DD646658-7951-614B-906B-D6DBD3350DE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68174" y="2217839"/>
              <a:ext cx="914400" cy="914400"/>
            </a:xfrm>
            <a:prstGeom prst="rect">
              <a:avLst/>
            </a:prstGeom>
          </p:spPr>
        </p:pic>
        <p:sp>
          <p:nvSpPr>
            <p:cNvPr id="123" name="文本框 122">
              <a:extLst>
                <a:ext uri="{FF2B5EF4-FFF2-40B4-BE49-F238E27FC236}">
                  <a16:creationId xmlns:a16="http://schemas.microsoft.com/office/drawing/2014/main" id="{A0FCC599-D55A-3241-B868-24964D4BCFF4}"/>
                </a:ext>
              </a:extLst>
            </p:cNvPr>
            <p:cNvSpPr txBox="1"/>
            <p:nvPr/>
          </p:nvSpPr>
          <p:spPr>
            <a:xfrm>
              <a:off x="3968174" y="2654055"/>
              <a:ext cx="914400" cy="369332"/>
            </a:xfrm>
            <a:prstGeom prst="rect">
              <a:avLst/>
            </a:prstGeom>
            <a:noFill/>
          </p:spPr>
          <p:txBody>
            <a:bodyPr wrap="square" rtlCol="0">
              <a:spAutoFit/>
            </a:bodyPr>
            <a:lstStyle/>
            <a:p>
              <a:pPr algn="ctr"/>
              <a:r>
                <a:rPr kumimoji="1" lang="en-US" altLang="zh-CN" b="1" dirty="0"/>
                <a:t>A</a:t>
              </a:r>
              <a:endParaRPr kumimoji="1" lang="zh-CN" altLang="en-US" b="1" dirty="0"/>
            </a:p>
          </p:txBody>
        </p:sp>
      </p:grpSp>
      <p:grpSp>
        <p:nvGrpSpPr>
          <p:cNvPr id="124" name="组合 123">
            <a:extLst>
              <a:ext uri="{FF2B5EF4-FFF2-40B4-BE49-F238E27FC236}">
                <a16:creationId xmlns:a16="http://schemas.microsoft.com/office/drawing/2014/main" id="{E86DE226-A90F-AF4F-B144-1A8D63668F47}"/>
              </a:ext>
            </a:extLst>
          </p:cNvPr>
          <p:cNvGrpSpPr/>
          <p:nvPr/>
        </p:nvGrpSpPr>
        <p:grpSpPr>
          <a:xfrm>
            <a:off x="5357197" y="3082411"/>
            <a:ext cx="914400" cy="914400"/>
            <a:chOff x="5878583" y="1595505"/>
            <a:chExt cx="914400" cy="914400"/>
          </a:xfrm>
        </p:grpSpPr>
        <p:pic>
          <p:nvPicPr>
            <p:cNvPr id="125" name="图形 124" descr="女性形象">
              <a:extLst>
                <a:ext uri="{FF2B5EF4-FFF2-40B4-BE49-F238E27FC236}">
                  <a16:creationId xmlns:a16="http://schemas.microsoft.com/office/drawing/2014/main" id="{1B659F90-5148-DF47-9305-88FF0F5C35B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78583" y="1595505"/>
              <a:ext cx="914400" cy="914400"/>
            </a:xfrm>
            <a:prstGeom prst="rect">
              <a:avLst/>
            </a:prstGeom>
          </p:spPr>
        </p:pic>
        <p:sp>
          <p:nvSpPr>
            <p:cNvPr id="126" name="文本框 125">
              <a:extLst>
                <a:ext uri="{FF2B5EF4-FFF2-40B4-BE49-F238E27FC236}">
                  <a16:creationId xmlns:a16="http://schemas.microsoft.com/office/drawing/2014/main" id="{982F592B-8108-F04E-9379-17204F5DE458}"/>
                </a:ext>
              </a:extLst>
            </p:cNvPr>
            <p:cNvSpPr txBox="1"/>
            <p:nvPr/>
          </p:nvSpPr>
          <p:spPr>
            <a:xfrm>
              <a:off x="5878583" y="2033173"/>
              <a:ext cx="914400" cy="369332"/>
            </a:xfrm>
            <a:prstGeom prst="rect">
              <a:avLst/>
            </a:prstGeom>
            <a:noFill/>
          </p:spPr>
          <p:txBody>
            <a:bodyPr wrap="square" rtlCol="0">
              <a:spAutoFit/>
            </a:bodyPr>
            <a:lstStyle/>
            <a:p>
              <a:pPr algn="ctr"/>
              <a:r>
                <a:rPr kumimoji="1" lang="en-US" altLang="zh-CN" b="1" dirty="0"/>
                <a:t>B</a:t>
              </a:r>
              <a:endParaRPr kumimoji="1" lang="zh-CN" altLang="en-US" b="1" dirty="0"/>
            </a:p>
          </p:txBody>
        </p:sp>
      </p:grpSp>
      <p:grpSp>
        <p:nvGrpSpPr>
          <p:cNvPr id="127" name="组合 126">
            <a:extLst>
              <a:ext uri="{FF2B5EF4-FFF2-40B4-BE49-F238E27FC236}">
                <a16:creationId xmlns:a16="http://schemas.microsoft.com/office/drawing/2014/main" id="{0292918C-A453-2E4E-84D5-456FB0B5AAAB}"/>
              </a:ext>
            </a:extLst>
          </p:cNvPr>
          <p:cNvGrpSpPr/>
          <p:nvPr/>
        </p:nvGrpSpPr>
        <p:grpSpPr>
          <a:xfrm>
            <a:off x="6449751" y="3077780"/>
            <a:ext cx="914400" cy="914400"/>
            <a:chOff x="3968174" y="2217839"/>
            <a:chExt cx="914400" cy="914400"/>
          </a:xfrm>
        </p:grpSpPr>
        <p:pic>
          <p:nvPicPr>
            <p:cNvPr id="128" name="图形 127" descr="男性形象">
              <a:extLst>
                <a:ext uri="{FF2B5EF4-FFF2-40B4-BE49-F238E27FC236}">
                  <a16:creationId xmlns:a16="http://schemas.microsoft.com/office/drawing/2014/main" id="{29188134-8E0B-C14F-9367-0606195D60E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68174" y="2217839"/>
              <a:ext cx="914400" cy="914400"/>
            </a:xfrm>
            <a:prstGeom prst="rect">
              <a:avLst/>
            </a:prstGeom>
          </p:spPr>
        </p:pic>
        <p:sp>
          <p:nvSpPr>
            <p:cNvPr id="129" name="文本框 128">
              <a:extLst>
                <a:ext uri="{FF2B5EF4-FFF2-40B4-BE49-F238E27FC236}">
                  <a16:creationId xmlns:a16="http://schemas.microsoft.com/office/drawing/2014/main" id="{001A7F9C-3458-7642-A1E4-5ECA841526A1}"/>
                </a:ext>
              </a:extLst>
            </p:cNvPr>
            <p:cNvSpPr txBox="1"/>
            <p:nvPr/>
          </p:nvSpPr>
          <p:spPr>
            <a:xfrm>
              <a:off x="3968174" y="2654055"/>
              <a:ext cx="914400" cy="369332"/>
            </a:xfrm>
            <a:prstGeom prst="rect">
              <a:avLst/>
            </a:prstGeom>
            <a:noFill/>
          </p:spPr>
          <p:txBody>
            <a:bodyPr wrap="square" rtlCol="0">
              <a:spAutoFit/>
            </a:bodyPr>
            <a:lstStyle/>
            <a:p>
              <a:pPr algn="ctr"/>
              <a:r>
                <a:rPr kumimoji="1" lang="en-US" altLang="zh-CN" b="1" dirty="0"/>
                <a:t>C</a:t>
              </a:r>
              <a:endParaRPr kumimoji="1" lang="zh-CN" altLang="en-US" b="1" dirty="0"/>
            </a:p>
          </p:txBody>
        </p:sp>
      </p:grpSp>
      <p:grpSp>
        <p:nvGrpSpPr>
          <p:cNvPr id="130" name="组合 129">
            <a:extLst>
              <a:ext uri="{FF2B5EF4-FFF2-40B4-BE49-F238E27FC236}">
                <a16:creationId xmlns:a16="http://schemas.microsoft.com/office/drawing/2014/main" id="{83B3DDB3-05C8-484C-B4B2-8C704DAAE79C}"/>
              </a:ext>
            </a:extLst>
          </p:cNvPr>
          <p:cNvGrpSpPr/>
          <p:nvPr/>
        </p:nvGrpSpPr>
        <p:grpSpPr>
          <a:xfrm>
            <a:off x="7511767" y="3077780"/>
            <a:ext cx="914400" cy="914400"/>
            <a:chOff x="5878583" y="1595505"/>
            <a:chExt cx="914400" cy="914400"/>
          </a:xfrm>
        </p:grpSpPr>
        <p:pic>
          <p:nvPicPr>
            <p:cNvPr id="131" name="图形 130" descr="女性形象">
              <a:extLst>
                <a:ext uri="{FF2B5EF4-FFF2-40B4-BE49-F238E27FC236}">
                  <a16:creationId xmlns:a16="http://schemas.microsoft.com/office/drawing/2014/main" id="{956EFC02-939E-B54C-A787-07BC0FA2E49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78583" y="1595505"/>
              <a:ext cx="914400" cy="914400"/>
            </a:xfrm>
            <a:prstGeom prst="rect">
              <a:avLst/>
            </a:prstGeom>
          </p:spPr>
        </p:pic>
        <p:sp>
          <p:nvSpPr>
            <p:cNvPr id="132" name="文本框 131">
              <a:extLst>
                <a:ext uri="{FF2B5EF4-FFF2-40B4-BE49-F238E27FC236}">
                  <a16:creationId xmlns:a16="http://schemas.microsoft.com/office/drawing/2014/main" id="{9868DE6D-99F1-C449-96E3-FC94475D86EB}"/>
                </a:ext>
              </a:extLst>
            </p:cNvPr>
            <p:cNvSpPr txBox="1"/>
            <p:nvPr/>
          </p:nvSpPr>
          <p:spPr>
            <a:xfrm>
              <a:off x="5878583" y="2033173"/>
              <a:ext cx="914400" cy="369332"/>
            </a:xfrm>
            <a:prstGeom prst="rect">
              <a:avLst/>
            </a:prstGeom>
            <a:noFill/>
          </p:spPr>
          <p:txBody>
            <a:bodyPr wrap="square" rtlCol="0">
              <a:spAutoFit/>
            </a:bodyPr>
            <a:lstStyle/>
            <a:p>
              <a:pPr algn="ctr"/>
              <a:r>
                <a:rPr kumimoji="1" lang="en-US" altLang="zh-CN" b="1" dirty="0"/>
                <a:t>D</a:t>
              </a:r>
              <a:endParaRPr kumimoji="1" lang="zh-CN" altLang="en-US" b="1" dirty="0"/>
            </a:p>
          </p:txBody>
        </p:sp>
      </p:grpSp>
      <p:sp>
        <p:nvSpPr>
          <p:cNvPr id="33" name="页脚占位符 4">
            <a:extLst>
              <a:ext uri="{FF2B5EF4-FFF2-40B4-BE49-F238E27FC236}">
                <a16:creationId xmlns:a16="http://schemas.microsoft.com/office/drawing/2014/main" id="{175952CB-0D43-934A-A4A4-CF6B72D0FC73}"/>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Tree>
    <p:extLst>
      <p:ext uri="{BB962C8B-B14F-4D97-AF65-F5344CB8AC3E}">
        <p14:creationId xmlns:p14="http://schemas.microsoft.com/office/powerpoint/2010/main" val="351768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552505-6BAE-6B4C-BE7E-364054172B90}"/>
              </a:ext>
            </a:extLst>
          </p:cNvPr>
          <p:cNvSpPr>
            <a:spLocks noGrp="1"/>
          </p:cNvSpPr>
          <p:nvPr>
            <p:ph type="title"/>
          </p:nvPr>
        </p:nvSpPr>
        <p:spPr>
          <a:xfrm>
            <a:off x="457200" y="228866"/>
            <a:ext cx="8229600" cy="900442"/>
          </a:xfrm>
        </p:spPr>
        <p:txBody>
          <a:bodyPr>
            <a:normAutofit/>
          </a:bodyPr>
          <a:lstStyle/>
          <a:p>
            <a:r>
              <a:rPr kumimoji="1" lang="zh-CN" altLang="en-US" dirty="0"/>
              <a:t>多级队列</a:t>
            </a:r>
          </a:p>
        </p:txBody>
      </p:sp>
      <p:sp>
        <p:nvSpPr>
          <p:cNvPr id="4" name="灯片编号占位符 3">
            <a:extLst>
              <a:ext uri="{FF2B5EF4-FFF2-40B4-BE49-F238E27FC236}">
                <a16:creationId xmlns:a16="http://schemas.microsoft.com/office/drawing/2014/main" id="{FF43BE7B-2D16-994C-9C73-84C95DB9D5D5}"/>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46</a:t>
            </a:fld>
            <a:endParaRPr lang="zh-CN" altLang="en-US"/>
          </a:p>
        </p:txBody>
      </p:sp>
      <p:sp>
        <p:nvSpPr>
          <p:cNvPr id="5" name="内容占位符 2">
            <a:extLst>
              <a:ext uri="{FF2B5EF4-FFF2-40B4-BE49-F238E27FC236}">
                <a16:creationId xmlns:a16="http://schemas.microsoft.com/office/drawing/2014/main" id="{13B0B52F-62C8-BE40-906E-13B60959E947}"/>
              </a:ext>
            </a:extLst>
          </p:cNvPr>
          <p:cNvSpPr>
            <a:spLocks noGrp="1"/>
          </p:cNvSpPr>
          <p:nvPr>
            <p:ph idx="1"/>
          </p:nvPr>
        </p:nvSpPr>
        <p:spPr>
          <a:xfrm>
            <a:off x="1278672" y="3652210"/>
            <a:ext cx="3293328" cy="582768"/>
          </a:xfrm>
        </p:spPr>
        <p:txBody>
          <a:bodyPr>
            <a:normAutofit/>
          </a:bodyPr>
          <a:lstStyle/>
          <a:p>
            <a:pPr marL="0" indent="0">
              <a:buNone/>
            </a:pPr>
            <a:r>
              <a:rPr kumimoji="1" lang="zh-CN" altLang="en-US" sz="1800" dirty="0"/>
              <a:t>女生队列（高优先级）</a:t>
            </a:r>
            <a:r>
              <a:rPr kumimoji="1" lang="en-US" altLang="zh-CN" sz="1800" dirty="0" err="1"/>
              <a:t>Q</a:t>
            </a:r>
            <a:r>
              <a:rPr kumimoji="1" lang="en-US" altLang="zh-CN" sz="1800" baseline="-25000" dirty="0" err="1"/>
              <a:t>girl</a:t>
            </a:r>
            <a:endParaRPr kumimoji="1" lang="en-US" altLang="zh-CN" sz="1800" baseline="-25000" dirty="0"/>
          </a:p>
        </p:txBody>
      </p:sp>
      <p:grpSp>
        <p:nvGrpSpPr>
          <p:cNvPr id="8" name="组合 7">
            <a:extLst>
              <a:ext uri="{FF2B5EF4-FFF2-40B4-BE49-F238E27FC236}">
                <a16:creationId xmlns:a16="http://schemas.microsoft.com/office/drawing/2014/main" id="{75C0E6A1-5826-A446-8009-F1542375EC77}"/>
              </a:ext>
            </a:extLst>
          </p:cNvPr>
          <p:cNvGrpSpPr/>
          <p:nvPr/>
        </p:nvGrpSpPr>
        <p:grpSpPr>
          <a:xfrm>
            <a:off x="4817329" y="4234978"/>
            <a:ext cx="914400" cy="914400"/>
            <a:chOff x="3968174" y="2217839"/>
            <a:chExt cx="914400" cy="914400"/>
          </a:xfrm>
        </p:grpSpPr>
        <p:pic>
          <p:nvPicPr>
            <p:cNvPr id="9" name="图形 8" descr="男性形象">
              <a:extLst>
                <a:ext uri="{FF2B5EF4-FFF2-40B4-BE49-F238E27FC236}">
                  <a16:creationId xmlns:a16="http://schemas.microsoft.com/office/drawing/2014/main" id="{27D971F9-D990-A943-8AB2-B97CED1CE9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68174" y="2217839"/>
              <a:ext cx="914400" cy="914400"/>
            </a:xfrm>
            <a:prstGeom prst="rect">
              <a:avLst/>
            </a:prstGeom>
          </p:spPr>
        </p:pic>
        <p:sp>
          <p:nvSpPr>
            <p:cNvPr id="10" name="文本框 9">
              <a:extLst>
                <a:ext uri="{FF2B5EF4-FFF2-40B4-BE49-F238E27FC236}">
                  <a16:creationId xmlns:a16="http://schemas.microsoft.com/office/drawing/2014/main" id="{D7C7531A-E49E-F343-921A-FCF1515DF319}"/>
                </a:ext>
              </a:extLst>
            </p:cNvPr>
            <p:cNvSpPr txBox="1"/>
            <p:nvPr/>
          </p:nvSpPr>
          <p:spPr>
            <a:xfrm>
              <a:off x="3968174" y="2654055"/>
              <a:ext cx="914400" cy="369332"/>
            </a:xfrm>
            <a:prstGeom prst="rect">
              <a:avLst/>
            </a:prstGeom>
            <a:noFill/>
          </p:spPr>
          <p:txBody>
            <a:bodyPr wrap="square" rtlCol="0">
              <a:spAutoFit/>
            </a:bodyPr>
            <a:lstStyle/>
            <a:p>
              <a:pPr algn="ctr"/>
              <a:r>
                <a:rPr kumimoji="1" lang="en-US" altLang="zh-CN" b="1" dirty="0"/>
                <a:t>A</a:t>
              </a:r>
              <a:endParaRPr kumimoji="1" lang="zh-CN" altLang="en-US" b="1" dirty="0"/>
            </a:p>
          </p:txBody>
        </p:sp>
      </p:grpSp>
      <p:grpSp>
        <p:nvGrpSpPr>
          <p:cNvPr id="11" name="组合 10">
            <a:extLst>
              <a:ext uri="{FF2B5EF4-FFF2-40B4-BE49-F238E27FC236}">
                <a16:creationId xmlns:a16="http://schemas.microsoft.com/office/drawing/2014/main" id="{6C7B33C5-A34A-EE46-A483-A83F6596B033}"/>
              </a:ext>
            </a:extLst>
          </p:cNvPr>
          <p:cNvGrpSpPr/>
          <p:nvPr/>
        </p:nvGrpSpPr>
        <p:grpSpPr>
          <a:xfrm>
            <a:off x="4840251" y="3321010"/>
            <a:ext cx="914400" cy="914400"/>
            <a:chOff x="5878583" y="1595505"/>
            <a:chExt cx="914400" cy="914400"/>
          </a:xfrm>
        </p:grpSpPr>
        <p:pic>
          <p:nvPicPr>
            <p:cNvPr id="12" name="图形 11" descr="女性形象">
              <a:extLst>
                <a:ext uri="{FF2B5EF4-FFF2-40B4-BE49-F238E27FC236}">
                  <a16:creationId xmlns:a16="http://schemas.microsoft.com/office/drawing/2014/main" id="{803CE6CA-C96F-9440-B22A-E34F5CC6A70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78583" y="1595505"/>
              <a:ext cx="914400" cy="914400"/>
            </a:xfrm>
            <a:prstGeom prst="rect">
              <a:avLst/>
            </a:prstGeom>
          </p:spPr>
        </p:pic>
        <p:sp>
          <p:nvSpPr>
            <p:cNvPr id="13" name="文本框 12">
              <a:extLst>
                <a:ext uri="{FF2B5EF4-FFF2-40B4-BE49-F238E27FC236}">
                  <a16:creationId xmlns:a16="http://schemas.microsoft.com/office/drawing/2014/main" id="{71F72B47-36A0-9345-8385-7D3C3A3B105E}"/>
                </a:ext>
              </a:extLst>
            </p:cNvPr>
            <p:cNvSpPr txBox="1"/>
            <p:nvPr/>
          </p:nvSpPr>
          <p:spPr>
            <a:xfrm>
              <a:off x="5878583" y="2033173"/>
              <a:ext cx="914400" cy="369332"/>
            </a:xfrm>
            <a:prstGeom prst="rect">
              <a:avLst/>
            </a:prstGeom>
            <a:noFill/>
          </p:spPr>
          <p:txBody>
            <a:bodyPr wrap="square" rtlCol="0">
              <a:spAutoFit/>
            </a:bodyPr>
            <a:lstStyle/>
            <a:p>
              <a:pPr algn="ctr"/>
              <a:r>
                <a:rPr kumimoji="1" lang="en-US" altLang="zh-CN" b="1" dirty="0"/>
                <a:t>B</a:t>
              </a:r>
              <a:endParaRPr kumimoji="1" lang="zh-CN" altLang="en-US" b="1" dirty="0"/>
            </a:p>
          </p:txBody>
        </p:sp>
      </p:grpSp>
      <p:grpSp>
        <p:nvGrpSpPr>
          <p:cNvPr id="14" name="组合 13">
            <a:extLst>
              <a:ext uri="{FF2B5EF4-FFF2-40B4-BE49-F238E27FC236}">
                <a16:creationId xmlns:a16="http://schemas.microsoft.com/office/drawing/2014/main" id="{55FBD8AD-C37D-6140-AC92-3B711DC08AA3}"/>
              </a:ext>
            </a:extLst>
          </p:cNvPr>
          <p:cNvGrpSpPr/>
          <p:nvPr/>
        </p:nvGrpSpPr>
        <p:grpSpPr>
          <a:xfrm>
            <a:off x="6300192" y="4226993"/>
            <a:ext cx="914400" cy="914400"/>
            <a:chOff x="3968174" y="2217839"/>
            <a:chExt cx="914400" cy="914400"/>
          </a:xfrm>
        </p:grpSpPr>
        <p:pic>
          <p:nvPicPr>
            <p:cNvPr id="15" name="图形 14" descr="男性形象">
              <a:extLst>
                <a:ext uri="{FF2B5EF4-FFF2-40B4-BE49-F238E27FC236}">
                  <a16:creationId xmlns:a16="http://schemas.microsoft.com/office/drawing/2014/main" id="{69A10E96-7742-B74A-A85D-2191262BBA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68174" y="2217839"/>
              <a:ext cx="914400" cy="914400"/>
            </a:xfrm>
            <a:prstGeom prst="rect">
              <a:avLst/>
            </a:prstGeom>
          </p:spPr>
        </p:pic>
        <p:sp>
          <p:nvSpPr>
            <p:cNvPr id="16" name="文本框 15">
              <a:extLst>
                <a:ext uri="{FF2B5EF4-FFF2-40B4-BE49-F238E27FC236}">
                  <a16:creationId xmlns:a16="http://schemas.microsoft.com/office/drawing/2014/main" id="{4C410A14-4D01-8F40-8346-F616F331E29B}"/>
                </a:ext>
              </a:extLst>
            </p:cNvPr>
            <p:cNvSpPr txBox="1"/>
            <p:nvPr/>
          </p:nvSpPr>
          <p:spPr>
            <a:xfrm>
              <a:off x="3968174" y="2654055"/>
              <a:ext cx="914400" cy="369332"/>
            </a:xfrm>
            <a:prstGeom prst="rect">
              <a:avLst/>
            </a:prstGeom>
            <a:noFill/>
          </p:spPr>
          <p:txBody>
            <a:bodyPr wrap="square" rtlCol="0">
              <a:spAutoFit/>
            </a:bodyPr>
            <a:lstStyle/>
            <a:p>
              <a:pPr algn="ctr"/>
              <a:r>
                <a:rPr kumimoji="1" lang="en-US" altLang="zh-CN" b="1" dirty="0"/>
                <a:t>C</a:t>
              </a:r>
              <a:endParaRPr kumimoji="1" lang="zh-CN" altLang="en-US" b="1" dirty="0"/>
            </a:p>
          </p:txBody>
        </p:sp>
      </p:grpSp>
      <p:grpSp>
        <p:nvGrpSpPr>
          <p:cNvPr id="17" name="组合 16">
            <a:extLst>
              <a:ext uri="{FF2B5EF4-FFF2-40B4-BE49-F238E27FC236}">
                <a16:creationId xmlns:a16="http://schemas.microsoft.com/office/drawing/2014/main" id="{5361A20D-DA8D-8141-B59A-05B30653BAE4}"/>
              </a:ext>
            </a:extLst>
          </p:cNvPr>
          <p:cNvGrpSpPr/>
          <p:nvPr/>
        </p:nvGrpSpPr>
        <p:grpSpPr>
          <a:xfrm>
            <a:off x="6246949" y="3323531"/>
            <a:ext cx="914400" cy="914400"/>
            <a:chOff x="5878583" y="1595505"/>
            <a:chExt cx="914400" cy="914400"/>
          </a:xfrm>
        </p:grpSpPr>
        <p:pic>
          <p:nvPicPr>
            <p:cNvPr id="18" name="图形 17" descr="女性形象">
              <a:extLst>
                <a:ext uri="{FF2B5EF4-FFF2-40B4-BE49-F238E27FC236}">
                  <a16:creationId xmlns:a16="http://schemas.microsoft.com/office/drawing/2014/main" id="{640CC9B6-D549-0347-A6F2-601982AEF97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78583" y="1595505"/>
              <a:ext cx="914400" cy="914400"/>
            </a:xfrm>
            <a:prstGeom prst="rect">
              <a:avLst/>
            </a:prstGeom>
          </p:spPr>
        </p:pic>
        <p:sp>
          <p:nvSpPr>
            <p:cNvPr id="19" name="文本框 18">
              <a:extLst>
                <a:ext uri="{FF2B5EF4-FFF2-40B4-BE49-F238E27FC236}">
                  <a16:creationId xmlns:a16="http://schemas.microsoft.com/office/drawing/2014/main" id="{AB1C6A4F-203A-4945-9894-FC598ADAF0B5}"/>
                </a:ext>
              </a:extLst>
            </p:cNvPr>
            <p:cNvSpPr txBox="1"/>
            <p:nvPr/>
          </p:nvSpPr>
          <p:spPr>
            <a:xfrm>
              <a:off x="5878583" y="2033173"/>
              <a:ext cx="914400" cy="369332"/>
            </a:xfrm>
            <a:prstGeom prst="rect">
              <a:avLst/>
            </a:prstGeom>
            <a:noFill/>
          </p:spPr>
          <p:txBody>
            <a:bodyPr wrap="square" rtlCol="0">
              <a:spAutoFit/>
            </a:bodyPr>
            <a:lstStyle/>
            <a:p>
              <a:pPr algn="ctr"/>
              <a:r>
                <a:rPr kumimoji="1" lang="en-US" altLang="zh-CN" b="1" dirty="0"/>
                <a:t>D</a:t>
              </a:r>
              <a:endParaRPr kumimoji="1" lang="zh-CN" altLang="en-US" b="1" dirty="0"/>
            </a:p>
          </p:txBody>
        </p:sp>
      </p:grpSp>
      <p:sp>
        <p:nvSpPr>
          <p:cNvPr id="20" name="内容占位符 2">
            <a:extLst>
              <a:ext uri="{FF2B5EF4-FFF2-40B4-BE49-F238E27FC236}">
                <a16:creationId xmlns:a16="http://schemas.microsoft.com/office/drawing/2014/main" id="{7063BF57-4790-6A4E-A4A6-C6E3956237C9}"/>
              </a:ext>
            </a:extLst>
          </p:cNvPr>
          <p:cNvSpPr txBox="1">
            <a:spLocks/>
          </p:cNvSpPr>
          <p:nvPr/>
        </p:nvSpPr>
        <p:spPr>
          <a:xfrm>
            <a:off x="457200" y="1306449"/>
            <a:ext cx="8075240" cy="1983795"/>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en-US" altLang="zh-CN" sz="1800" dirty="0"/>
              <a:t>Multi-Level</a:t>
            </a:r>
            <a:r>
              <a:rPr kumimoji="1" lang="zh-CN" altLang="en-US" sz="1800" dirty="0"/>
              <a:t> </a:t>
            </a:r>
            <a:r>
              <a:rPr kumimoji="1" lang="en-US" altLang="zh-CN" sz="1800" dirty="0"/>
              <a:t>Queue</a:t>
            </a:r>
            <a:r>
              <a:rPr kumimoji="1" lang="zh-CN" altLang="en-US" sz="1800" dirty="0"/>
              <a:t> </a:t>
            </a:r>
            <a:r>
              <a:rPr kumimoji="1" lang="en-US" altLang="zh-CN" sz="1800" dirty="0"/>
              <a:t>(MLQ)</a:t>
            </a:r>
          </a:p>
          <a:p>
            <a:pPr marL="0" indent="0">
              <a:buFont typeface="Arial" pitchFamily="34" charset="0"/>
              <a:buNone/>
            </a:pPr>
            <a:r>
              <a:rPr kumimoji="1" lang="en-US" altLang="zh-CN" sz="1800" dirty="0"/>
              <a:t>1</a:t>
            </a:r>
            <a:r>
              <a:rPr kumimoji="1" lang="zh-CN" altLang="en-US" sz="1800" dirty="0"/>
              <a:t>）维护多个队列，每个对应静态设置好的优先级</a:t>
            </a:r>
            <a:endParaRPr kumimoji="1" lang="en-US" altLang="zh-CN" sz="1800" dirty="0"/>
          </a:p>
          <a:p>
            <a:pPr marL="0" indent="0">
              <a:buFont typeface="Arial" pitchFamily="34" charset="0"/>
              <a:buNone/>
            </a:pPr>
            <a:r>
              <a:rPr kumimoji="1" lang="en-US" altLang="zh-CN" sz="1800" dirty="0"/>
              <a:t>2</a:t>
            </a:r>
            <a:r>
              <a:rPr kumimoji="1" lang="zh-CN" altLang="en-US" sz="1800" dirty="0"/>
              <a:t>）高优先级的任务优先执行</a:t>
            </a:r>
            <a:endParaRPr kumimoji="1" lang="en-US" altLang="zh-CN" sz="1800" dirty="0"/>
          </a:p>
          <a:p>
            <a:pPr marL="0" indent="0">
              <a:buNone/>
            </a:pPr>
            <a:r>
              <a:rPr kumimoji="1" lang="en-US" altLang="zh-CN" sz="1800" dirty="0"/>
              <a:t>3</a:t>
            </a:r>
            <a:r>
              <a:rPr kumimoji="1" lang="zh-CN" altLang="en-US" sz="1800" dirty="0"/>
              <a:t>）同优先级内使用</a:t>
            </a:r>
            <a:r>
              <a:rPr kumimoji="1" lang="en-US" altLang="zh-CN" sz="1800" dirty="0"/>
              <a:t>Round</a:t>
            </a:r>
            <a:r>
              <a:rPr kumimoji="1" lang="zh-CN" altLang="en-US" sz="1800" dirty="0"/>
              <a:t> </a:t>
            </a:r>
            <a:r>
              <a:rPr kumimoji="1" lang="en-US" altLang="zh-CN" sz="1800" dirty="0"/>
              <a:t>Robin</a:t>
            </a:r>
            <a:r>
              <a:rPr kumimoji="1" lang="zh-CN" altLang="en-US" sz="1800" dirty="0"/>
              <a:t>调度（也可使用其他调度策略）</a:t>
            </a:r>
          </a:p>
        </p:txBody>
      </p:sp>
      <p:sp>
        <p:nvSpPr>
          <p:cNvPr id="51" name="页脚占位符 4">
            <a:extLst>
              <a:ext uri="{FF2B5EF4-FFF2-40B4-BE49-F238E27FC236}">
                <a16:creationId xmlns:a16="http://schemas.microsoft.com/office/drawing/2014/main" id="{351EA13E-2293-B848-8216-58BB141094AA}"/>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
        <p:nvSpPr>
          <p:cNvPr id="52" name="内容占位符 2">
            <a:extLst>
              <a:ext uri="{FF2B5EF4-FFF2-40B4-BE49-F238E27FC236}">
                <a16:creationId xmlns:a16="http://schemas.microsoft.com/office/drawing/2014/main" id="{C776FC87-C637-CB43-8E32-D44D955A967A}"/>
              </a:ext>
            </a:extLst>
          </p:cNvPr>
          <p:cNvSpPr txBox="1">
            <a:spLocks/>
          </p:cNvSpPr>
          <p:nvPr/>
        </p:nvSpPr>
        <p:spPr>
          <a:xfrm>
            <a:off x="1289883" y="4485282"/>
            <a:ext cx="3138101" cy="582768"/>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zh-CN" altLang="en-US" sz="1800" dirty="0"/>
              <a:t>男生队列（低优先级）</a:t>
            </a:r>
            <a:r>
              <a:rPr kumimoji="1" lang="en-US" altLang="zh-CN" sz="1800" dirty="0" err="1"/>
              <a:t>Q</a:t>
            </a:r>
            <a:r>
              <a:rPr kumimoji="1" lang="en-US" altLang="zh-CN" sz="1800" baseline="-25000" dirty="0" err="1"/>
              <a:t>boy</a:t>
            </a:r>
            <a:endParaRPr kumimoji="1" lang="en-US" altLang="zh-CN" sz="1800" dirty="0"/>
          </a:p>
        </p:txBody>
      </p:sp>
      <p:sp>
        <p:nvSpPr>
          <p:cNvPr id="3" name="右箭头 2">
            <a:extLst>
              <a:ext uri="{FF2B5EF4-FFF2-40B4-BE49-F238E27FC236}">
                <a16:creationId xmlns:a16="http://schemas.microsoft.com/office/drawing/2014/main" id="{7C9A609C-A3DD-BB4D-89B5-9AFB71C40A43}"/>
              </a:ext>
            </a:extLst>
          </p:cNvPr>
          <p:cNvSpPr/>
          <p:nvPr/>
        </p:nvSpPr>
        <p:spPr>
          <a:xfrm>
            <a:off x="4347953" y="3787490"/>
            <a:ext cx="467735" cy="1789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右箭头 52">
            <a:extLst>
              <a:ext uri="{FF2B5EF4-FFF2-40B4-BE49-F238E27FC236}">
                <a16:creationId xmlns:a16="http://schemas.microsoft.com/office/drawing/2014/main" id="{705F95EA-D81D-854C-BFF5-9C552D6AE12C}"/>
              </a:ext>
            </a:extLst>
          </p:cNvPr>
          <p:cNvSpPr/>
          <p:nvPr/>
        </p:nvSpPr>
        <p:spPr>
          <a:xfrm>
            <a:off x="5801195" y="3773531"/>
            <a:ext cx="467735" cy="1789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右箭头 53">
            <a:extLst>
              <a:ext uri="{FF2B5EF4-FFF2-40B4-BE49-F238E27FC236}">
                <a16:creationId xmlns:a16="http://schemas.microsoft.com/office/drawing/2014/main" id="{F00691C4-F6D1-9643-9EF4-3E851DE21305}"/>
              </a:ext>
            </a:extLst>
          </p:cNvPr>
          <p:cNvSpPr/>
          <p:nvPr/>
        </p:nvSpPr>
        <p:spPr>
          <a:xfrm>
            <a:off x="4347953" y="4661139"/>
            <a:ext cx="467735" cy="1789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右箭头 54">
            <a:extLst>
              <a:ext uri="{FF2B5EF4-FFF2-40B4-BE49-F238E27FC236}">
                <a16:creationId xmlns:a16="http://schemas.microsoft.com/office/drawing/2014/main" id="{9465592E-4946-C043-9839-6F272E8AA56E}"/>
              </a:ext>
            </a:extLst>
          </p:cNvPr>
          <p:cNvSpPr/>
          <p:nvPr/>
        </p:nvSpPr>
        <p:spPr>
          <a:xfrm>
            <a:off x="5795722" y="4687195"/>
            <a:ext cx="467735" cy="1789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3149016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C2806F-CFED-2448-B10A-26713B354460}"/>
              </a:ext>
            </a:extLst>
          </p:cNvPr>
          <p:cNvSpPr>
            <a:spLocks noGrp="1"/>
          </p:cNvSpPr>
          <p:nvPr>
            <p:ph type="title"/>
          </p:nvPr>
        </p:nvSpPr>
        <p:spPr>
          <a:xfrm>
            <a:off x="457200" y="228866"/>
            <a:ext cx="8229600" cy="900442"/>
          </a:xfrm>
        </p:spPr>
        <p:txBody>
          <a:bodyPr/>
          <a:lstStyle/>
          <a:p>
            <a:r>
              <a:rPr kumimoji="1" lang="zh-CN" altLang="en-US" dirty="0"/>
              <a:t>添加条件：阅读</a:t>
            </a:r>
            <a:r>
              <a:rPr kumimoji="1" lang="en-US" altLang="zh-CN" dirty="0"/>
              <a:t>OS</a:t>
            </a:r>
            <a:r>
              <a:rPr kumimoji="1" lang="zh-CN" altLang="en-US" dirty="0"/>
              <a:t>书 （类比</a:t>
            </a:r>
            <a:r>
              <a:rPr kumimoji="1" lang="en-US" altLang="zh-CN" dirty="0"/>
              <a:t>I/O</a:t>
            </a:r>
            <a:r>
              <a:rPr kumimoji="1" lang="zh-CN" altLang="en-US" dirty="0"/>
              <a:t>操作）</a:t>
            </a:r>
          </a:p>
        </p:txBody>
      </p:sp>
      <p:sp>
        <p:nvSpPr>
          <p:cNvPr id="3" name="内容占位符 2">
            <a:extLst>
              <a:ext uri="{FF2B5EF4-FFF2-40B4-BE49-F238E27FC236}">
                <a16:creationId xmlns:a16="http://schemas.microsoft.com/office/drawing/2014/main" id="{8E8F8BAE-7AA6-9A4C-898F-4B158D1E5972}"/>
              </a:ext>
            </a:extLst>
          </p:cNvPr>
          <p:cNvSpPr>
            <a:spLocks noGrp="1"/>
          </p:cNvSpPr>
          <p:nvPr>
            <p:ph idx="1"/>
          </p:nvPr>
        </p:nvSpPr>
        <p:spPr/>
        <p:txBody>
          <a:bodyPr>
            <a:normAutofit/>
          </a:bodyPr>
          <a:lstStyle/>
          <a:p>
            <a:r>
              <a:rPr kumimoji="1" lang="zh-CN" altLang="en-US" sz="2200" dirty="0"/>
              <a:t>学霸告诉同学需要看</a:t>
            </a:r>
            <a:r>
              <a:rPr kumimoji="1" lang="en-US" altLang="zh-CN" sz="2200" dirty="0"/>
              <a:t>OS</a:t>
            </a:r>
            <a:r>
              <a:rPr kumimoji="1" lang="zh-CN" altLang="en-US" sz="2200" dirty="0"/>
              <a:t>书</a:t>
            </a:r>
            <a:endParaRPr kumimoji="1" lang="en-US" altLang="zh-CN" sz="2200" dirty="0"/>
          </a:p>
          <a:p>
            <a:pPr lvl="1"/>
            <a:r>
              <a:rPr kumimoji="1" lang="zh-CN" altLang="en-US" sz="2200" dirty="0"/>
              <a:t>（学霸只有一本</a:t>
            </a:r>
            <a:r>
              <a:rPr kumimoji="1" lang="en-US" altLang="zh-CN" sz="2200" dirty="0"/>
              <a:t>OS</a:t>
            </a:r>
            <a:r>
              <a:rPr kumimoji="1" lang="zh-CN" altLang="en-US" sz="2200" dirty="0"/>
              <a:t>书，同一时间只有一个同学能够阅读）</a:t>
            </a:r>
            <a:endParaRPr kumimoji="1" lang="en-US" altLang="zh-CN" sz="2200" dirty="0"/>
          </a:p>
          <a:p>
            <a:r>
              <a:rPr kumimoji="1" lang="zh-CN" altLang="en-US" sz="2200" dirty="0"/>
              <a:t>阅读完</a:t>
            </a:r>
            <a:r>
              <a:rPr kumimoji="1" lang="en-US" altLang="zh-CN" sz="2200" dirty="0"/>
              <a:t>OS</a:t>
            </a:r>
            <a:r>
              <a:rPr kumimoji="1" lang="zh-CN" altLang="en-US" sz="2200" dirty="0"/>
              <a:t>书后，同学再和学霸确认知识点</a:t>
            </a:r>
          </a:p>
        </p:txBody>
      </p:sp>
      <p:sp>
        <p:nvSpPr>
          <p:cNvPr id="4" name="灯片编号占位符 3">
            <a:extLst>
              <a:ext uri="{FF2B5EF4-FFF2-40B4-BE49-F238E27FC236}">
                <a16:creationId xmlns:a16="http://schemas.microsoft.com/office/drawing/2014/main" id="{4813B838-94FF-8245-91F7-9806061419ED}"/>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47</a:t>
            </a:fld>
            <a:endParaRPr lang="zh-CN" altLang="en-US" dirty="0"/>
          </a:p>
        </p:txBody>
      </p:sp>
      <p:grpSp>
        <p:nvGrpSpPr>
          <p:cNvPr id="8" name="组合 7">
            <a:extLst>
              <a:ext uri="{FF2B5EF4-FFF2-40B4-BE49-F238E27FC236}">
                <a16:creationId xmlns:a16="http://schemas.microsoft.com/office/drawing/2014/main" id="{9BCB8122-4A81-C043-992A-C44C0891364C}"/>
              </a:ext>
            </a:extLst>
          </p:cNvPr>
          <p:cNvGrpSpPr/>
          <p:nvPr/>
        </p:nvGrpSpPr>
        <p:grpSpPr>
          <a:xfrm>
            <a:off x="1405880" y="3001516"/>
            <a:ext cx="914400" cy="965540"/>
            <a:chOff x="2184748" y="3721596"/>
            <a:chExt cx="914400" cy="965540"/>
          </a:xfrm>
        </p:grpSpPr>
        <p:pic>
          <p:nvPicPr>
            <p:cNvPr id="9" name="图形 8" descr="用户">
              <a:extLst>
                <a:ext uri="{FF2B5EF4-FFF2-40B4-BE49-F238E27FC236}">
                  <a16:creationId xmlns:a16="http://schemas.microsoft.com/office/drawing/2014/main" id="{384076D9-AE03-0B40-9311-2104F55C9A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4748" y="3772736"/>
              <a:ext cx="914400" cy="914400"/>
            </a:xfrm>
            <a:prstGeom prst="rect">
              <a:avLst/>
            </a:prstGeom>
          </p:spPr>
        </p:pic>
        <p:grpSp>
          <p:nvGrpSpPr>
            <p:cNvPr id="10" name="组合 9">
              <a:extLst>
                <a:ext uri="{FF2B5EF4-FFF2-40B4-BE49-F238E27FC236}">
                  <a16:creationId xmlns:a16="http://schemas.microsoft.com/office/drawing/2014/main" id="{2F75BABF-F007-8249-B70A-4A43D235EAFE}"/>
                </a:ext>
              </a:extLst>
            </p:cNvPr>
            <p:cNvGrpSpPr/>
            <p:nvPr/>
          </p:nvGrpSpPr>
          <p:grpSpPr>
            <a:xfrm>
              <a:off x="2430293" y="3721596"/>
              <a:ext cx="423310" cy="423310"/>
              <a:chOff x="2348489" y="3580911"/>
              <a:chExt cx="586916" cy="586916"/>
            </a:xfrm>
          </p:grpSpPr>
          <p:sp>
            <p:nvSpPr>
              <p:cNvPr id="11" name="椭圆 10">
                <a:extLst>
                  <a:ext uri="{FF2B5EF4-FFF2-40B4-BE49-F238E27FC236}">
                    <a16:creationId xmlns:a16="http://schemas.microsoft.com/office/drawing/2014/main" id="{733C4DFF-7E55-974F-81D4-8A49546EF73B}"/>
                  </a:ext>
                </a:extLst>
              </p:cNvPr>
              <p:cNvSpPr/>
              <p:nvPr/>
            </p:nvSpPr>
            <p:spPr>
              <a:xfrm>
                <a:off x="2435855" y="3747852"/>
                <a:ext cx="412186" cy="2880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2" name="图形 11" descr="学位帽">
                <a:extLst>
                  <a:ext uri="{FF2B5EF4-FFF2-40B4-BE49-F238E27FC236}">
                    <a16:creationId xmlns:a16="http://schemas.microsoft.com/office/drawing/2014/main" id="{96952659-4353-724B-B876-CF7EB9EB7B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48489" y="3580911"/>
                <a:ext cx="586916" cy="586916"/>
              </a:xfrm>
              <a:prstGeom prst="rect">
                <a:avLst/>
              </a:prstGeom>
            </p:spPr>
          </p:pic>
        </p:grpSp>
      </p:grpSp>
      <p:grpSp>
        <p:nvGrpSpPr>
          <p:cNvPr id="13" name="组合 12">
            <a:extLst>
              <a:ext uri="{FF2B5EF4-FFF2-40B4-BE49-F238E27FC236}">
                <a16:creationId xmlns:a16="http://schemas.microsoft.com/office/drawing/2014/main" id="{95EEE8FC-5DC9-5A4D-B4CD-2A4783618D74}"/>
              </a:ext>
            </a:extLst>
          </p:cNvPr>
          <p:cNvGrpSpPr/>
          <p:nvPr/>
        </p:nvGrpSpPr>
        <p:grpSpPr>
          <a:xfrm>
            <a:off x="2811503" y="3269746"/>
            <a:ext cx="382619" cy="504056"/>
            <a:chOff x="1151620" y="3869431"/>
            <a:chExt cx="2592288" cy="504056"/>
          </a:xfrm>
        </p:grpSpPr>
        <p:sp>
          <p:nvSpPr>
            <p:cNvPr id="14" name="矩形 13">
              <a:extLst>
                <a:ext uri="{FF2B5EF4-FFF2-40B4-BE49-F238E27FC236}">
                  <a16:creationId xmlns:a16="http://schemas.microsoft.com/office/drawing/2014/main" id="{DD91CDF0-F74D-0E46-B823-AFCC942323F9}"/>
                </a:ext>
              </a:extLst>
            </p:cNvPr>
            <p:cNvSpPr/>
            <p:nvPr/>
          </p:nvSpPr>
          <p:spPr>
            <a:xfrm>
              <a:off x="1259632" y="3869431"/>
              <a:ext cx="2376264" cy="50405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7C3FE857-8926-0144-B9D1-78DC929CE340}"/>
                </a:ext>
              </a:extLst>
            </p:cNvPr>
            <p:cNvSpPr/>
            <p:nvPr/>
          </p:nvSpPr>
          <p:spPr>
            <a:xfrm>
              <a:off x="1151620" y="3869431"/>
              <a:ext cx="2592288" cy="284213"/>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rPr>
                <a:t>A</a:t>
              </a:r>
              <a:endParaRPr kumimoji="1" lang="zh-CN" altLang="en-US" b="1" dirty="0">
                <a:solidFill>
                  <a:schemeClr val="tx1"/>
                </a:solidFill>
              </a:endParaRPr>
            </a:p>
          </p:txBody>
        </p:sp>
      </p:grpSp>
      <p:sp>
        <p:nvSpPr>
          <p:cNvPr id="16" name="内容占位符 2">
            <a:extLst>
              <a:ext uri="{FF2B5EF4-FFF2-40B4-BE49-F238E27FC236}">
                <a16:creationId xmlns:a16="http://schemas.microsoft.com/office/drawing/2014/main" id="{59849004-D91B-3540-B68E-8FCECEE2D10C}"/>
              </a:ext>
            </a:extLst>
          </p:cNvPr>
          <p:cNvSpPr txBox="1">
            <a:spLocks/>
          </p:cNvSpPr>
          <p:nvPr/>
        </p:nvSpPr>
        <p:spPr>
          <a:xfrm>
            <a:off x="513397" y="3269691"/>
            <a:ext cx="914400" cy="538009"/>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kumimoji="1" lang="en-US" altLang="zh-CN" dirty="0"/>
              <a:t>CPU</a:t>
            </a:r>
            <a:endParaRPr kumimoji="1" lang="zh-CN" altLang="en-US" dirty="0"/>
          </a:p>
        </p:txBody>
      </p:sp>
      <p:sp>
        <p:nvSpPr>
          <p:cNvPr id="17" name="内容占位符 2">
            <a:extLst>
              <a:ext uri="{FF2B5EF4-FFF2-40B4-BE49-F238E27FC236}">
                <a16:creationId xmlns:a16="http://schemas.microsoft.com/office/drawing/2014/main" id="{3D254F05-DEE6-7944-A0D2-2AAC5E3081CC}"/>
              </a:ext>
            </a:extLst>
          </p:cNvPr>
          <p:cNvSpPr txBox="1">
            <a:spLocks/>
          </p:cNvSpPr>
          <p:nvPr/>
        </p:nvSpPr>
        <p:spPr>
          <a:xfrm>
            <a:off x="491480" y="4085398"/>
            <a:ext cx="914400" cy="538009"/>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kumimoji="1" lang="en-US" altLang="zh-CN" dirty="0"/>
              <a:t>I/O</a:t>
            </a:r>
            <a:endParaRPr kumimoji="1" lang="zh-CN" altLang="en-US" dirty="0"/>
          </a:p>
        </p:txBody>
      </p:sp>
      <p:grpSp>
        <p:nvGrpSpPr>
          <p:cNvPr id="18" name="组合 17">
            <a:extLst>
              <a:ext uri="{FF2B5EF4-FFF2-40B4-BE49-F238E27FC236}">
                <a16:creationId xmlns:a16="http://schemas.microsoft.com/office/drawing/2014/main" id="{1B200640-DD2D-C74B-A11D-B87BD45A2345}"/>
              </a:ext>
            </a:extLst>
          </p:cNvPr>
          <p:cNvGrpSpPr/>
          <p:nvPr/>
        </p:nvGrpSpPr>
        <p:grpSpPr>
          <a:xfrm>
            <a:off x="3178179" y="3845139"/>
            <a:ext cx="1312087" cy="504056"/>
            <a:chOff x="1151620" y="3869431"/>
            <a:chExt cx="2592288" cy="504056"/>
          </a:xfrm>
        </p:grpSpPr>
        <p:sp>
          <p:nvSpPr>
            <p:cNvPr id="19" name="矩形 18">
              <a:extLst>
                <a:ext uri="{FF2B5EF4-FFF2-40B4-BE49-F238E27FC236}">
                  <a16:creationId xmlns:a16="http://schemas.microsoft.com/office/drawing/2014/main" id="{44F3A1A2-24E3-364B-AFA9-B67686CE14C5}"/>
                </a:ext>
              </a:extLst>
            </p:cNvPr>
            <p:cNvSpPr/>
            <p:nvPr/>
          </p:nvSpPr>
          <p:spPr>
            <a:xfrm>
              <a:off x="1259632" y="3869431"/>
              <a:ext cx="2376264" cy="50405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680321A7-4BD9-274C-8386-2B0EB280D711}"/>
                </a:ext>
              </a:extLst>
            </p:cNvPr>
            <p:cNvSpPr/>
            <p:nvPr/>
          </p:nvSpPr>
          <p:spPr>
            <a:xfrm>
              <a:off x="1151620" y="3869431"/>
              <a:ext cx="2592288" cy="284213"/>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rPr>
                <a:t>A</a:t>
              </a:r>
              <a:endParaRPr kumimoji="1" lang="zh-CN" altLang="en-US" b="1" dirty="0">
                <a:solidFill>
                  <a:schemeClr val="tx1"/>
                </a:solidFill>
              </a:endParaRPr>
            </a:p>
          </p:txBody>
        </p:sp>
      </p:grpSp>
      <p:pic>
        <p:nvPicPr>
          <p:cNvPr id="22" name="图形 21" descr="书籍">
            <a:extLst>
              <a:ext uri="{FF2B5EF4-FFF2-40B4-BE49-F238E27FC236}">
                <a16:creationId xmlns:a16="http://schemas.microsoft.com/office/drawing/2014/main" id="{14CE698B-D58B-134E-A656-B71597F991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24265" y="3922946"/>
            <a:ext cx="914400" cy="914400"/>
          </a:xfrm>
          <a:prstGeom prst="rect">
            <a:avLst/>
          </a:prstGeom>
        </p:spPr>
      </p:pic>
      <p:grpSp>
        <p:nvGrpSpPr>
          <p:cNvPr id="23" name="组合 22">
            <a:extLst>
              <a:ext uri="{FF2B5EF4-FFF2-40B4-BE49-F238E27FC236}">
                <a16:creationId xmlns:a16="http://schemas.microsoft.com/office/drawing/2014/main" id="{3502A51E-0444-EE4D-AC2A-AD225CC64FFB}"/>
              </a:ext>
            </a:extLst>
          </p:cNvPr>
          <p:cNvGrpSpPr/>
          <p:nvPr/>
        </p:nvGrpSpPr>
        <p:grpSpPr>
          <a:xfrm>
            <a:off x="4481063" y="3269746"/>
            <a:ext cx="382619" cy="504056"/>
            <a:chOff x="1151620" y="3869431"/>
            <a:chExt cx="2592288" cy="504056"/>
          </a:xfrm>
        </p:grpSpPr>
        <p:sp>
          <p:nvSpPr>
            <p:cNvPr id="24" name="矩形 23">
              <a:extLst>
                <a:ext uri="{FF2B5EF4-FFF2-40B4-BE49-F238E27FC236}">
                  <a16:creationId xmlns:a16="http://schemas.microsoft.com/office/drawing/2014/main" id="{603B3A6D-322C-0E48-B3CE-B4D77279BAAF}"/>
                </a:ext>
              </a:extLst>
            </p:cNvPr>
            <p:cNvSpPr/>
            <p:nvPr/>
          </p:nvSpPr>
          <p:spPr>
            <a:xfrm>
              <a:off x="1259632" y="3869431"/>
              <a:ext cx="2376264" cy="50405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F87900AC-310D-DF4C-83DB-EA27EDBA1D6F}"/>
                </a:ext>
              </a:extLst>
            </p:cNvPr>
            <p:cNvSpPr/>
            <p:nvPr/>
          </p:nvSpPr>
          <p:spPr>
            <a:xfrm>
              <a:off x="1151620" y="3869431"/>
              <a:ext cx="2592288" cy="284213"/>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rPr>
                <a:t>A</a:t>
              </a:r>
              <a:endParaRPr kumimoji="1" lang="zh-CN" altLang="en-US" b="1" dirty="0">
                <a:solidFill>
                  <a:schemeClr val="tx1"/>
                </a:solidFill>
              </a:endParaRPr>
            </a:p>
          </p:txBody>
        </p:sp>
      </p:grpSp>
      <p:grpSp>
        <p:nvGrpSpPr>
          <p:cNvPr id="29" name="组合 28">
            <a:extLst>
              <a:ext uri="{FF2B5EF4-FFF2-40B4-BE49-F238E27FC236}">
                <a16:creationId xmlns:a16="http://schemas.microsoft.com/office/drawing/2014/main" id="{7702F2CA-23C8-0245-AF9E-FC1AB4AD7B64}"/>
              </a:ext>
            </a:extLst>
          </p:cNvPr>
          <p:cNvGrpSpPr/>
          <p:nvPr/>
        </p:nvGrpSpPr>
        <p:grpSpPr>
          <a:xfrm>
            <a:off x="3156973" y="3269746"/>
            <a:ext cx="382619" cy="504056"/>
            <a:chOff x="1151620" y="3869431"/>
            <a:chExt cx="2592288" cy="504056"/>
          </a:xfrm>
        </p:grpSpPr>
        <p:sp>
          <p:nvSpPr>
            <p:cNvPr id="30" name="矩形 29">
              <a:extLst>
                <a:ext uri="{FF2B5EF4-FFF2-40B4-BE49-F238E27FC236}">
                  <a16:creationId xmlns:a16="http://schemas.microsoft.com/office/drawing/2014/main" id="{2C6E09DD-761D-9145-ACE7-CF69600C7419}"/>
                </a:ext>
              </a:extLst>
            </p:cNvPr>
            <p:cNvSpPr/>
            <p:nvPr/>
          </p:nvSpPr>
          <p:spPr>
            <a:xfrm>
              <a:off x="1259632" y="3869431"/>
              <a:ext cx="2376264" cy="50405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id="{B85A71FC-1D9E-3342-9A31-B51D21F0F111}"/>
                </a:ext>
              </a:extLst>
            </p:cNvPr>
            <p:cNvSpPr/>
            <p:nvPr/>
          </p:nvSpPr>
          <p:spPr>
            <a:xfrm>
              <a:off x="1151620" y="3869431"/>
              <a:ext cx="2592288" cy="284213"/>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rPr>
                <a:t>B</a:t>
              </a:r>
              <a:endParaRPr kumimoji="1" lang="zh-CN" altLang="en-US" b="1" dirty="0">
                <a:solidFill>
                  <a:schemeClr val="tx1"/>
                </a:solidFill>
              </a:endParaRPr>
            </a:p>
          </p:txBody>
        </p:sp>
      </p:grpSp>
      <p:grpSp>
        <p:nvGrpSpPr>
          <p:cNvPr id="32" name="组合 31">
            <a:extLst>
              <a:ext uri="{FF2B5EF4-FFF2-40B4-BE49-F238E27FC236}">
                <a16:creationId xmlns:a16="http://schemas.microsoft.com/office/drawing/2014/main" id="{52B114D3-1201-DE48-9421-2FCC6DB58D31}"/>
              </a:ext>
            </a:extLst>
          </p:cNvPr>
          <p:cNvGrpSpPr/>
          <p:nvPr/>
        </p:nvGrpSpPr>
        <p:grpSpPr>
          <a:xfrm>
            <a:off x="4382713" y="3845139"/>
            <a:ext cx="1312087" cy="504056"/>
            <a:chOff x="1151620" y="3869431"/>
            <a:chExt cx="2592288" cy="504056"/>
          </a:xfrm>
        </p:grpSpPr>
        <p:sp>
          <p:nvSpPr>
            <p:cNvPr id="33" name="矩形 32">
              <a:extLst>
                <a:ext uri="{FF2B5EF4-FFF2-40B4-BE49-F238E27FC236}">
                  <a16:creationId xmlns:a16="http://schemas.microsoft.com/office/drawing/2014/main" id="{651A5F6E-5365-2741-9F1D-83200462C2AD}"/>
                </a:ext>
              </a:extLst>
            </p:cNvPr>
            <p:cNvSpPr/>
            <p:nvPr/>
          </p:nvSpPr>
          <p:spPr>
            <a:xfrm>
              <a:off x="1259632" y="3869431"/>
              <a:ext cx="2376264" cy="50405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矩形 33">
              <a:extLst>
                <a:ext uri="{FF2B5EF4-FFF2-40B4-BE49-F238E27FC236}">
                  <a16:creationId xmlns:a16="http://schemas.microsoft.com/office/drawing/2014/main" id="{79C3FF46-E99A-E641-96E5-56A0F0F0AAC9}"/>
                </a:ext>
              </a:extLst>
            </p:cNvPr>
            <p:cNvSpPr/>
            <p:nvPr/>
          </p:nvSpPr>
          <p:spPr>
            <a:xfrm>
              <a:off x="1151620" y="3869431"/>
              <a:ext cx="2592288" cy="284213"/>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rPr>
                <a:t>B</a:t>
              </a:r>
              <a:endParaRPr kumimoji="1" lang="zh-CN" altLang="en-US" b="1" dirty="0">
                <a:solidFill>
                  <a:schemeClr val="tx1"/>
                </a:solidFill>
              </a:endParaRPr>
            </a:p>
          </p:txBody>
        </p:sp>
      </p:grpSp>
      <p:grpSp>
        <p:nvGrpSpPr>
          <p:cNvPr id="35" name="组合 34">
            <a:extLst>
              <a:ext uri="{FF2B5EF4-FFF2-40B4-BE49-F238E27FC236}">
                <a16:creationId xmlns:a16="http://schemas.microsoft.com/office/drawing/2014/main" id="{5F561D7F-2DD4-0447-ADF0-3C0634E0E5AB}"/>
              </a:ext>
            </a:extLst>
          </p:cNvPr>
          <p:cNvGrpSpPr/>
          <p:nvPr/>
        </p:nvGrpSpPr>
        <p:grpSpPr>
          <a:xfrm>
            <a:off x="5613842" y="3289230"/>
            <a:ext cx="382619" cy="504056"/>
            <a:chOff x="1151620" y="3869431"/>
            <a:chExt cx="2592288" cy="504056"/>
          </a:xfrm>
        </p:grpSpPr>
        <p:sp>
          <p:nvSpPr>
            <p:cNvPr id="36" name="矩形 35">
              <a:extLst>
                <a:ext uri="{FF2B5EF4-FFF2-40B4-BE49-F238E27FC236}">
                  <a16:creationId xmlns:a16="http://schemas.microsoft.com/office/drawing/2014/main" id="{E9FC2B2A-D746-064D-9FF1-4F633BE782E0}"/>
                </a:ext>
              </a:extLst>
            </p:cNvPr>
            <p:cNvSpPr/>
            <p:nvPr/>
          </p:nvSpPr>
          <p:spPr>
            <a:xfrm>
              <a:off x="1259632" y="3869431"/>
              <a:ext cx="2376264" cy="50405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矩形 36">
              <a:extLst>
                <a:ext uri="{FF2B5EF4-FFF2-40B4-BE49-F238E27FC236}">
                  <a16:creationId xmlns:a16="http://schemas.microsoft.com/office/drawing/2014/main" id="{26655293-68F8-3642-B213-9F590BFF9B21}"/>
                </a:ext>
              </a:extLst>
            </p:cNvPr>
            <p:cNvSpPr/>
            <p:nvPr/>
          </p:nvSpPr>
          <p:spPr>
            <a:xfrm>
              <a:off x="1151620" y="3869431"/>
              <a:ext cx="2592288" cy="284213"/>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rPr>
                <a:t>B</a:t>
              </a:r>
              <a:endParaRPr kumimoji="1" lang="zh-CN" altLang="en-US" b="1" dirty="0">
                <a:solidFill>
                  <a:schemeClr val="tx1"/>
                </a:solidFill>
              </a:endParaRPr>
            </a:p>
          </p:txBody>
        </p:sp>
      </p:grpSp>
      <p:grpSp>
        <p:nvGrpSpPr>
          <p:cNvPr id="46" name="组合 45">
            <a:extLst>
              <a:ext uri="{FF2B5EF4-FFF2-40B4-BE49-F238E27FC236}">
                <a16:creationId xmlns:a16="http://schemas.microsoft.com/office/drawing/2014/main" id="{CCBC5FF7-1994-604C-9179-4C197CF83BDF}"/>
              </a:ext>
            </a:extLst>
          </p:cNvPr>
          <p:cNvGrpSpPr/>
          <p:nvPr/>
        </p:nvGrpSpPr>
        <p:grpSpPr>
          <a:xfrm>
            <a:off x="6481164" y="3151792"/>
            <a:ext cx="914400" cy="914400"/>
            <a:chOff x="3968174" y="2217839"/>
            <a:chExt cx="914400" cy="914400"/>
          </a:xfrm>
        </p:grpSpPr>
        <p:pic>
          <p:nvPicPr>
            <p:cNvPr id="47" name="图形 46" descr="男性形象">
              <a:extLst>
                <a:ext uri="{FF2B5EF4-FFF2-40B4-BE49-F238E27FC236}">
                  <a16:creationId xmlns:a16="http://schemas.microsoft.com/office/drawing/2014/main" id="{F820BA4F-39A2-EC46-98C9-D0EDDD953A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68174" y="2217839"/>
              <a:ext cx="914400" cy="914400"/>
            </a:xfrm>
            <a:prstGeom prst="rect">
              <a:avLst/>
            </a:prstGeom>
          </p:spPr>
        </p:pic>
        <p:sp>
          <p:nvSpPr>
            <p:cNvPr id="48" name="文本框 47">
              <a:extLst>
                <a:ext uri="{FF2B5EF4-FFF2-40B4-BE49-F238E27FC236}">
                  <a16:creationId xmlns:a16="http://schemas.microsoft.com/office/drawing/2014/main" id="{18049D08-0FAB-6649-B865-F50A2E49EA36}"/>
                </a:ext>
              </a:extLst>
            </p:cNvPr>
            <p:cNvSpPr txBox="1"/>
            <p:nvPr/>
          </p:nvSpPr>
          <p:spPr>
            <a:xfrm>
              <a:off x="3968174" y="2654055"/>
              <a:ext cx="914400" cy="369332"/>
            </a:xfrm>
            <a:prstGeom prst="rect">
              <a:avLst/>
            </a:prstGeom>
            <a:noFill/>
          </p:spPr>
          <p:txBody>
            <a:bodyPr wrap="square" rtlCol="0">
              <a:spAutoFit/>
            </a:bodyPr>
            <a:lstStyle/>
            <a:p>
              <a:pPr algn="ctr"/>
              <a:r>
                <a:rPr kumimoji="1" lang="en-US" altLang="zh-CN" b="1" dirty="0"/>
                <a:t>A</a:t>
              </a:r>
              <a:endParaRPr kumimoji="1" lang="zh-CN" altLang="en-US" b="1" dirty="0"/>
            </a:p>
          </p:txBody>
        </p:sp>
      </p:grpSp>
      <p:grpSp>
        <p:nvGrpSpPr>
          <p:cNvPr id="49" name="组合 48">
            <a:extLst>
              <a:ext uri="{FF2B5EF4-FFF2-40B4-BE49-F238E27FC236}">
                <a16:creationId xmlns:a16="http://schemas.microsoft.com/office/drawing/2014/main" id="{0E8888CB-D1EB-1945-83B7-3FC81B6E1275}"/>
              </a:ext>
            </a:extLst>
          </p:cNvPr>
          <p:cNvGrpSpPr/>
          <p:nvPr/>
        </p:nvGrpSpPr>
        <p:grpSpPr>
          <a:xfrm>
            <a:off x="7575043" y="3151792"/>
            <a:ext cx="914400" cy="914400"/>
            <a:chOff x="3968174" y="2217839"/>
            <a:chExt cx="914400" cy="914400"/>
          </a:xfrm>
        </p:grpSpPr>
        <p:pic>
          <p:nvPicPr>
            <p:cNvPr id="50" name="图形 49" descr="男性形象">
              <a:extLst>
                <a:ext uri="{FF2B5EF4-FFF2-40B4-BE49-F238E27FC236}">
                  <a16:creationId xmlns:a16="http://schemas.microsoft.com/office/drawing/2014/main" id="{C53C614E-C211-5249-B1BB-905FFD49D63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68174" y="2217839"/>
              <a:ext cx="914400" cy="914400"/>
            </a:xfrm>
            <a:prstGeom prst="rect">
              <a:avLst/>
            </a:prstGeom>
          </p:spPr>
        </p:pic>
        <p:sp>
          <p:nvSpPr>
            <p:cNvPr id="51" name="文本框 50">
              <a:extLst>
                <a:ext uri="{FF2B5EF4-FFF2-40B4-BE49-F238E27FC236}">
                  <a16:creationId xmlns:a16="http://schemas.microsoft.com/office/drawing/2014/main" id="{9CE647FD-6FC5-B447-BE8A-B03A97A745E1}"/>
                </a:ext>
              </a:extLst>
            </p:cNvPr>
            <p:cNvSpPr txBox="1"/>
            <p:nvPr/>
          </p:nvSpPr>
          <p:spPr>
            <a:xfrm>
              <a:off x="3968174" y="2654055"/>
              <a:ext cx="914400" cy="369332"/>
            </a:xfrm>
            <a:prstGeom prst="rect">
              <a:avLst/>
            </a:prstGeom>
            <a:noFill/>
          </p:spPr>
          <p:txBody>
            <a:bodyPr wrap="square" rtlCol="0">
              <a:spAutoFit/>
            </a:bodyPr>
            <a:lstStyle/>
            <a:p>
              <a:pPr algn="ctr"/>
              <a:r>
                <a:rPr kumimoji="1" lang="en-US" altLang="zh-CN" b="1" dirty="0"/>
                <a:t>B</a:t>
              </a:r>
              <a:endParaRPr kumimoji="1" lang="zh-CN" altLang="en-US" b="1" dirty="0"/>
            </a:p>
          </p:txBody>
        </p:sp>
      </p:grpSp>
      <p:pic>
        <p:nvPicPr>
          <p:cNvPr id="52" name="图形 51" descr="书籍">
            <a:extLst>
              <a:ext uri="{FF2B5EF4-FFF2-40B4-BE49-F238E27FC236}">
                <a16:creationId xmlns:a16="http://schemas.microsoft.com/office/drawing/2014/main" id="{E251DD4C-31E1-644E-928C-120584E0BCC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94180" y="3328842"/>
            <a:ext cx="419077" cy="419077"/>
          </a:xfrm>
          <a:prstGeom prst="rect">
            <a:avLst/>
          </a:prstGeom>
        </p:spPr>
      </p:pic>
      <p:pic>
        <p:nvPicPr>
          <p:cNvPr id="53" name="图形 52" descr="书籍">
            <a:extLst>
              <a:ext uri="{FF2B5EF4-FFF2-40B4-BE49-F238E27FC236}">
                <a16:creationId xmlns:a16="http://schemas.microsoft.com/office/drawing/2014/main" id="{D6C3E022-3CD6-6E41-A141-3091FFF9EE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11617" y="3318157"/>
            <a:ext cx="419077" cy="419077"/>
          </a:xfrm>
          <a:prstGeom prst="rect">
            <a:avLst/>
          </a:prstGeom>
        </p:spPr>
      </p:pic>
      <p:sp>
        <p:nvSpPr>
          <p:cNvPr id="39" name="页脚占位符 4">
            <a:extLst>
              <a:ext uri="{FF2B5EF4-FFF2-40B4-BE49-F238E27FC236}">
                <a16:creationId xmlns:a16="http://schemas.microsoft.com/office/drawing/2014/main" id="{E803AB08-9A26-B847-BA95-645DA546C97F}"/>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Tree>
    <p:extLst>
      <p:ext uri="{BB962C8B-B14F-4D97-AF65-F5344CB8AC3E}">
        <p14:creationId xmlns:p14="http://schemas.microsoft.com/office/powerpoint/2010/main" val="5335913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552505-6BAE-6B4C-BE7E-364054172B90}"/>
              </a:ext>
            </a:extLst>
          </p:cNvPr>
          <p:cNvSpPr>
            <a:spLocks noGrp="1"/>
          </p:cNvSpPr>
          <p:nvPr>
            <p:ph type="title"/>
          </p:nvPr>
        </p:nvSpPr>
        <p:spPr>
          <a:xfrm>
            <a:off x="457200" y="228866"/>
            <a:ext cx="8229600" cy="900442"/>
          </a:xfrm>
        </p:spPr>
        <p:txBody>
          <a:bodyPr>
            <a:normAutofit/>
          </a:bodyPr>
          <a:lstStyle/>
          <a:p>
            <a:r>
              <a:rPr kumimoji="1" lang="zh-CN" altLang="en-US" dirty="0"/>
              <a:t>问题</a:t>
            </a:r>
            <a:r>
              <a:rPr kumimoji="1" lang="en-US" altLang="zh-CN" dirty="0"/>
              <a:t>1</a:t>
            </a:r>
            <a:r>
              <a:rPr kumimoji="1" lang="zh-CN" altLang="en-US" dirty="0"/>
              <a:t>：低资源利用率</a:t>
            </a:r>
          </a:p>
        </p:txBody>
      </p:sp>
      <p:sp>
        <p:nvSpPr>
          <p:cNvPr id="4" name="灯片编号占位符 3">
            <a:extLst>
              <a:ext uri="{FF2B5EF4-FFF2-40B4-BE49-F238E27FC236}">
                <a16:creationId xmlns:a16="http://schemas.microsoft.com/office/drawing/2014/main" id="{FF43BE7B-2D16-994C-9C73-84C95DB9D5D5}"/>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48</a:t>
            </a:fld>
            <a:endParaRPr lang="zh-CN" altLang="en-US"/>
          </a:p>
        </p:txBody>
      </p:sp>
      <p:sp>
        <p:nvSpPr>
          <p:cNvPr id="5" name="内容占位符 2">
            <a:extLst>
              <a:ext uri="{FF2B5EF4-FFF2-40B4-BE49-F238E27FC236}">
                <a16:creationId xmlns:a16="http://schemas.microsoft.com/office/drawing/2014/main" id="{13B0B52F-62C8-BE40-906E-13B60959E947}"/>
              </a:ext>
            </a:extLst>
          </p:cNvPr>
          <p:cNvSpPr>
            <a:spLocks noGrp="1"/>
          </p:cNvSpPr>
          <p:nvPr>
            <p:ph idx="1"/>
          </p:nvPr>
        </p:nvSpPr>
        <p:spPr>
          <a:xfrm>
            <a:off x="4283968" y="1271291"/>
            <a:ext cx="2133601" cy="582768"/>
          </a:xfrm>
        </p:spPr>
        <p:txBody>
          <a:bodyPr>
            <a:normAutofit lnSpcReduction="10000"/>
          </a:bodyPr>
          <a:lstStyle/>
          <a:p>
            <a:pPr marL="0" indent="0">
              <a:buNone/>
            </a:pPr>
            <a:r>
              <a:rPr kumimoji="1" lang="zh-CN" altLang="en-US" dirty="0"/>
              <a:t>优先级</a:t>
            </a:r>
            <a:r>
              <a:rPr kumimoji="1" lang="en-US" altLang="zh-CN" dirty="0"/>
              <a:t>0</a:t>
            </a:r>
            <a:r>
              <a:rPr kumimoji="1" lang="zh-CN" altLang="en-US" dirty="0"/>
              <a:t>（高）</a:t>
            </a:r>
            <a:endParaRPr kumimoji="1" lang="en-US" altLang="zh-CN" dirty="0"/>
          </a:p>
        </p:txBody>
      </p:sp>
      <p:sp>
        <p:nvSpPr>
          <p:cNvPr id="6" name="内容占位符 2">
            <a:extLst>
              <a:ext uri="{FF2B5EF4-FFF2-40B4-BE49-F238E27FC236}">
                <a16:creationId xmlns:a16="http://schemas.microsoft.com/office/drawing/2014/main" id="{3A795477-10D3-E84A-BF2A-2AB14D121950}"/>
              </a:ext>
            </a:extLst>
          </p:cNvPr>
          <p:cNvSpPr txBox="1">
            <a:spLocks/>
          </p:cNvSpPr>
          <p:nvPr/>
        </p:nvSpPr>
        <p:spPr>
          <a:xfrm>
            <a:off x="4265191" y="2063987"/>
            <a:ext cx="2133601" cy="582768"/>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kumimoji="1" lang="zh-CN" altLang="en-US" dirty="0"/>
              <a:t>优先级</a:t>
            </a:r>
            <a:r>
              <a:rPr kumimoji="1" lang="en-US" altLang="zh-CN" dirty="0"/>
              <a:t>1</a:t>
            </a:r>
            <a:r>
              <a:rPr kumimoji="1" lang="zh-CN" altLang="en-US" dirty="0"/>
              <a:t>（低）</a:t>
            </a:r>
            <a:endParaRPr kumimoji="1" lang="en-US" altLang="zh-CN" dirty="0"/>
          </a:p>
        </p:txBody>
      </p:sp>
      <p:grpSp>
        <p:nvGrpSpPr>
          <p:cNvPr id="8" name="组合 7">
            <a:extLst>
              <a:ext uri="{FF2B5EF4-FFF2-40B4-BE49-F238E27FC236}">
                <a16:creationId xmlns:a16="http://schemas.microsoft.com/office/drawing/2014/main" id="{75C0E6A1-5826-A446-8009-F1542375EC77}"/>
              </a:ext>
            </a:extLst>
          </p:cNvPr>
          <p:cNvGrpSpPr/>
          <p:nvPr/>
        </p:nvGrpSpPr>
        <p:grpSpPr>
          <a:xfrm>
            <a:off x="6816924" y="1968782"/>
            <a:ext cx="914400" cy="914400"/>
            <a:chOff x="3968174" y="2217839"/>
            <a:chExt cx="914400" cy="914400"/>
          </a:xfrm>
        </p:grpSpPr>
        <p:pic>
          <p:nvPicPr>
            <p:cNvPr id="9" name="图形 8" descr="男性形象">
              <a:extLst>
                <a:ext uri="{FF2B5EF4-FFF2-40B4-BE49-F238E27FC236}">
                  <a16:creationId xmlns:a16="http://schemas.microsoft.com/office/drawing/2014/main" id="{27D971F9-D990-A943-8AB2-B97CED1CE9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68174" y="2217839"/>
              <a:ext cx="914400" cy="914400"/>
            </a:xfrm>
            <a:prstGeom prst="rect">
              <a:avLst/>
            </a:prstGeom>
          </p:spPr>
        </p:pic>
        <p:sp>
          <p:nvSpPr>
            <p:cNvPr id="10" name="文本框 9">
              <a:extLst>
                <a:ext uri="{FF2B5EF4-FFF2-40B4-BE49-F238E27FC236}">
                  <a16:creationId xmlns:a16="http://schemas.microsoft.com/office/drawing/2014/main" id="{D7C7531A-E49E-F343-921A-FCF1515DF319}"/>
                </a:ext>
              </a:extLst>
            </p:cNvPr>
            <p:cNvSpPr txBox="1"/>
            <p:nvPr/>
          </p:nvSpPr>
          <p:spPr>
            <a:xfrm>
              <a:off x="3968174" y="2654055"/>
              <a:ext cx="914400" cy="369332"/>
            </a:xfrm>
            <a:prstGeom prst="rect">
              <a:avLst/>
            </a:prstGeom>
            <a:noFill/>
          </p:spPr>
          <p:txBody>
            <a:bodyPr wrap="square" rtlCol="0">
              <a:spAutoFit/>
            </a:bodyPr>
            <a:lstStyle/>
            <a:p>
              <a:pPr algn="ctr"/>
              <a:r>
                <a:rPr kumimoji="1" lang="en-US" altLang="zh-CN" b="1" dirty="0"/>
                <a:t>A</a:t>
              </a:r>
              <a:endParaRPr kumimoji="1" lang="zh-CN" altLang="en-US" b="1" dirty="0"/>
            </a:p>
          </p:txBody>
        </p:sp>
      </p:grpSp>
      <p:grpSp>
        <p:nvGrpSpPr>
          <p:cNvPr id="11" name="组合 10">
            <a:extLst>
              <a:ext uri="{FF2B5EF4-FFF2-40B4-BE49-F238E27FC236}">
                <a16:creationId xmlns:a16="http://schemas.microsoft.com/office/drawing/2014/main" id="{6C7B33C5-A34A-EE46-A483-A83F6596B033}"/>
              </a:ext>
            </a:extLst>
          </p:cNvPr>
          <p:cNvGrpSpPr/>
          <p:nvPr/>
        </p:nvGrpSpPr>
        <p:grpSpPr>
          <a:xfrm>
            <a:off x="6818876" y="1105475"/>
            <a:ext cx="914400" cy="914400"/>
            <a:chOff x="5878583" y="1595505"/>
            <a:chExt cx="914400" cy="914400"/>
          </a:xfrm>
        </p:grpSpPr>
        <p:pic>
          <p:nvPicPr>
            <p:cNvPr id="12" name="图形 11" descr="女性形象">
              <a:extLst>
                <a:ext uri="{FF2B5EF4-FFF2-40B4-BE49-F238E27FC236}">
                  <a16:creationId xmlns:a16="http://schemas.microsoft.com/office/drawing/2014/main" id="{803CE6CA-C96F-9440-B22A-E34F5CC6A70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78583" y="1595505"/>
              <a:ext cx="914400" cy="914400"/>
            </a:xfrm>
            <a:prstGeom prst="rect">
              <a:avLst/>
            </a:prstGeom>
          </p:spPr>
        </p:pic>
        <p:sp>
          <p:nvSpPr>
            <p:cNvPr id="13" name="文本框 12">
              <a:extLst>
                <a:ext uri="{FF2B5EF4-FFF2-40B4-BE49-F238E27FC236}">
                  <a16:creationId xmlns:a16="http://schemas.microsoft.com/office/drawing/2014/main" id="{71F72B47-36A0-9345-8385-7D3C3A3B105E}"/>
                </a:ext>
              </a:extLst>
            </p:cNvPr>
            <p:cNvSpPr txBox="1"/>
            <p:nvPr/>
          </p:nvSpPr>
          <p:spPr>
            <a:xfrm>
              <a:off x="5878583" y="2033173"/>
              <a:ext cx="914400" cy="369332"/>
            </a:xfrm>
            <a:prstGeom prst="rect">
              <a:avLst/>
            </a:prstGeom>
            <a:noFill/>
          </p:spPr>
          <p:txBody>
            <a:bodyPr wrap="square" rtlCol="0">
              <a:spAutoFit/>
            </a:bodyPr>
            <a:lstStyle/>
            <a:p>
              <a:pPr algn="ctr"/>
              <a:r>
                <a:rPr kumimoji="1" lang="en-US" altLang="zh-CN" b="1" dirty="0"/>
                <a:t>B</a:t>
              </a:r>
              <a:endParaRPr kumimoji="1" lang="zh-CN" altLang="en-US" b="1" dirty="0"/>
            </a:p>
          </p:txBody>
        </p:sp>
      </p:grpSp>
      <p:grpSp>
        <p:nvGrpSpPr>
          <p:cNvPr id="14" name="组合 13">
            <a:extLst>
              <a:ext uri="{FF2B5EF4-FFF2-40B4-BE49-F238E27FC236}">
                <a16:creationId xmlns:a16="http://schemas.microsoft.com/office/drawing/2014/main" id="{55FBD8AD-C37D-6140-AC92-3B711DC08AA3}"/>
              </a:ext>
            </a:extLst>
          </p:cNvPr>
          <p:cNvGrpSpPr/>
          <p:nvPr/>
        </p:nvGrpSpPr>
        <p:grpSpPr>
          <a:xfrm>
            <a:off x="7910803" y="1968782"/>
            <a:ext cx="914400" cy="914400"/>
            <a:chOff x="3968174" y="2217839"/>
            <a:chExt cx="914400" cy="914400"/>
          </a:xfrm>
        </p:grpSpPr>
        <p:pic>
          <p:nvPicPr>
            <p:cNvPr id="15" name="图形 14" descr="男性形象">
              <a:extLst>
                <a:ext uri="{FF2B5EF4-FFF2-40B4-BE49-F238E27FC236}">
                  <a16:creationId xmlns:a16="http://schemas.microsoft.com/office/drawing/2014/main" id="{69A10E96-7742-B74A-A85D-2191262BBA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68174" y="2217839"/>
              <a:ext cx="914400" cy="914400"/>
            </a:xfrm>
            <a:prstGeom prst="rect">
              <a:avLst/>
            </a:prstGeom>
          </p:spPr>
        </p:pic>
        <p:sp>
          <p:nvSpPr>
            <p:cNvPr id="16" name="文本框 15">
              <a:extLst>
                <a:ext uri="{FF2B5EF4-FFF2-40B4-BE49-F238E27FC236}">
                  <a16:creationId xmlns:a16="http://schemas.microsoft.com/office/drawing/2014/main" id="{4C410A14-4D01-8F40-8346-F616F331E29B}"/>
                </a:ext>
              </a:extLst>
            </p:cNvPr>
            <p:cNvSpPr txBox="1"/>
            <p:nvPr/>
          </p:nvSpPr>
          <p:spPr>
            <a:xfrm>
              <a:off x="3968174" y="2654055"/>
              <a:ext cx="914400" cy="369332"/>
            </a:xfrm>
            <a:prstGeom prst="rect">
              <a:avLst/>
            </a:prstGeom>
            <a:noFill/>
          </p:spPr>
          <p:txBody>
            <a:bodyPr wrap="square" rtlCol="0">
              <a:spAutoFit/>
            </a:bodyPr>
            <a:lstStyle/>
            <a:p>
              <a:pPr algn="ctr"/>
              <a:r>
                <a:rPr kumimoji="1" lang="en-US" altLang="zh-CN" b="1" dirty="0"/>
                <a:t>C</a:t>
              </a:r>
              <a:endParaRPr kumimoji="1" lang="zh-CN" altLang="en-US" b="1" dirty="0"/>
            </a:p>
          </p:txBody>
        </p:sp>
      </p:grpSp>
      <p:grpSp>
        <p:nvGrpSpPr>
          <p:cNvPr id="17" name="组合 16">
            <a:extLst>
              <a:ext uri="{FF2B5EF4-FFF2-40B4-BE49-F238E27FC236}">
                <a16:creationId xmlns:a16="http://schemas.microsoft.com/office/drawing/2014/main" id="{5361A20D-DA8D-8141-B59A-05B30653BAE4}"/>
              </a:ext>
            </a:extLst>
          </p:cNvPr>
          <p:cNvGrpSpPr/>
          <p:nvPr/>
        </p:nvGrpSpPr>
        <p:grpSpPr>
          <a:xfrm>
            <a:off x="7895930" y="1103012"/>
            <a:ext cx="914400" cy="914400"/>
            <a:chOff x="5878583" y="1595505"/>
            <a:chExt cx="914400" cy="914400"/>
          </a:xfrm>
        </p:grpSpPr>
        <p:pic>
          <p:nvPicPr>
            <p:cNvPr id="18" name="图形 17" descr="女性形象">
              <a:extLst>
                <a:ext uri="{FF2B5EF4-FFF2-40B4-BE49-F238E27FC236}">
                  <a16:creationId xmlns:a16="http://schemas.microsoft.com/office/drawing/2014/main" id="{640CC9B6-D549-0347-A6F2-601982AEF9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78583" y="1595505"/>
              <a:ext cx="914400" cy="914400"/>
            </a:xfrm>
            <a:prstGeom prst="rect">
              <a:avLst/>
            </a:prstGeom>
          </p:spPr>
        </p:pic>
        <p:sp>
          <p:nvSpPr>
            <p:cNvPr id="19" name="文本框 18">
              <a:extLst>
                <a:ext uri="{FF2B5EF4-FFF2-40B4-BE49-F238E27FC236}">
                  <a16:creationId xmlns:a16="http://schemas.microsoft.com/office/drawing/2014/main" id="{AB1C6A4F-203A-4945-9894-FC598ADAF0B5}"/>
                </a:ext>
              </a:extLst>
            </p:cNvPr>
            <p:cNvSpPr txBox="1"/>
            <p:nvPr/>
          </p:nvSpPr>
          <p:spPr>
            <a:xfrm>
              <a:off x="5878583" y="2033173"/>
              <a:ext cx="914400" cy="369332"/>
            </a:xfrm>
            <a:prstGeom prst="rect">
              <a:avLst/>
            </a:prstGeom>
            <a:noFill/>
          </p:spPr>
          <p:txBody>
            <a:bodyPr wrap="square" rtlCol="0">
              <a:spAutoFit/>
            </a:bodyPr>
            <a:lstStyle/>
            <a:p>
              <a:pPr algn="ctr"/>
              <a:r>
                <a:rPr kumimoji="1" lang="en-US" altLang="zh-CN" b="1" dirty="0"/>
                <a:t>D</a:t>
              </a:r>
              <a:endParaRPr kumimoji="1" lang="zh-CN" altLang="en-US" b="1" dirty="0"/>
            </a:p>
          </p:txBody>
        </p:sp>
      </p:grpSp>
      <p:grpSp>
        <p:nvGrpSpPr>
          <p:cNvPr id="21" name="组合 20">
            <a:extLst>
              <a:ext uri="{FF2B5EF4-FFF2-40B4-BE49-F238E27FC236}">
                <a16:creationId xmlns:a16="http://schemas.microsoft.com/office/drawing/2014/main" id="{9371CBE7-B03A-3B4A-8082-134EF20E6FF4}"/>
              </a:ext>
            </a:extLst>
          </p:cNvPr>
          <p:cNvGrpSpPr/>
          <p:nvPr/>
        </p:nvGrpSpPr>
        <p:grpSpPr>
          <a:xfrm>
            <a:off x="2194544" y="3302299"/>
            <a:ext cx="914400" cy="965540"/>
            <a:chOff x="2184748" y="3721596"/>
            <a:chExt cx="914400" cy="965540"/>
          </a:xfrm>
        </p:grpSpPr>
        <p:pic>
          <p:nvPicPr>
            <p:cNvPr id="22" name="图形 21" descr="用户">
              <a:extLst>
                <a:ext uri="{FF2B5EF4-FFF2-40B4-BE49-F238E27FC236}">
                  <a16:creationId xmlns:a16="http://schemas.microsoft.com/office/drawing/2014/main" id="{B35FB3CE-C1F9-5C41-995D-6C18747BA4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84748" y="3772736"/>
              <a:ext cx="914400" cy="914400"/>
            </a:xfrm>
            <a:prstGeom prst="rect">
              <a:avLst/>
            </a:prstGeom>
          </p:spPr>
        </p:pic>
        <p:grpSp>
          <p:nvGrpSpPr>
            <p:cNvPr id="23" name="组合 22">
              <a:extLst>
                <a:ext uri="{FF2B5EF4-FFF2-40B4-BE49-F238E27FC236}">
                  <a16:creationId xmlns:a16="http://schemas.microsoft.com/office/drawing/2014/main" id="{59DF6D02-3D55-5A41-9AA5-E977622D2F64}"/>
                </a:ext>
              </a:extLst>
            </p:cNvPr>
            <p:cNvGrpSpPr/>
            <p:nvPr/>
          </p:nvGrpSpPr>
          <p:grpSpPr>
            <a:xfrm>
              <a:off x="2430293" y="3721596"/>
              <a:ext cx="423310" cy="423310"/>
              <a:chOff x="2348489" y="3580911"/>
              <a:chExt cx="586916" cy="586916"/>
            </a:xfrm>
          </p:grpSpPr>
          <p:sp>
            <p:nvSpPr>
              <p:cNvPr id="24" name="椭圆 23">
                <a:extLst>
                  <a:ext uri="{FF2B5EF4-FFF2-40B4-BE49-F238E27FC236}">
                    <a16:creationId xmlns:a16="http://schemas.microsoft.com/office/drawing/2014/main" id="{4DAFEC0B-71AE-3F42-A293-D645705AD14D}"/>
                  </a:ext>
                </a:extLst>
              </p:cNvPr>
              <p:cNvSpPr/>
              <p:nvPr/>
            </p:nvSpPr>
            <p:spPr>
              <a:xfrm>
                <a:off x="2435855" y="3747852"/>
                <a:ext cx="412186" cy="2880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5" name="图形 24" descr="学位帽">
                <a:extLst>
                  <a:ext uri="{FF2B5EF4-FFF2-40B4-BE49-F238E27FC236}">
                    <a16:creationId xmlns:a16="http://schemas.microsoft.com/office/drawing/2014/main" id="{25FF2455-9D0A-4043-99D6-16D0B2F142C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48489" y="3580911"/>
                <a:ext cx="586916" cy="586916"/>
              </a:xfrm>
              <a:prstGeom prst="rect">
                <a:avLst/>
              </a:prstGeom>
            </p:spPr>
          </p:pic>
        </p:grpSp>
      </p:grpSp>
      <p:sp>
        <p:nvSpPr>
          <p:cNvPr id="28" name="文本框 27">
            <a:extLst>
              <a:ext uri="{FF2B5EF4-FFF2-40B4-BE49-F238E27FC236}">
                <a16:creationId xmlns:a16="http://schemas.microsoft.com/office/drawing/2014/main" id="{8546D8B4-009A-4342-8852-8DAF6E0CDB88}"/>
              </a:ext>
            </a:extLst>
          </p:cNvPr>
          <p:cNvSpPr txBox="1"/>
          <p:nvPr/>
        </p:nvSpPr>
        <p:spPr>
          <a:xfrm>
            <a:off x="-108520" y="1797916"/>
            <a:ext cx="3491171" cy="923330"/>
          </a:xfrm>
          <a:prstGeom prst="rect">
            <a:avLst/>
          </a:prstGeom>
          <a:noFill/>
        </p:spPr>
        <p:txBody>
          <a:bodyPr wrap="square" rtlCol="0">
            <a:spAutoFit/>
          </a:bodyPr>
          <a:lstStyle/>
          <a:p>
            <a:pPr algn="ctr"/>
            <a:r>
              <a:rPr kumimoji="1" lang="zh-CN" altLang="en-US" b="1" dirty="0"/>
              <a:t>问题：</a:t>
            </a:r>
            <a:endParaRPr kumimoji="1" lang="en-US" altLang="zh-CN" dirty="0"/>
          </a:p>
          <a:p>
            <a:pPr algn="ctr"/>
            <a:r>
              <a:rPr kumimoji="1" lang="zh-CN" altLang="en-US" dirty="0"/>
              <a:t>多种资源（学霸和</a:t>
            </a:r>
            <a:r>
              <a:rPr kumimoji="1" lang="en-US" altLang="zh-CN" dirty="0"/>
              <a:t>OS</a:t>
            </a:r>
            <a:r>
              <a:rPr kumimoji="1" lang="zh-CN" altLang="en-US" dirty="0"/>
              <a:t>书）</a:t>
            </a:r>
            <a:endParaRPr kumimoji="1" lang="en-US" altLang="zh-CN" dirty="0"/>
          </a:p>
          <a:p>
            <a:pPr algn="ctr"/>
            <a:r>
              <a:rPr kumimoji="1" lang="zh-CN" altLang="en-US" dirty="0">
                <a:solidFill>
                  <a:srgbClr val="FF0000"/>
                </a:solidFill>
              </a:rPr>
              <a:t>没有同时利用</a:t>
            </a:r>
            <a:r>
              <a:rPr kumimoji="1" lang="zh-CN" altLang="en-US" dirty="0"/>
              <a:t>起来</a:t>
            </a:r>
            <a:endParaRPr kumimoji="1" lang="en-US" altLang="zh-CN" dirty="0"/>
          </a:p>
        </p:txBody>
      </p:sp>
      <p:grpSp>
        <p:nvGrpSpPr>
          <p:cNvPr id="29" name="组合 28">
            <a:extLst>
              <a:ext uri="{FF2B5EF4-FFF2-40B4-BE49-F238E27FC236}">
                <a16:creationId xmlns:a16="http://schemas.microsoft.com/office/drawing/2014/main" id="{B8C78A13-E6CF-AC46-8615-BD047BAE5CA8}"/>
              </a:ext>
            </a:extLst>
          </p:cNvPr>
          <p:cNvGrpSpPr/>
          <p:nvPr/>
        </p:nvGrpSpPr>
        <p:grpSpPr>
          <a:xfrm>
            <a:off x="3617887" y="3378418"/>
            <a:ext cx="368098" cy="504056"/>
            <a:chOff x="1151620" y="3869431"/>
            <a:chExt cx="2592288" cy="504056"/>
          </a:xfrm>
        </p:grpSpPr>
        <p:sp>
          <p:nvSpPr>
            <p:cNvPr id="30" name="矩形 29">
              <a:extLst>
                <a:ext uri="{FF2B5EF4-FFF2-40B4-BE49-F238E27FC236}">
                  <a16:creationId xmlns:a16="http://schemas.microsoft.com/office/drawing/2014/main" id="{D6C1F0DD-394F-C34F-87FA-193763416F9D}"/>
                </a:ext>
              </a:extLst>
            </p:cNvPr>
            <p:cNvSpPr/>
            <p:nvPr/>
          </p:nvSpPr>
          <p:spPr>
            <a:xfrm>
              <a:off x="1259632" y="3869431"/>
              <a:ext cx="2376264" cy="50405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id="{15732937-660A-A54C-B437-B77ACADD3EDB}"/>
                </a:ext>
              </a:extLst>
            </p:cNvPr>
            <p:cNvSpPr/>
            <p:nvPr/>
          </p:nvSpPr>
          <p:spPr>
            <a:xfrm>
              <a:off x="1151620" y="3869431"/>
              <a:ext cx="2592288" cy="284213"/>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rPr>
                <a:t>B</a:t>
              </a:r>
              <a:endParaRPr kumimoji="1" lang="zh-CN" altLang="en-US" b="1" dirty="0">
                <a:solidFill>
                  <a:schemeClr val="tx1"/>
                </a:solidFill>
              </a:endParaRPr>
            </a:p>
          </p:txBody>
        </p:sp>
      </p:grpSp>
      <p:grpSp>
        <p:nvGrpSpPr>
          <p:cNvPr id="32" name="组合 31">
            <a:extLst>
              <a:ext uri="{FF2B5EF4-FFF2-40B4-BE49-F238E27FC236}">
                <a16:creationId xmlns:a16="http://schemas.microsoft.com/office/drawing/2014/main" id="{C3A23F85-3D86-DA46-AA3A-6D7DC30AAC03}"/>
              </a:ext>
            </a:extLst>
          </p:cNvPr>
          <p:cNvGrpSpPr/>
          <p:nvPr/>
        </p:nvGrpSpPr>
        <p:grpSpPr>
          <a:xfrm>
            <a:off x="3950003" y="3377606"/>
            <a:ext cx="368098" cy="504056"/>
            <a:chOff x="1151620" y="3869431"/>
            <a:chExt cx="2592288" cy="504056"/>
          </a:xfrm>
        </p:grpSpPr>
        <p:sp>
          <p:nvSpPr>
            <p:cNvPr id="33" name="矩形 32">
              <a:extLst>
                <a:ext uri="{FF2B5EF4-FFF2-40B4-BE49-F238E27FC236}">
                  <a16:creationId xmlns:a16="http://schemas.microsoft.com/office/drawing/2014/main" id="{A90BF112-88E3-F54E-AE3A-E499154ACC55}"/>
                </a:ext>
              </a:extLst>
            </p:cNvPr>
            <p:cNvSpPr/>
            <p:nvPr/>
          </p:nvSpPr>
          <p:spPr>
            <a:xfrm>
              <a:off x="1259632" y="3869431"/>
              <a:ext cx="2376264" cy="50405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矩形 33">
              <a:extLst>
                <a:ext uri="{FF2B5EF4-FFF2-40B4-BE49-F238E27FC236}">
                  <a16:creationId xmlns:a16="http://schemas.microsoft.com/office/drawing/2014/main" id="{0C78BB90-6956-574A-8E04-11D1507F31EF}"/>
                </a:ext>
              </a:extLst>
            </p:cNvPr>
            <p:cNvSpPr/>
            <p:nvPr/>
          </p:nvSpPr>
          <p:spPr>
            <a:xfrm>
              <a:off x="1151620" y="3869431"/>
              <a:ext cx="2592288" cy="284213"/>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rPr>
                <a:t>D</a:t>
              </a:r>
              <a:endParaRPr kumimoji="1" lang="zh-CN" altLang="en-US" b="1" dirty="0">
                <a:solidFill>
                  <a:schemeClr val="tx1"/>
                </a:solidFill>
              </a:endParaRPr>
            </a:p>
          </p:txBody>
        </p:sp>
      </p:grpSp>
      <p:grpSp>
        <p:nvGrpSpPr>
          <p:cNvPr id="35" name="组合 34">
            <a:extLst>
              <a:ext uri="{FF2B5EF4-FFF2-40B4-BE49-F238E27FC236}">
                <a16:creationId xmlns:a16="http://schemas.microsoft.com/office/drawing/2014/main" id="{E1EF28D6-C0A9-ED46-9784-9149B92929C8}"/>
              </a:ext>
            </a:extLst>
          </p:cNvPr>
          <p:cNvGrpSpPr/>
          <p:nvPr/>
        </p:nvGrpSpPr>
        <p:grpSpPr>
          <a:xfrm>
            <a:off x="4281216" y="3378418"/>
            <a:ext cx="368098" cy="504056"/>
            <a:chOff x="1151620" y="3869431"/>
            <a:chExt cx="2592288" cy="504056"/>
          </a:xfrm>
        </p:grpSpPr>
        <p:sp>
          <p:nvSpPr>
            <p:cNvPr id="36" name="矩形 35">
              <a:extLst>
                <a:ext uri="{FF2B5EF4-FFF2-40B4-BE49-F238E27FC236}">
                  <a16:creationId xmlns:a16="http://schemas.microsoft.com/office/drawing/2014/main" id="{3902F94D-E755-144A-AB47-EDEEE5EC08C8}"/>
                </a:ext>
              </a:extLst>
            </p:cNvPr>
            <p:cNvSpPr/>
            <p:nvPr/>
          </p:nvSpPr>
          <p:spPr>
            <a:xfrm>
              <a:off x="1259632" y="3869431"/>
              <a:ext cx="2376264" cy="50405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矩形 36">
              <a:extLst>
                <a:ext uri="{FF2B5EF4-FFF2-40B4-BE49-F238E27FC236}">
                  <a16:creationId xmlns:a16="http://schemas.microsoft.com/office/drawing/2014/main" id="{E64DCE4C-6A52-9D44-85ED-6D1E18C1432B}"/>
                </a:ext>
              </a:extLst>
            </p:cNvPr>
            <p:cNvSpPr/>
            <p:nvPr/>
          </p:nvSpPr>
          <p:spPr>
            <a:xfrm>
              <a:off x="1151620" y="3869431"/>
              <a:ext cx="2592288" cy="284213"/>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rPr>
                <a:t>B</a:t>
              </a:r>
              <a:endParaRPr kumimoji="1" lang="zh-CN" altLang="en-US" b="1" dirty="0">
                <a:solidFill>
                  <a:schemeClr val="tx1"/>
                </a:solidFill>
              </a:endParaRPr>
            </a:p>
          </p:txBody>
        </p:sp>
      </p:grpSp>
      <p:grpSp>
        <p:nvGrpSpPr>
          <p:cNvPr id="38" name="组合 37">
            <a:extLst>
              <a:ext uri="{FF2B5EF4-FFF2-40B4-BE49-F238E27FC236}">
                <a16:creationId xmlns:a16="http://schemas.microsoft.com/office/drawing/2014/main" id="{717C8F54-C499-AA44-B33B-6264F5A41E1A}"/>
              </a:ext>
            </a:extLst>
          </p:cNvPr>
          <p:cNvGrpSpPr/>
          <p:nvPr/>
        </p:nvGrpSpPr>
        <p:grpSpPr>
          <a:xfrm>
            <a:off x="4618639" y="3377483"/>
            <a:ext cx="368098" cy="504056"/>
            <a:chOff x="1151620" y="3869431"/>
            <a:chExt cx="2592288" cy="504056"/>
          </a:xfrm>
        </p:grpSpPr>
        <p:sp>
          <p:nvSpPr>
            <p:cNvPr id="39" name="矩形 38">
              <a:extLst>
                <a:ext uri="{FF2B5EF4-FFF2-40B4-BE49-F238E27FC236}">
                  <a16:creationId xmlns:a16="http://schemas.microsoft.com/office/drawing/2014/main" id="{ADDD5ED0-41E0-7643-A9DF-FFEAD812FF7B}"/>
                </a:ext>
              </a:extLst>
            </p:cNvPr>
            <p:cNvSpPr/>
            <p:nvPr/>
          </p:nvSpPr>
          <p:spPr>
            <a:xfrm>
              <a:off x="1259632" y="3869431"/>
              <a:ext cx="2376264" cy="50405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矩形 39">
              <a:extLst>
                <a:ext uri="{FF2B5EF4-FFF2-40B4-BE49-F238E27FC236}">
                  <a16:creationId xmlns:a16="http://schemas.microsoft.com/office/drawing/2014/main" id="{69C0D9E9-DB65-7E45-8405-F126EC9535CA}"/>
                </a:ext>
              </a:extLst>
            </p:cNvPr>
            <p:cNvSpPr/>
            <p:nvPr/>
          </p:nvSpPr>
          <p:spPr>
            <a:xfrm>
              <a:off x="1151620" y="3869431"/>
              <a:ext cx="2592288" cy="284213"/>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rPr>
                <a:t>D</a:t>
              </a:r>
              <a:endParaRPr kumimoji="1" lang="zh-CN" altLang="en-US" b="1" dirty="0">
                <a:solidFill>
                  <a:schemeClr val="tx1"/>
                </a:solidFill>
              </a:endParaRPr>
            </a:p>
          </p:txBody>
        </p:sp>
      </p:grpSp>
      <p:grpSp>
        <p:nvGrpSpPr>
          <p:cNvPr id="41" name="组合 40">
            <a:extLst>
              <a:ext uri="{FF2B5EF4-FFF2-40B4-BE49-F238E27FC236}">
                <a16:creationId xmlns:a16="http://schemas.microsoft.com/office/drawing/2014/main" id="{BD0BFBF3-F520-FF4A-A27F-F548D63D8C41}"/>
              </a:ext>
            </a:extLst>
          </p:cNvPr>
          <p:cNvGrpSpPr/>
          <p:nvPr/>
        </p:nvGrpSpPr>
        <p:grpSpPr>
          <a:xfrm>
            <a:off x="4956131" y="3375303"/>
            <a:ext cx="368098" cy="504056"/>
            <a:chOff x="1151620" y="3869431"/>
            <a:chExt cx="2592288" cy="504056"/>
          </a:xfrm>
        </p:grpSpPr>
        <p:sp>
          <p:nvSpPr>
            <p:cNvPr id="42" name="矩形 41">
              <a:extLst>
                <a:ext uri="{FF2B5EF4-FFF2-40B4-BE49-F238E27FC236}">
                  <a16:creationId xmlns:a16="http://schemas.microsoft.com/office/drawing/2014/main" id="{9D7075DC-681B-8345-BE13-B00CF68D9B69}"/>
                </a:ext>
              </a:extLst>
            </p:cNvPr>
            <p:cNvSpPr/>
            <p:nvPr/>
          </p:nvSpPr>
          <p:spPr>
            <a:xfrm>
              <a:off x="1259632" y="3869431"/>
              <a:ext cx="2376264" cy="50405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矩形 42">
              <a:extLst>
                <a:ext uri="{FF2B5EF4-FFF2-40B4-BE49-F238E27FC236}">
                  <a16:creationId xmlns:a16="http://schemas.microsoft.com/office/drawing/2014/main" id="{24C52EB1-2E10-3A48-A6E4-A9E049F79601}"/>
                </a:ext>
              </a:extLst>
            </p:cNvPr>
            <p:cNvSpPr/>
            <p:nvPr/>
          </p:nvSpPr>
          <p:spPr>
            <a:xfrm>
              <a:off x="1151620" y="3869431"/>
              <a:ext cx="2592288" cy="284213"/>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rPr>
                <a:t>B</a:t>
              </a:r>
              <a:endParaRPr kumimoji="1" lang="zh-CN" altLang="en-US" b="1" dirty="0">
                <a:solidFill>
                  <a:schemeClr val="tx1"/>
                </a:solidFill>
              </a:endParaRPr>
            </a:p>
          </p:txBody>
        </p:sp>
      </p:grpSp>
      <p:grpSp>
        <p:nvGrpSpPr>
          <p:cNvPr id="44" name="组合 43">
            <a:extLst>
              <a:ext uri="{FF2B5EF4-FFF2-40B4-BE49-F238E27FC236}">
                <a16:creationId xmlns:a16="http://schemas.microsoft.com/office/drawing/2014/main" id="{6D948135-049E-CD4F-9A43-70DBB5D0D394}"/>
              </a:ext>
            </a:extLst>
          </p:cNvPr>
          <p:cNvGrpSpPr/>
          <p:nvPr/>
        </p:nvGrpSpPr>
        <p:grpSpPr>
          <a:xfrm>
            <a:off x="5288247" y="3374491"/>
            <a:ext cx="368098" cy="504056"/>
            <a:chOff x="1151620" y="3869431"/>
            <a:chExt cx="2592288" cy="504056"/>
          </a:xfrm>
        </p:grpSpPr>
        <p:sp>
          <p:nvSpPr>
            <p:cNvPr id="45" name="矩形 44">
              <a:extLst>
                <a:ext uri="{FF2B5EF4-FFF2-40B4-BE49-F238E27FC236}">
                  <a16:creationId xmlns:a16="http://schemas.microsoft.com/office/drawing/2014/main" id="{0CB89C22-B8E5-D643-8D8C-BCC8DF1420E0}"/>
                </a:ext>
              </a:extLst>
            </p:cNvPr>
            <p:cNvSpPr/>
            <p:nvPr/>
          </p:nvSpPr>
          <p:spPr>
            <a:xfrm>
              <a:off x="1259632" y="3869431"/>
              <a:ext cx="2376264" cy="50405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矩形 45">
              <a:extLst>
                <a:ext uri="{FF2B5EF4-FFF2-40B4-BE49-F238E27FC236}">
                  <a16:creationId xmlns:a16="http://schemas.microsoft.com/office/drawing/2014/main" id="{48551A96-4397-2844-B360-C690533B8104}"/>
                </a:ext>
              </a:extLst>
            </p:cNvPr>
            <p:cNvSpPr/>
            <p:nvPr/>
          </p:nvSpPr>
          <p:spPr>
            <a:xfrm>
              <a:off x="1151620" y="3869431"/>
              <a:ext cx="2592288" cy="284213"/>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rPr>
                <a:t>D</a:t>
              </a:r>
              <a:endParaRPr kumimoji="1" lang="zh-CN" altLang="en-US" b="1" dirty="0">
                <a:solidFill>
                  <a:schemeClr val="tx1"/>
                </a:solidFill>
              </a:endParaRPr>
            </a:p>
          </p:txBody>
        </p:sp>
      </p:grpSp>
      <p:grpSp>
        <p:nvGrpSpPr>
          <p:cNvPr id="47" name="组合 46">
            <a:extLst>
              <a:ext uri="{FF2B5EF4-FFF2-40B4-BE49-F238E27FC236}">
                <a16:creationId xmlns:a16="http://schemas.microsoft.com/office/drawing/2014/main" id="{A059C62C-34C6-694D-B3D3-93C869FC6616}"/>
              </a:ext>
            </a:extLst>
          </p:cNvPr>
          <p:cNvGrpSpPr/>
          <p:nvPr/>
        </p:nvGrpSpPr>
        <p:grpSpPr>
          <a:xfrm>
            <a:off x="5619460" y="3375303"/>
            <a:ext cx="368098" cy="504056"/>
            <a:chOff x="1151620" y="3869431"/>
            <a:chExt cx="2592288" cy="504056"/>
          </a:xfrm>
        </p:grpSpPr>
        <p:sp>
          <p:nvSpPr>
            <p:cNvPr id="48" name="矩形 47">
              <a:extLst>
                <a:ext uri="{FF2B5EF4-FFF2-40B4-BE49-F238E27FC236}">
                  <a16:creationId xmlns:a16="http://schemas.microsoft.com/office/drawing/2014/main" id="{0544944A-26A2-FE4F-B2A7-D433EA76C13F}"/>
                </a:ext>
              </a:extLst>
            </p:cNvPr>
            <p:cNvSpPr/>
            <p:nvPr/>
          </p:nvSpPr>
          <p:spPr>
            <a:xfrm>
              <a:off x="1259632" y="3869431"/>
              <a:ext cx="2376264" cy="50405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矩形 48">
              <a:extLst>
                <a:ext uri="{FF2B5EF4-FFF2-40B4-BE49-F238E27FC236}">
                  <a16:creationId xmlns:a16="http://schemas.microsoft.com/office/drawing/2014/main" id="{C0F79134-3970-E748-B1AC-AEC5CF4D14C7}"/>
                </a:ext>
              </a:extLst>
            </p:cNvPr>
            <p:cNvSpPr/>
            <p:nvPr/>
          </p:nvSpPr>
          <p:spPr>
            <a:xfrm>
              <a:off x="1151620" y="3869431"/>
              <a:ext cx="2592288" cy="284213"/>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rPr>
                <a:t>A</a:t>
              </a:r>
              <a:endParaRPr kumimoji="1" lang="zh-CN" altLang="en-US" b="1" dirty="0">
                <a:solidFill>
                  <a:schemeClr val="tx1"/>
                </a:solidFill>
              </a:endParaRPr>
            </a:p>
          </p:txBody>
        </p:sp>
      </p:grpSp>
      <p:grpSp>
        <p:nvGrpSpPr>
          <p:cNvPr id="50" name="组合 49">
            <a:extLst>
              <a:ext uri="{FF2B5EF4-FFF2-40B4-BE49-F238E27FC236}">
                <a16:creationId xmlns:a16="http://schemas.microsoft.com/office/drawing/2014/main" id="{356FBB72-1475-1E41-B6F9-B0CB1F9FAC74}"/>
              </a:ext>
            </a:extLst>
          </p:cNvPr>
          <p:cNvGrpSpPr/>
          <p:nvPr/>
        </p:nvGrpSpPr>
        <p:grpSpPr>
          <a:xfrm>
            <a:off x="5956883" y="3374368"/>
            <a:ext cx="368098" cy="504056"/>
            <a:chOff x="1151620" y="3869431"/>
            <a:chExt cx="2592288" cy="504056"/>
          </a:xfrm>
        </p:grpSpPr>
        <p:sp>
          <p:nvSpPr>
            <p:cNvPr id="51" name="矩形 50">
              <a:extLst>
                <a:ext uri="{FF2B5EF4-FFF2-40B4-BE49-F238E27FC236}">
                  <a16:creationId xmlns:a16="http://schemas.microsoft.com/office/drawing/2014/main" id="{0160369A-00C2-7445-9156-FA4E9B7B216E}"/>
                </a:ext>
              </a:extLst>
            </p:cNvPr>
            <p:cNvSpPr/>
            <p:nvPr/>
          </p:nvSpPr>
          <p:spPr>
            <a:xfrm>
              <a:off x="1259632" y="3869431"/>
              <a:ext cx="2376264" cy="50405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矩形 51">
              <a:extLst>
                <a:ext uri="{FF2B5EF4-FFF2-40B4-BE49-F238E27FC236}">
                  <a16:creationId xmlns:a16="http://schemas.microsoft.com/office/drawing/2014/main" id="{5F9A36D4-41D7-0B49-BD51-38F050EAE8E5}"/>
                </a:ext>
              </a:extLst>
            </p:cNvPr>
            <p:cNvSpPr/>
            <p:nvPr/>
          </p:nvSpPr>
          <p:spPr>
            <a:xfrm>
              <a:off x="1151620" y="3869431"/>
              <a:ext cx="2592288" cy="284213"/>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rPr>
                <a:t>C</a:t>
              </a:r>
              <a:endParaRPr kumimoji="1" lang="zh-CN" altLang="en-US" b="1" dirty="0">
                <a:solidFill>
                  <a:schemeClr val="tx1"/>
                </a:solidFill>
              </a:endParaRPr>
            </a:p>
          </p:txBody>
        </p:sp>
      </p:grpSp>
      <p:grpSp>
        <p:nvGrpSpPr>
          <p:cNvPr id="53" name="组合 52">
            <a:extLst>
              <a:ext uri="{FF2B5EF4-FFF2-40B4-BE49-F238E27FC236}">
                <a16:creationId xmlns:a16="http://schemas.microsoft.com/office/drawing/2014/main" id="{191784A0-843F-A742-81C0-480A77A1DBFD}"/>
              </a:ext>
            </a:extLst>
          </p:cNvPr>
          <p:cNvGrpSpPr/>
          <p:nvPr/>
        </p:nvGrpSpPr>
        <p:grpSpPr>
          <a:xfrm>
            <a:off x="7227590" y="3396270"/>
            <a:ext cx="368098" cy="504056"/>
            <a:chOff x="1151620" y="3869431"/>
            <a:chExt cx="2592288" cy="504056"/>
          </a:xfrm>
        </p:grpSpPr>
        <p:sp>
          <p:nvSpPr>
            <p:cNvPr id="54" name="矩形 53">
              <a:extLst>
                <a:ext uri="{FF2B5EF4-FFF2-40B4-BE49-F238E27FC236}">
                  <a16:creationId xmlns:a16="http://schemas.microsoft.com/office/drawing/2014/main" id="{2DC867AA-93D2-8E42-A9FD-120C01C36F02}"/>
                </a:ext>
              </a:extLst>
            </p:cNvPr>
            <p:cNvSpPr/>
            <p:nvPr/>
          </p:nvSpPr>
          <p:spPr>
            <a:xfrm>
              <a:off x="1259632" y="3869431"/>
              <a:ext cx="2376264" cy="50405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矩形 54">
              <a:extLst>
                <a:ext uri="{FF2B5EF4-FFF2-40B4-BE49-F238E27FC236}">
                  <a16:creationId xmlns:a16="http://schemas.microsoft.com/office/drawing/2014/main" id="{E0F2F100-19B3-E047-BB7D-053FECB92A49}"/>
                </a:ext>
              </a:extLst>
            </p:cNvPr>
            <p:cNvSpPr/>
            <p:nvPr/>
          </p:nvSpPr>
          <p:spPr>
            <a:xfrm>
              <a:off x="1151620" y="3869431"/>
              <a:ext cx="2592288" cy="284213"/>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rPr>
                <a:t>A</a:t>
              </a:r>
              <a:endParaRPr kumimoji="1" lang="zh-CN" altLang="en-US" b="1" dirty="0">
                <a:solidFill>
                  <a:schemeClr val="tx1"/>
                </a:solidFill>
              </a:endParaRPr>
            </a:p>
          </p:txBody>
        </p:sp>
      </p:grpSp>
      <p:grpSp>
        <p:nvGrpSpPr>
          <p:cNvPr id="56" name="组合 55">
            <a:extLst>
              <a:ext uri="{FF2B5EF4-FFF2-40B4-BE49-F238E27FC236}">
                <a16:creationId xmlns:a16="http://schemas.microsoft.com/office/drawing/2014/main" id="{388D4655-AE66-F144-8867-B8115F23F3EF}"/>
              </a:ext>
            </a:extLst>
          </p:cNvPr>
          <p:cNvGrpSpPr/>
          <p:nvPr/>
        </p:nvGrpSpPr>
        <p:grpSpPr>
          <a:xfrm>
            <a:off x="8491588" y="3358432"/>
            <a:ext cx="368098" cy="504056"/>
            <a:chOff x="1151620" y="3869431"/>
            <a:chExt cx="2592288" cy="504056"/>
          </a:xfrm>
        </p:grpSpPr>
        <p:sp>
          <p:nvSpPr>
            <p:cNvPr id="57" name="矩形 56">
              <a:extLst>
                <a:ext uri="{FF2B5EF4-FFF2-40B4-BE49-F238E27FC236}">
                  <a16:creationId xmlns:a16="http://schemas.microsoft.com/office/drawing/2014/main" id="{481225C1-4C36-E04D-8EF1-AC663A48690E}"/>
                </a:ext>
              </a:extLst>
            </p:cNvPr>
            <p:cNvSpPr/>
            <p:nvPr/>
          </p:nvSpPr>
          <p:spPr>
            <a:xfrm>
              <a:off x="1259632" y="3869431"/>
              <a:ext cx="2376264" cy="50405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矩形 57">
              <a:extLst>
                <a:ext uri="{FF2B5EF4-FFF2-40B4-BE49-F238E27FC236}">
                  <a16:creationId xmlns:a16="http://schemas.microsoft.com/office/drawing/2014/main" id="{12441275-CEC9-5049-9DC8-9167D7C3AAD8}"/>
                </a:ext>
              </a:extLst>
            </p:cNvPr>
            <p:cNvSpPr/>
            <p:nvPr/>
          </p:nvSpPr>
          <p:spPr>
            <a:xfrm>
              <a:off x="1151620" y="3869431"/>
              <a:ext cx="2592288" cy="284213"/>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rPr>
                <a:t>C</a:t>
              </a:r>
              <a:endParaRPr kumimoji="1" lang="zh-CN" altLang="en-US" b="1" dirty="0">
                <a:solidFill>
                  <a:schemeClr val="tx1"/>
                </a:solidFill>
              </a:endParaRPr>
            </a:p>
          </p:txBody>
        </p:sp>
      </p:grpSp>
      <p:grpSp>
        <p:nvGrpSpPr>
          <p:cNvPr id="68" name="组合 67">
            <a:extLst>
              <a:ext uri="{FF2B5EF4-FFF2-40B4-BE49-F238E27FC236}">
                <a16:creationId xmlns:a16="http://schemas.microsoft.com/office/drawing/2014/main" id="{0E333258-E7B7-7A4A-BE07-BB2B52DE6816}"/>
              </a:ext>
            </a:extLst>
          </p:cNvPr>
          <p:cNvGrpSpPr/>
          <p:nvPr/>
        </p:nvGrpSpPr>
        <p:grpSpPr>
          <a:xfrm>
            <a:off x="5983643" y="4302793"/>
            <a:ext cx="1312087" cy="504056"/>
            <a:chOff x="1151620" y="3869431"/>
            <a:chExt cx="2592288" cy="504056"/>
          </a:xfrm>
        </p:grpSpPr>
        <p:sp>
          <p:nvSpPr>
            <p:cNvPr id="69" name="矩形 68">
              <a:extLst>
                <a:ext uri="{FF2B5EF4-FFF2-40B4-BE49-F238E27FC236}">
                  <a16:creationId xmlns:a16="http://schemas.microsoft.com/office/drawing/2014/main" id="{E80A2896-69C6-954D-A17E-F8742AD45007}"/>
                </a:ext>
              </a:extLst>
            </p:cNvPr>
            <p:cNvSpPr/>
            <p:nvPr/>
          </p:nvSpPr>
          <p:spPr>
            <a:xfrm>
              <a:off x="1259632" y="3869431"/>
              <a:ext cx="2376264" cy="50405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矩形 69">
              <a:extLst>
                <a:ext uri="{FF2B5EF4-FFF2-40B4-BE49-F238E27FC236}">
                  <a16:creationId xmlns:a16="http://schemas.microsoft.com/office/drawing/2014/main" id="{DEB44E64-2527-A541-A9E5-C981736B099E}"/>
                </a:ext>
              </a:extLst>
            </p:cNvPr>
            <p:cNvSpPr/>
            <p:nvPr/>
          </p:nvSpPr>
          <p:spPr>
            <a:xfrm>
              <a:off x="1151620" y="3869431"/>
              <a:ext cx="2592288" cy="284213"/>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rPr>
                <a:t>A</a:t>
              </a:r>
              <a:endParaRPr kumimoji="1" lang="zh-CN" altLang="en-US" b="1" dirty="0">
                <a:solidFill>
                  <a:schemeClr val="tx1"/>
                </a:solidFill>
              </a:endParaRPr>
            </a:p>
          </p:txBody>
        </p:sp>
      </p:grpSp>
      <p:pic>
        <p:nvPicPr>
          <p:cNvPr id="71" name="图形 70" descr="书籍">
            <a:extLst>
              <a:ext uri="{FF2B5EF4-FFF2-40B4-BE49-F238E27FC236}">
                <a16:creationId xmlns:a16="http://schemas.microsoft.com/office/drawing/2014/main" id="{9C5948FC-5141-6447-AE74-CDFE067F9DB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194544" y="4337104"/>
            <a:ext cx="914400" cy="914400"/>
          </a:xfrm>
          <a:prstGeom prst="rect">
            <a:avLst/>
          </a:prstGeom>
        </p:spPr>
      </p:pic>
      <p:grpSp>
        <p:nvGrpSpPr>
          <p:cNvPr id="72" name="组合 71">
            <a:extLst>
              <a:ext uri="{FF2B5EF4-FFF2-40B4-BE49-F238E27FC236}">
                <a16:creationId xmlns:a16="http://schemas.microsoft.com/office/drawing/2014/main" id="{D0FA152F-5F28-3F42-88BE-ED6AE231F428}"/>
              </a:ext>
            </a:extLst>
          </p:cNvPr>
          <p:cNvGrpSpPr/>
          <p:nvPr/>
        </p:nvGrpSpPr>
        <p:grpSpPr>
          <a:xfrm>
            <a:off x="7202945" y="4297767"/>
            <a:ext cx="1312087" cy="504056"/>
            <a:chOff x="1151620" y="3869431"/>
            <a:chExt cx="2592288" cy="504056"/>
          </a:xfrm>
        </p:grpSpPr>
        <p:sp>
          <p:nvSpPr>
            <p:cNvPr id="73" name="矩形 72">
              <a:extLst>
                <a:ext uri="{FF2B5EF4-FFF2-40B4-BE49-F238E27FC236}">
                  <a16:creationId xmlns:a16="http://schemas.microsoft.com/office/drawing/2014/main" id="{6316851F-53B0-7243-A028-2B276D06C7E0}"/>
                </a:ext>
              </a:extLst>
            </p:cNvPr>
            <p:cNvSpPr/>
            <p:nvPr/>
          </p:nvSpPr>
          <p:spPr>
            <a:xfrm>
              <a:off x="1259632" y="3869431"/>
              <a:ext cx="2376264" cy="50405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 name="矩形 73">
              <a:extLst>
                <a:ext uri="{FF2B5EF4-FFF2-40B4-BE49-F238E27FC236}">
                  <a16:creationId xmlns:a16="http://schemas.microsoft.com/office/drawing/2014/main" id="{E7465D4E-478C-1948-AFE8-400A591183F9}"/>
                </a:ext>
              </a:extLst>
            </p:cNvPr>
            <p:cNvSpPr/>
            <p:nvPr/>
          </p:nvSpPr>
          <p:spPr>
            <a:xfrm>
              <a:off x="1151620" y="3869431"/>
              <a:ext cx="2592288" cy="284213"/>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rPr>
                <a:t>C</a:t>
              </a:r>
              <a:endParaRPr kumimoji="1" lang="zh-CN" altLang="en-US" b="1" dirty="0">
                <a:solidFill>
                  <a:schemeClr val="tx1"/>
                </a:solidFill>
              </a:endParaRPr>
            </a:p>
          </p:txBody>
        </p:sp>
      </p:grpSp>
      <p:pic>
        <p:nvPicPr>
          <p:cNvPr id="76" name="图形 75" descr="书籍">
            <a:extLst>
              <a:ext uri="{FF2B5EF4-FFF2-40B4-BE49-F238E27FC236}">
                <a16:creationId xmlns:a16="http://schemas.microsoft.com/office/drawing/2014/main" id="{C9450BB7-6BB4-7B41-A109-ED5B025CBA4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429940" y="2145832"/>
            <a:ext cx="419077" cy="419077"/>
          </a:xfrm>
          <a:prstGeom prst="rect">
            <a:avLst/>
          </a:prstGeom>
        </p:spPr>
      </p:pic>
      <p:pic>
        <p:nvPicPr>
          <p:cNvPr id="77" name="图形 76" descr="书籍">
            <a:extLst>
              <a:ext uri="{FF2B5EF4-FFF2-40B4-BE49-F238E27FC236}">
                <a16:creationId xmlns:a16="http://schemas.microsoft.com/office/drawing/2014/main" id="{0FAF14B0-7A1F-8941-9A83-20C50611ADD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47377" y="2135147"/>
            <a:ext cx="419077" cy="419077"/>
          </a:xfrm>
          <a:prstGeom prst="rect">
            <a:avLst/>
          </a:prstGeom>
        </p:spPr>
      </p:pic>
      <p:sp>
        <p:nvSpPr>
          <p:cNvPr id="63" name="页脚占位符 4">
            <a:extLst>
              <a:ext uri="{FF2B5EF4-FFF2-40B4-BE49-F238E27FC236}">
                <a16:creationId xmlns:a16="http://schemas.microsoft.com/office/drawing/2014/main" id="{D7A181C4-2AFB-564E-BB09-853083EEF0FF}"/>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Tree>
    <p:extLst>
      <p:ext uri="{BB962C8B-B14F-4D97-AF65-F5344CB8AC3E}">
        <p14:creationId xmlns:p14="http://schemas.microsoft.com/office/powerpoint/2010/main" val="14583595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57D2B6-89B7-F845-8792-541586B54EEB}"/>
              </a:ext>
            </a:extLst>
          </p:cNvPr>
          <p:cNvSpPr>
            <a:spLocks noGrp="1"/>
          </p:cNvSpPr>
          <p:nvPr>
            <p:ph type="title"/>
          </p:nvPr>
        </p:nvSpPr>
        <p:spPr>
          <a:xfrm>
            <a:off x="457200" y="228866"/>
            <a:ext cx="8229600" cy="900442"/>
          </a:xfrm>
        </p:spPr>
        <p:txBody>
          <a:bodyPr/>
          <a:lstStyle/>
          <a:p>
            <a:r>
              <a:rPr kumimoji="1" lang="zh-CN" altLang="en-US" dirty="0"/>
              <a:t>思考：优先级的选取</a:t>
            </a:r>
          </a:p>
        </p:txBody>
      </p:sp>
      <p:sp>
        <p:nvSpPr>
          <p:cNvPr id="3" name="内容占位符 2">
            <a:extLst>
              <a:ext uri="{FF2B5EF4-FFF2-40B4-BE49-F238E27FC236}">
                <a16:creationId xmlns:a16="http://schemas.microsoft.com/office/drawing/2014/main" id="{FA466D49-2FA6-114E-AAB7-6ECEA684024F}"/>
              </a:ext>
            </a:extLst>
          </p:cNvPr>
          <p:cNvSpPr>
            <a:spLocks noGrp="1"/>
          </p:cNvSpPr>
          <p:nvPr>
            <p:ph idx="1"/>
          </p:nvPr>
        </p:nvSpPr>
        <p:spPr/>
        <p:txBody>
          <a:bodyPr>
            <a:normAutofit/>
          </a:bodyPr>
          <a:lstStyle/>
          <a:p>
            <a:r>
              <a:rPr kumimoji="1" lang="zh-CN" altLang="en-US" dirty="0"/>
              <a:t>什么样的任务应该有高优先级？</a:t>
            </a:r>
          </a:p>
          <a:p>
            <a:pPr lvl="1"/>
            <a:r>
              <a:rPr kumimoji="1" lang="en-US" altLang="zh-CN" dirty="0"/>
              <a:t>I/O</a:t>
            </a:r>
            <a:r>
              <a:rPr kumimoji="1" lang="zh-CN" altLang="en-US" dirty="0"/>
              <a:t>密集型任务</a:t>
            </a:r>
            <a:endParaRPr kumimoji="1" lang="en-US" altLang="zh-CN" dirty="0"/>
          </a:p>
          <a:p>
            <a:pPr lvl="2"/>
            <a:r>
              <a:rPr kumimoji="1" lang="zh-CN" altLang="en-US" dirty="0"/>
              <a:t>为了更高的资源利用率</a:t>
            </a:r>
            <a:endParaRPr kumimoji="1" lang="en-US" altLang="zh-CN" dirty="0"/>
          </a:p>
          <a:p>
            <a:pPr lvl="1"/>
            <a:r>
              <a:rPr kumimoji="1" lang="zh-CN" altLang="en-US" dirty="0"/>
              <a:t>用户主动设置的重要任务</a:t>
            </a:r>
            <a:endParaRPr kumimoji="1" lang="en-US" altLang="zh-CN" dirty="0"/>
          </a:p>
          <a:p>
            <a:pPr lvl="1"/>
            <a:r>
              <a:rPr kumimoji="1" lang="zh-CN" altLang="en-US" dirty="0"/>
              <a:t>时延要求极高（必须在短时间内完成）的任务</a:t>
            </a:r>
          </a:p>
        </p:txBody>
      </p:sp>
      <p:sp>
        <p:nvSpPr>
          <p:cNvPr id="4" name="灯片编号占位符 3">
            <a:extLst>
              <a:ext uri="{FF2B5EF4-FFF2-40B4-BE49-F238E27FC236}">
                <a16:creationId xmlns:a16="http://schemas.microsoft.com/office/drawing/2014/main" id="{F665F301-DA2C-834B-B737-B07C9E69D3F9}"/>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49</a:t>
            </a:fld>
            <a:endParaRPr lang="zh-CN" altLang="en-US"/>
          </a:p>
        </p:txBody>
      </p:sp>
      <p:sp>
        <p:nvSpPr>
          <p:cNvPr id="5" name="页脚占位符 4">
            <a:extLst>
              <a:ext uri="{FF2B5EF4-FFF2-40B4-BE49-F238E27FC236}">
                <a16:creationId xmlns:a16="http://schemas.microsoft.com/office/drawing/2014/main" id="{83BF5014-7557-7944-B976-BAEEC48CE83E}"/>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Tree>
    <p:extLst>
      <p:ext uri="{BB962C8B-B14F-4D97-AF65-F5344CB8AC3E}">
        <p14:creationId xmlns:p14="http://schemas.microsoft.com/office/powerpoint/2010/main" val="2383488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B41321-905B-5343-8933-1515AB774045}"/>
              </a:ext>
            </a:extLst>
          </p:cNvPr>
          <p:cNvSpPr>
            <a:spLocks noGrp="1"/>
          </p:cNvSpPr>
          <p:nvPr>
            <p:ph type="title"/>
          </p:nvPr>
        </p:nvSpPr>
        <p:spPr/>
        <p:txBody>
          <a:bodyPr>
            <a:normAutofit/>
          </a:bodyPr>
          <a:lstStyle/>
          <a:p>
            <a:r>
              <a:rPr kumimoji="1" lang="zh-CN" altLang="en-US" dirty="0"/>
              <a:t>回顾：</a:t>
            </a:r>
            <a:r>
              <a:rPr kumimoji="1" lang="en-US" altLang="zh-CN" dirty="0" err="1"/>
              <a:t>pthreads</a:t>
            </a:r>
            <a:r>
              <a:rPr kumimoji="1" lang="zh-CN" altLang="en-US" dirty="0"/>
              <a:t>使用小结</a:t>
            </a:r>
          </a:p>
        </p:txBody>
      </p:sp>
      <p:sp>
        <p:nvSpPr>
          <p:cNvPr id="3" name="内容占位符 2">
            <a:extLst>
              <a:ext uri="{FF2B5EF4-FFF2-40B4-BE49-F238E27FC236}">
                <a16:creationId xmlns:a16="http://schemas.microsoft.com/office/drawing/2014/main" id="{02B6C479-5DAC-F448-BBCA-07FC73FDBE7F}"/>
              </a:ext>
            </a:extLst>
          </p:cNvPr>
          <p:cNvSpPr>
            <a:spLocks noGrp="1"/>
          </p:cNvSpPr>
          <p:nvPr>
            <p:ph idx="1"/>
          </p:nvPr>
        </p:nvSpPr>
        <p:spPr/>
        <p:txBody>
          <a:bodyPr/>
          <a:lstStyle/>
          <a:p>
            <a:r>
              <a:rPr kumimoji="1" lang="zh-CN" altLang="en-US" dirty="0"/>
              <a:t>常用接口：创建、合并、分离、退出</a:t>
            </a:r>
            <a:endParaRPr kumimoji="1" lang="en-US" altLang="zh-CN" dirty="0"/>
          </a:p>
          <a:p>
            <a:r>
              <a:rPr kumimoji="1" lang="zh-CN" altLang="en-US" dirty="0"/>
              <a:t>线程资源默认需要手动回收</a:t>
            </a:r>
            <a:endParaRPr kumimoji="1" lang="en-US" altLang="zh-CN" dirty="0"/>
          </a:p>
          <a:p>
            <a:pPr lvl="1"/>
            <a:r>
              <a:rPr kumimoji="1" lang="zh-CN" altLang="en-US" dirty="0"/>
              <a:t>主线程可使用合并（</a:t>
            </a:r>
            <a:r>
              <a:rPr kumimoji="1" lang="en-US" altLang="zh-CN" dirty="0" err="1"/>
              <a:t>pthread_join</a:t>
            </a:r>
            <a:r>
              <a:rPr kumimoji="1" lang="zh-CN" altLang="en-US" dirty="0"/>
              <a:t>）回收其他线程</a:t>
            </a:r>
            <a:endParaRPr kumimoji="1" lang="en-US" altLang="zh-CN" dirty="0"/>
          </a:p>
          <a:p>
            <a:pPr lvl="1"/>
            <a:r>
              <a:rPr kumimoji="1" lang="zh-CN" altLang="en-US" dirty="0"/>
              <a:t>也可调用分离（</a:t>
            </a:r>
            <a:r>
              <a:rPr kumimoji="1" lang="en-US" altLang="zh-CN" dirty="0" err="1"/>
              <a:t>pthread_detach</a:t>
            </a:r>
            <a:r>
              <a:rPr kumimoji="1" lang="zh-CN" altLang="en-US" dirty="0"/>
              <a:t>）使其他线程自动回收</a:t>
            </a:r>
            <a:endParaRPr kumimoji="1" lang="en-US" altLang="zh-CN" dirty="0"/>
          </a:p>
          <a:p>
            <a:r>
              <a:rPr kumimoji="1" lang="zh-CN" altLang="en-US" dirty="0"/>
              <a:t>主线程退出默认会终结所有线程</a:t>
            </a:r>
            <a:endParaRPr kumimoji="1" lang="en-US" altLang="zh-CN" dirty="0"/>
          </a:p>
          <a:p>
            <a:pPr lvl="1"/>
            <a:r>
              <a:rPr kumimoji="1" lang="zh-CN" altLang="en-US" dirty="0"/>
              <a:t>可改为调用退出（</a:t>
            </a:r>
            <a:r>
              <a:rPr kumimoji="1" lang="en-US" altLang="zh-CN" dirty="0" err="1"/>
              <a:t>pthread_exit</a:t>
            </a:r>
            <a:r>
              <a:rPr kumimoji="1" lang="zh-CN" altLang="en-US" dirty="0"/>
              <a:t>），只退出主线程</a:t>
            </a:r>
            <a:endParaRPr kumimoji="1" lang="en-US" altLang="zh-CN" dirty="0"/>
          </a:p>
          <a:p>
            <a:pPr lvl="1"/>
            <a:endParaRPr kumimoji="1" lang="en-US" altLang="zh-CN" dirty="0"/>
          </a:p>
        </p:txBody>
      </p:sp>
      <p:sp>
        <p:nvSpPr>
          <p:cNvPr id="4" name="灯片编号占位符 3">
            <a:extLst>
              <a:ext uri="{FF2B5EF4-FFF2-40B4-BE49-F238E27FC236}">
                <a16:creationId xmlns:a16="http://schemas.microsoft.com/office/drawing/2014/main" id="{150C514C-8439-274F-963E-B4F8983EEF86}"/>
              </a:ext>
            </a:extLst>
          </p:cNvPr>
          <p:cNvSpPr>
            <a:spLocks noGrp="1"/>
          </p:cNvSpPr>
          <p:nvPr>
            <p:ph type="sldNum" sz="quarter" idx="12"/>
          </p:nvPr>
        </p:nvSpPr>
        <p:spPr/>
        <p:txBody>
          <a:bodyPr/>
          <a:lstStyle/>
          <a:p>
            <a:fld id="{ADE361C3-C043-4A6E-BDCE-8DA1E7D90A3B}" type="slidenum">
              <a:rPr lang="zh-CN" altLang="en-US" smtClean="0"/>
              <a:t>5</a:t>
            </a:fld>
            <a:endParaRPr lang="zh-CN" altLang="en-US"/>
          </a:p>
        </p:txBody>
      </p:sp>
    </p:spTree>
    <p:extLst>
      <p:ext uri="{BB962C8B-B14F-4D97-AF65-F5344CB8AC3E}">
        <p14:creationId xmlns:p14="http://schemas.microsoft.com/office/powerpoint/2010/main" val="15062605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A1F49-6999-FD42-A2A2-0C6BFBF8B559}"/>
              </a:ext>
            </a:extLst>
          </p:cNvPr>
          <p:cNvSpPr>
            <a:spLocks noGrp="1"/>
          </p:cNvSpPr>
          <p:nvPr>
            <p:ph type="title"/>
          </p:nvPr>
        </p:nvSpPr>
        <p:spPr>
          <a:xfrm>
            <a:off x="457200" y="228866"/>
            <a:ext cx="8229600" cy="900442"/>
          </a:xfrm>
        </p:spPr>
        <p:txBody>
          <a:bodyPr>
            <a:noAutofit/>
          </a:bodyPr>
          <a:lstStyle/>
          <a:p>
            <a:r>
              <a:rPr kumimoji="1" lang="zh-CN" altLang="en-US" sz="2800" dirty="0"/>
              <a:t>思考：以下经典调度策略是否属于优先级调度？</a:t>
            </a:r>
          </a:p>
        </p:txBody>
      </p:sp>
      <p:sp>
        <p:nvSpPr>
          <p:cNvPr id="3" name="内容占位符 2">
            <a:extLst>
              <a:ext uri="{FF2B5EF4-FFF2-40B4-BE49-F238E27FC236}">
                <a16:creationId xmlns:a16="http://schemas.microsoft.com/office/drawing/2014/main" id="{2395717D-87D5-DD43-9FAB-0BB9F76B3BA4}"/>
              </a:ext>
            </a:extLst>
          </p:cNvPr>
          <p:cNvSpPr>
            <a:spLocks noGrp="1"/>
          </p:cNvSpPr>
          <p:nvPr>
            <p:ph idx="1"/>
          </p:nvPr>
        </p:nvSpPr>
        <p:spPr/>
        <p:txBody>
          <a:bodyPr/>
          <a:lstStyle/>
          <a:p>
            <a:r>
              <a:rPr kumimoji="1" lang="en-US" altLang="zh-CN" dirty="0"/>
              <a:t>First</a:t>
            </a:r>
            <a:r>
              <a:rPr kumimoji="1" lang="zh-CN" altLang="en-US" dirty="0"/>
              <a:t> </a:t>
            </a:r>
            <a:r>
              <a:rPr kumimoji="1" lang="en-US" altLang="zh-CN" dirty="0"/>
              <a:t>Come</a:t>
            </a:r>
            <a:r>
              <a:rPr kumimoji="1" lang="zh-CN" altLang="en-US" dirty="0"/>
              <a:t> </a:t>
            </a:r>
            <a:r>
              <a:rPr kumimoji="1" lang="en-US" altLang="zh-CN" dirty="0"/>
              <a:t>First</a:t>
            </a:r>
            <a:r>
              <a:rPr kumimoji="1" lang="zh-CN" altLang="en-US" dirty="0"/>
              <a:t> </a:t>
            </a:r>
            <a:r>
              <a:rPr kumimoji="1" lang="en-US" altLang="zh-CN" dirty="0"/>
              <a:t>Served</a:t>
            </a:r>
          </a:p>
          <a:p>
            <a:r>
              <a:rPr kumimoji="1" lang="en-US" altLang="zh-CN" dirty="0"/>
              <a:t>Shortest</a:t>
            </a:r>
            <a:r>
              <a:rPr kumimoji="1" lang="zh-CN" altLang="en-US" dirty="0"/>
              <a:t> </a:t>
            </a:r>
            <a:r>
              <a:rPr kumimoji="1" lang="en-US" altLang="zh-CN" dirty="0"/>
              <a:t>Job</a:t>
            </a:r>
            <a:r>
              <a:rPr kumimoji="1" lang="zh-CN" altLang="en-US" dirty="0"/>
              <a:t> </a:t>
            </a:r>
            <a:r>
              <a:rPr kumimoji="1" lang="en-US" altLang="zh-CN" dirty="0"/>
              <a:t>First</a:t>
            </a:r>
          </a:p>
          <a:p>
            <a:r>
              <a:rPr kumimoji="1" lang="en-US" altLang="zh-CN" dirty="0"/>
              <a:t>Round</a:t>
            </a:r>
            <a:r>
              <a:rPr kumimoji="1" lang="zh-CN" altLang="en-US" dirty="0"/>
              <a:t> </a:t>
            </a:r>
            <a:r>
              <a:rPr kumimoji="1" lang="en-US" altLang="zh-CN" dirty="0"/>
              <a:t>Robin</a:t>
            </a:r>
            <a:endParaRPr kumimoji="1" lang="zh-CN" altLang="en-US" dirty="0"/>
          </a:p>
        </p:txBody>
      </p:sp>
      <p:sp>
        <p:nvSpPr>
          <p:cNvPr id="4" name="灯片编号占位符 3">
            <a:extLst>
              <a:ext uri="{FF2B5EF4-FFF2-40B4-BE49-F238E27FC236}">
                <a16:creationId xmlns:a16="http://schemas.microsoft.com/office/drawing/2014/main" id="{6AAFFC36-5955-C246-9A50-CBDE72A34863}"/>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50</a:t>
            </a:fld>
            <a:endParaRPr lang="zh-CN" altLang="en-US"/>
          </a:p>
        </p:txBody>
      </p:sp>
      <p:sp>
        <p:nvSpPr>
          <p:cNvPr id="5" name="页脚占位符 4">
            <a:extLst>
              <a:ext uri="{FF2B5EF4-FFF2-40B4-BE49-F238E27FC236}">
                <a16:creationId xmlns:a16="http://schemas.microsoft.com/office/drawing/2014/main" id="{73E9755E-62AA-A944-80FD-7819DC143A88}"/>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Tree>
    <p:extLst>
      <p:ext uri="{BB962C8B-B14F-4D97-AF65-F5344CB8AC3E}">
        <p14:creationId xmlns:p14="http://schemas.microsoft.com/office/powerpoint/2010/main" val="30938177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9" descr="一些文字和图片的手机截图&#10;&#10;描述已自动生成">
            <a:extLst>
              <a:ext uri="{FF2B5EF4-FFF2-40B4-BE49-F238E27FC236}">
                <a16:creationId xmlns:a16="http://schemas.microsoft.com/office/drawing/2014/main" id="{5C3CDCBA-41D9-BC41-8644-D373F32834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824" y="391894"/>
            <a:ext cx="5899806" cy="2516381"/>
          </a:xfrm>
          <a:prstGeom prst="rect">
            <a:avLst/>
          </a:prstGeom>
        </p:spPr>
      </p:pic>
      <p:sp>
        <p:nvSpPr>
          <p:cNvPr id="7" name="文本框 6">
            <a:extLst>
              <a:ext uri="{FF2B5EF4-FFF2-40B4-BE49-F238E27FC236}">
                <a16:creationId xmlns:a16="http://schemas.microsoft.com/office/drawing/2014/main" id="{A7531FB1-A288-714E-9638-59CB30A49370}"/>
              </a:ext>
            </a:extLst>
          </p:cNvPr>
          <p:cNvSpPr txBox="1"/>
          <p:nvPr/>
        </p:nvSpPr>
        <p:spPr>
          <a:xfrm>
            <a:off x="4932040" y="481236"/>
            <a:ext cx="1183176" cy="307777"/>
          </a:xfrm>
          <a:prstGeom prst="rect">
            <a:avLst/>
          </a:prstGeom>
          <a:noFill/>
        </p:spPr>
        <p:txBody>
          <a:bodyPr wrap="square" rtlCol="0">
            <a:spAutoFit/>
          </a:bodyPr>
          <a:lstStyle/>
          <a:p>
            <a:pPr algn="ctr"/>
            <a:r>
              <a:rPr kumimoji="1" lang="zh-CN" altLang="en-US" sz="1400" b="1" dirty="0"/>
              <a:t>多级队列</a:t>
            </a:r>
          </a:p>
        </p:txBody>
      </p:sp>
      <p:sp>
        <p:nvSpPr>
          <p:cNvPr id="2" name="标题 1">
            <a:extLst>
              <a:ext uri="{FF2B5EF4-FFF2-40B4-BE49-F238E27FC236}">
                <a16:creationId xmlns:a16="http://schemas.microsoft.com/office/drawing/2014/main" id="{7744BDF6-8DE4-5840-AC72-C5EEE2154799}"/>
              </a:ext>
            </a:extLst>
          </p:cNvPr>
          <p:cNvSpPr>
            <a:spLocks noGrp="1"/>
          </p:cNvSpPr>
          <p:nvPr>
            <p:ph type="title"/>
          </p:nvPr>
        </p:nvSpPr>
        <p:spPr>
          <a:xfrm>
            <a:off x="457200" y="391894"/>
            <a:ext cx="8229600" cy="1601510"/>
          </a:xfrm>
        </p:spPr>
        <p:txBody>
          <a:bodyPr>
            <a:normAutofit fontScale="90000"/>
          </a:bodyPr>
          <a:lstStyle/>
          <a:p>
            <a:r>
              <a:rPr kumimoji="1" lang="en-US" altLang="zh-CN" dirty="0"/>
              <a:t>Linux </a:t>
            </a:r>
            <a:br>
              <a:rPr kumimoji="1" lang="en-US" altLang="zh-CN" dirty="0"/>
            </a:br>
            <a:r>
              <a:rPr kumimoji="1" lang="en-US" altLang="zh-CN" dirty="0"/>
              <a:t>Real-Time </a:t>
            </a:r>
            <a:br>
              <a:rPr kumimoji="1" lang="en-US" altLang="zh-CN" dirty="0"/>
            </a:br>
            <a:r>
              <a:rPr kumimoji="1" lang="en-US" altLang="zh-CN" dirty="0"/>
              <a:t>Scheduler</a:t>
            </a:r>
            <a:endParaRPr kumimoji="1" lang="zh-CN" altLang="en-US" dirty="0"/>
          </a:p>
        </p:txBody>
      </p:sp>
      <p:sp>
        <p:nvSpPr>
          <p:cNvPr id="4" name="灯片编号占位符 3">
            <a:extLst>
              <a:ext uri="{FF2B5EF4-FFF2-40B4-BE49-F238E27FC236}">
                <a16:creationId xmlns:a16="http://schemas.microsoft.com/office/drawing/2014/main" id="{30874751-5611-3A43-8DAA-1ABB2D022F12}"/>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51</a:t>
            </a:fld>
            <a:endParaRPr lang="zh-CN" altLang="en-US"/>
          </a:p>
        </p:txBody>
      </p:sp>
      <p:sp>
        <p:nvSpPr>
          <p:cNvPr id="5" name="页脚占位符 4">
            <a:extLst>
              <a:ext uri="{FF2B5EF4-FFF2-40B4-BE49-F238E27FC236}">
                <a16:creationId xmlns:a16="http://schemas.microsoft.com/office/drawing/2014/main" id="{CC82A9AB-2AE1-DD4E-BCAD-A9EE93532CA6}"/>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
        <p:nvSpPr>
          <p:cNvPr id="23" name="内容占位符 22">
            <a:extLst>
              <a:ext uri="{FF2B5EF4-FFF2-40B4-BE49-F238E27FC236}">
                <a16:creationId xmlns:a16="http://schemas.microsoft.com/office/drawing/2014/main" id="{665BFAED-D483-7242-A67B-8A0547D39D0D}"/>
              </a:ext>
            </a:extLst>
          </p:cNvPr>
          <p:cNvSpPr>
            <a:spLocks noGrp="1"/>
          </p:cNvSpPr>
          <p:nvPr>
            <p:ph idx="1"/>
          </p:nvPr>
        </p:nvSpPr>
        <p:spPr>
          <a:xfrm>
            <a:off x="457200" y="3067630"/>
            <a:ext cx="8229600" cy="2238142"/>
          </a:xfrm>
        </p:spPr>
        <p:txBody>
          <a:bodyPr>
            <a:normAutofit/>
          </a:bodyPr>
          <a:lstStyle/>
          <a:p>
            <a:pPr marL="285750" indent="-285750"/>
            <a:r>
              <a:rPr kumimoji="1" lang="en-US" altLang="zh-CN" sz="2000" dirty="0"/>
              <a:t>Linux</a:t>
            </a:r>
            <a:r>
              <a:rPr kumimoji="1" lang="zh-CN" altLang="en-US" sz="2000" dirty="0"/>
              <a:t> </a:t>
            </a:r>
            <a:r>
              <a:rPr kumimoji="1" lang="en-US" altLang="zh-CN" sz="2000" dirty="0"/>
              <a:t>Real-Time Scheduler</a:t>
            </a:r>
            <a:r>
              <a:rPr kumimoji="1" lang="zh-CN" altLang="en-US" sz="2000" dirty="0"/>
              <a:t>，使用</a:t>
            </a:r>
            <a:r>
              <a:rPr kumimoji="1" lang="en-US" altLang="zh-CN" sz="2000" dirty="0"/>
              <a:t>Multi-level</a:t>
            </a:r>
            <a:r>
              <a:rPr kumimoji="1" lang="zh-CN" altLang="en-US" sz="2000" dirty="0"/>
              <a:t> </a:t>
            </a:r>
            <a:r>
              <a:rPr kumimoji="1" lang="en-US" altLang="zh-CN" sz="2000" dirty="0"/>
              <a:t>Queue</a:t>
            </a:r>
            <a:r>
              <a:rPr kumimoji="1" lang="zh-CN" altLang="en-US" sz="2000" dirty="0"/>
              <a:t>优先级调度</a:t>
            </a:r>
            <a:endParaRPr kumimoji="1" lang="en-US" altLang="zh-CN" sz="2000" dirty="0"/>
          </a:p>
          <a:p>
            <a:pPr marL="685800" lvl="1"/>
            <a:r>
              <a:rPr kumimoji="1" lang="zh-CN" altLang="en-US" sz="2000" dirty="0"/>
              <a:t>每个任务有自己的优先级、具体策略</a:t>
            </a:r>
            <a:endParaRPr kumimoji="1" lang="en-US" altLang="zh-CN" sz="2000" dirty="0"/>
          </a:p>
          <a:p>
            <a:pPr marL="685800" lvl="1"/>
            <a:r>
              <a:rPr kumimoji="1" lang="zh-CN" altLang="en-US" sz="2000" dirty="0"/>
              <a:t>具体策略可根据任务需求针对性选择</a:t>
            </a:r>
            <a:endParaRPr kumimoji="1" lang="en-US" altLang="zh-CN" sz="2000" dirty="0"/>
          </a:p>
          <a:p>
            <a:pPr marL="1085850" lvl="2"/>
            <a:r>
              <a:rPr kumimoji="1" lang="en-US" altLang="zh-CN" sz="1600" dirty="0"/>
              <a:t>SCHED_RR</a:t>
            </a:r>
            <a:r>
              <a:rPr kumimoji="1" lang="zh-CN" altLang="en-US" sz="1600" dirty="0"/>
              <a:t>：任务执行一定时间片后挂起</a:t>
            </a:r>
            <a:endParaRPr kumimoji="1" lang="en-US" altLang="zh-CN" sz="1600" dirty="0"/>
          </a:p>
          <a:p>
            <a:pPr marL="1085850" lvl="2"/>
            <a:r>
              <a:rPr kumimoji="1" lang="en-US" altLang="zh-CN" sz="1600" dirty="0"/>
              <a:t>SCHED_FIFO</a:t>
            </a:r>
            <a:r>
              <a:rPr kumimoji="1" lang="zh-CN" altLang="en-US" sz="1600" dirty="0"/>
              <a:t>：任务执行至结束</a:t>
            </a:r>
            <a:endParaRPr kumimoji="1" lang="en-US" altLang="zh-CN" sz="1600" dirty="0"/>
          </a:p>
          <a:p>
            <a:pPr marL="685800" lvl="1"/>
            <a:endParaRPr kumimoji="1" lang="en-US" altLang="zh-CN" sz="2000" dirty="0"/>
          </a:p>
          <a:p>
            <a:pPr marL="685800" lvl="1"/>
            <a:endParaRPr kumimoji="1" lang="en-US" altLang="zh-CN" sz="2000" dirty="0"/>
          </a:p>
        </p:txBody>
      </p:sp>
    </p:spTree>
    <p:extLst>
      <p:ext uri="{BB962C8B-B14F-4D97-AF65-F5344CB8AC3E}">
        <p14:creationId xmlns:p14="http://schemas.microsoft.com/office/powerpoint/2010/main" val="30140605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954EFCE-AFAF-4D4E-846B-6DA25D4718D1}"/>
              </a:ext>
            </a:extLst>
          </p:cNvPr>
          <p:cNvSpPr>
            <a:spLocks noGrp="1"/>
          </p:cNvSpPr>
          <p:nvPr>
            <p:ph idx="1"/>
          </p:nvPr>
        </p:nvSpPr>
        <p:spPr/>
        <p:txBody>
          <a:bodyPr>
            <a:normAutofit fontScale="85000" lnSpcReduction="20000"/>
          </a:bodyPr>
          <a:lstStyle/>
          <a:p>
            <a:r>
              <a:rPr kumimoji="1" lang="zh-CN" altLang="en-US" dirty="0"/>
              <a:t>操作系统中的工作场景是</a:t>
            </a:r>
            <a:r>
              <a:rPr kumimoji="1" lang="zh-CN" altLang="en-US" dirty="0">
                <a:solidFill>
                  <a:srgbClr val="C00000"/>
                </a:solidFill>
              </a:rPr>
              <a:t>动态变化</a:t>
            </a:r>
            <a:r>
              <a:rPr kumimoji="1" lang="zh-CN" altLang="en-US" dirty="0"/>
              <a:t>的</a:t>
            </a:r>
            <a:endParaRPr kumimoji="1" lang="en-US" altLang="zh-CN" dirty="0"/>
          </a:p>
          <a:p>
            <a:endParaRPr kumimoji="1" lang="en-US" altLang="zh-CN" dirty="0"/>
          </a:p>
          <a:p>
            <a:r>
              <a:rPr kumimoji="1" lang="zh-CN" altLang="en-US" dirty="0"/>
              <a:t>静态设置的优先级可能导致</a:t>
            </a:r>
            <a:endParaRPr kumimoji="1" lang="en-US" altLang="zh-CN" dirty="0"/>
          </a:p>
          <a:p>
            <a:pPr lvl="1"/>
            <a:r>
              <a:rPr kumimoji="1" lang="zh-CN" altLang="en-US" dirty="0"/>
              <a:t>资源利用率低</a:t>
            </a:r>
            <a:endParaRPr kumimoji="1" lang="en-US" altLang="zh-CN" dirty="0"/>
          </a:p>
          <a:p>
            <a:pPr lvl="2"/>
            <a:r>
              <a:rPr kumimoji="1" lang="zh-CN" altLang="en-US" dirty="0"/>
              <a:t>一个</a:t>
            </a:r>
            <a:r>
              <a:rPr kumimoji="1" lang="en-US" altLang="zh-CN" dirty="0"/>
              <a:t>CPU</a:t>
            </a:r>
            <a:r>
              <a:rPr kumimoji="1" lang="zh-CN" altLang="en-US" dirty="0"/>
              <a:t>密集型动态转变为</a:t>
            </a:r>
            <a:r>
              <a:rPr kumimoji="1" lang="en-US" altLang="zh-CN" dirty="0"/>
              <a:t>I/O</a:t>
            </a:r>
            <a:r>
              <a:rPr kumimoji="1" lang="zh-CN" altLang="en-US" dirty="0"/>
              <a:t>密集型任务</a:t>
            </a:r>
            <a:endParaRPr kumimoji="1" lang="en-US" altLang="zh-CN" dirty="0"/>
          </a:p>
          <a:p>
            <a:pPr lvl="1"/>
            <a:r>
              <a:rPr kumimoji="1" lang="zh-CN" altLang="en-US" dirty="0"/>
              <a:t>优先级反转</a:t>
            </a:r>
            <a:endParaRPr kumimoji="1" lang="en-US" altLang="zh-CN" dirty="0"/>
          </a:p>
          <a:p>
            <a:pPr lvl="1"/>
            <a:r>
              <a:rPr kumimoji="1" lang="en-US" altLang="zh-CN" dirty="0"/>
              <a:t>…</a:t>
            </a:r>
          </a:p>
          <a:p>
            <a:pPr lvl="1"/>
            <a:endParaRPr kumimoji="1" lang="en-US" altLang="zh-CN" dirty="0"/>
          </a:p>
          <a:p>
            <a:r>
              <a:rPr kumimoji="1" lang="zh-CN" altLang="en-US" dirty="0"/>
              <a:t>某些场景下，任务的优先级需要动态调整</a:t>
            </a:r>
          </a:p>
        </p:txBody>
      </p:sp>
      <p:sp>
        <p:nvSpPr>
          <p:cNvPr id="3" name="灯片编号占位符 2">
            <a:extLst>
              <a:ext uri="{FF2B5EF4-FFF2-40B4-BE49-F238E27FC236}">
                <a16:creationId xmlns:a16="http://schemas.microsoft.com/office/drawing/2014/main" id="{033297E9-55FE-9945-988E-A39D15BC8864}"/>
              </a:ext>
            </a:extLst>
          </p:cNvPr>
          <p:cNvSpPr>
            <a:spLocks noGrp="1"/>
          </p:cNvSpPr>
          <p:nvPr>
            <p:ph type="sldNum" sz="quarter" idx="12"/>
          </p:nvPr>
        </p:nvSpPr>
        <p:spPr/>
        <p:txBody>
          <a:bodyPr/>
          <a:lstStyle/>
          <a:p>
            <a:fld id="{ADE361C3-C043-4A6E-BDCE-8DA1E7D90A3B}" type="slidenum">
              <a:rPr lang="zh-CN" altLang="en-US" smtClean="0"/>
              <a:pPr/>
              <a:t>52</a:t>
            </a:fld>
            <a:endParaRPr lang="zh-CN" altLang="en-US"/>
          </a:p>
        </p:txBody>
      </p:sp>
      <p:sp>
        <p:nvSpPr>
          <p:cNvPr id="4" name="标题 3">
            <a:extLst>
              <a:ext uri="{FF2B5EF4-FFF2-40B4-BE49-F238E27FC236}">
                <a16:creationId xmlns:a16="http://schemas.microsoft.com/office/drawing/2014/main" id="{F4231A2F-BD9D-5946-ABFA-1939134A04B3}"/>
              </a:ext>
            </a:extLst>
          </p:cNvPr>
          <p:cNvSpPr>
            <a:spLocks noGrp="1"/>
          </p:cNvSpPr>
          <p:nvPr>
            <p:ph type="title"/>
          </p:nvPr>
        </p:nvSpPr>
        <p:spPr/>
        <p:txBody>
          <a:bodyPr/>
          <a:lstStyle/>
          <a:p>
            <a:r>
              <a:rPr kumimoji="1" lang="zh-CN" altLang="en-US" dirty="0"/>
              <a:t>优先级的动态调整</a:t>
            </a:r>
          </a:p>
        </p:txBody>
      </p:sp>
    </p:spTree>
    <p:extLst>
      <p:ext uri="{BB962C8B-B14F-4D97-AF65-F5344CB8AC3E}">
        <p14:creationId xmlns:p14="http://schemas.microsoft.com/office/powerpoint/2010/main" val="17620084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A93C36D-79F6-0457-DA4E-A6AEB83B49F8}"/>
              </a:ext>
            </a:extLst>
          </p:cNvPr>
          <p:cNvSpPr>
            <a:spLocks noGrp="1"/>
          </p:cNvSpPr>
          <p:nvPr>
            <p:ph type="sldNum" sz="quarter" idx="12"/>
          </p:nvPr>
        </p:nvSpPr>
        <p:spPr/>
        <p:txBody>
          <a:bodyPr/>
          <a:lstStyle/>
          <a:p>
            <a:fld id="{ADE361C3-C043-4A6E-BDCE-8DA1E7D90A3B}" type="slidenum">
              <a:rPr lang="zh-CN" altLang="en-US" smtClean="0"/>
              <a:pPr/>
              <a:t>53</a:t>
            </a:fld>
            <a:endParaRPr lang="zh-CN" altLang="en-US"/>
          </a:p>
        </p:txBody>
      </p:sp>
      <p:sp>
        <p:nvSpPr>
          <p:cNvPr id="4" name="标题 3">
            <a:extLst>
              <a:ext uri="{FF2B5EF4-FFF2-40B4-BE49-F238E27FC236}">
                <a16:creationId xmlns:a16="http://schemas.microsoft.com/office/drawing/2014/main" id="{5DA4E4E1-7A54-505B-70DF-61BC2E8CEE5D}"/>
              </a:ext>
            </a:extLst>
          </p:cNvPr>
          <p:cNvSpPr>
            <a:spLocks noGrp="1"/>
          </p:cNvSpPr>
          <p:nvPr>
            <p:ph type="title"/>
          </p:nvPr>
        </p:nvSpPr>
        <p:spPr/>
        <p:txBody>
          <a:bodyPr/>
          <a:lstStyle/>
          <a:p>
            <a:r>
              <a:rPr kumimoji="1" lang="zh-CN" altLang="en-US" dirty="0"/>
              <a:t>静态优先级的问题：低优先级任务饥饿</a:t>
            </a:r>
          </a:p>
        </p:txBody>
      </p:sp>
      <p:sp>
        <p:nvSpPr>
          <p:cNvPr id="6" name="矩形 5">
            <a:extLst>
              <a:ext uri="{FF2B5EF4-FFF2-40B4-BE49-F238E27FC236}">
                <a16:creationId xmlns:a16="http://schemas.microsoft.com/office/drawing/2014/main" id="{CA4805DE-85F6-CBE2-7987-2E516336F273}"/>
              </a:ext>
            </a:extLst>
          </p:cNvPr>
          <p:cNvSpPr/>
          <p:nvPr/>
        </p:nvSpPr>
        <p:spPr>
          <a:xfrm>
            <a:off x="2177734" y="1993846"/>
            <a:ext cx="324035"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solidFill>
                <a:schemeClr val="tx1"/>
              </a:solidFill>
            </a:endParaRPr>
          </a:p>
        </p:txBody>
      </p:sp>
      <p:sp>
        <p:nvSpPr>
          <p:cNvPr id="7" name="矩形 6">
            <a:extLst>
              <a:ext uri="{FF2B5EF4-FFF2-40B4-BE49-F238E27FC236}">
                <a16:creationId xmlns:a16="http://schemas.microsoft.com/office/drawing/2014/main" id="{9A656719-12AC-6A4C-8809-3641812AB890}"/>
              </a:ext>
            </a:extLst>
          </p:cNvPr>
          <p:cNvSpPr/>
          <p:nvPr/>
        </p:nvSpPr>
        <p:spPr>
          <a:xfrm>
            <a:off x="1385646" y="1995456"/>
            <a:ext cx="684075"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任务</a:t>
            </a:r>
          </a:p>
        </p:txBody>
      </p:sp>
      <p:sp>
        <p:nvSpPr>
          <p:cNvPr id="8" name="矩形 7">
            <a:extLst>
              <a:ext uri="{FF2B5EF4-FFF2-40B4-BE49-F238E27FC236}">
                <a16:creationId xmlns:a16="http://schemas.microsoft.com/office/drawing/2014/main" id="{15B30AA8-A94C-26A8-CB67-63134F0CBE78}"/>
              </a:ext>
            </a:extLst>
          </p:cNvPr>
          <p:cNvSpPr/>
          <p:nvPr/>
        </p:nvSpPr>
        <p:spPr>
          <a:xfrm>
            <a:off x="2915816" y="1921838"/>
            <a:ext cx="226825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高优先级运行队列</a:t>
            </a:r>
          </a:p>
        </p:txBody>
      </p:sp>
      <p:sp>
        <p:nvSpPr>
          <p:cNvPr id="10" name="矩形 9">
            <a:extLst>
              <a:ext uri="{FF2B5EF4-FFF2-40B4-BE49-F238E27FC236}">
                <a16:creationId xmlns:a16="http://schemas.microsoft.com/office/drawing/2014/main" id="{88FCE0EF-88CF-6680-7ADE-B7404D3FD13E}"/>
              </a:ext>
            </a:extLst>
          </p:cNvPr>
          <p:cNvSpPr/>
          <p:nvPr/>
        </p:nvSpPr>
        <p:spPr>
          <a:xfrm>
            <a:off x="2915816" y="2900033"/>
            <a:ext cx="226825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低优先级运行队列</a:t>
            </a:r>
          </a:p>
        </p:txBody>
      </p:sp>
      <p:sp>
        <p:nvSpPr>
          <p:cNvPr id="11" name="矩形 10">
            <a:extLst>
              <a:ext uri="{FF2B5EF4-FFF2-40B4-BE49-F238E27FC236}">
                <a16:creationId xmlns:a16="http://schemas.microsoft.com/office/drawing/2014/main" id="{4C5D18FB-9ABE-16B9-DC3B-997ADA6E3D6A}"/>
              </a:ext>
            </a:extLst>
          </p:cNvPr>
          <p:cNvSpPr/>
          <p:nvPr/>
        </p:nvSpPr>
        <p:spPr>
          <a:xfrm>
            <a:off x="2177734" y="3044049"/>
            <a:ext cx="324035"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solidFill>
                <a:schemeClr val="tx1"/>
              </a:solidFill>
            </a:endParaRPr>
          </a:p>
        </p:txBody>
      </p:sp>
      <p:sp>
        <p:nvSpPr>
          <p:cNvPr id="12" name="右箭头 11">
            <a:extLst>
              <a:ext uri="{FF2B5EF4-FFF2-40B4-BE49-F238E27FC236}">
                <a16:creationId xmlns:a16="http://schemas.microsoft.com/office/drawing/2014/main" id="{3C33096C-EF89-2B78-0BEA-B0D27D19A1E1}"/>
              </a:ext>
            </a:extLst>
          </p:cNvPr>
          <p:cNvSpPr/>
          <p:nvPr/>
        </p:nvSpPr>
        <p:spPr>
          <a:xfrm rot="16200000">
            <a:off x="1961711" y="3743063"/>
            <a:ext cx="720079"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A790CAD0-5247-D592-0505-31512FCEBF34}"/>
              </a:ext>
            </a:extLst>
          </p:cNvPr>
          <p:cNvSpPr txBox="1"/>
          <p:nvPr/>
        </p:nvSpPr>
        <p:spPr>
          <a:xfrm>
            <a:off x="1115616" y="4441676"/>
            <a:ext cx="4108817" cy="369332"/>
          </a:xfrm>
          <a:prstGeom prst="rect">
            <a:avLst/>
          </a:prstGeom>
          <a:noFill/>
        </p:spPr>
        <p:txBody>
          <a:bodyPr wrap="none" rtlCol="0">
            <a:spAutoFit/>
          </a:bodyPr>
          <a:lstStyle/>
          <a:p>
            <a:r>
              <a:rPr kumimoji="1" lang="zh-CN" altLang="en-US" dirty="0"/>
              <a:t>被高优先级任务阻塞，长时间无法执行</a:t>
            </a:r>
          </a:p>
        </p:txBody>
      </p:sp>
      <p:sp>
        <p:nvSpPr>
          <p:cNvPr id="14" name="矩形 13">
            <a:extLst>
              <a:ext uri="{FF2B5EF4-FFF2-40B4-BE49-F238E27FC236}">
                <a16:creationId xmlns:a16="http://schemas.microsoft.com/office/drawing/2014/main" id="{9ACBE4D9-1446-2648-B171-CF9ABA42B801}"/>
              </a:ext>
            </a:extLst>
          </p:cNvPr>
          <p:cNvSpPr/>
          <p:nvPr/>
        </p:nvSpPr>
        <p:spPr>
          <a:xfrm>
            <a:off x="5564512" y="1993846"/>
            <a:ext cx="324035"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solidFill>
                <a:schemeClr val="tx1"/>
              </a:solidFill>
            </a:endParaRPr>
          </a:p>
        </p:txBody>
      </p:sp>
      <p:sp>
        <p:nvSpPr>
          <p:cNvPr id="15" name="矩形 14">
            <a:extLst>
              <a:ext uri="{FF2B5EF4-FFF2-40B4-BE49-F238E27FC236}">
                <a16:creationId xmlns:a16="http://schemas.microsoft.com/office/drawing/2014/main" id="{78EC7B21-3A9B-EEE5-3108-562FC39B455A}"/>
              </a:ext>
            </a:extLst>
          </p:cNvPr>
          <p:cNvSpPr/>
          <p:nvPr/>
        </p:nvSpPr>
        <p:spPr>
          <a:xfrm>
            <a:off x="6011080" y="1993846"/>
            <a:ext cx="324035"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solidFill>
                <a:schemeClr val="tx1"/>
              </a:solidFill>
            </a:endParaRPr>
          </a:p>
        </p:txBody>
      </p:sp>
      <p:cxnSp>
        <p:nvCxnSpPr>
          <p:cNvPr id="17" name="直线箭头连接符 16">
            <a:extLst>
              <a:ext uri="{FF2B5EF4-FFF2-40B4-BE49-F238E27FC236}">
                <a16:creationId xmlns:a16="http://schemas.microsoft.com/office/drawing/2014/main" id="{F9B82B09-A85F-AAE0-7F95-04FE1D360770}"/>
              </a:ext>
            </a:extLst>
          </p:cNvPr>
          <p:cNvCxnSpPr>
            <a:cxnSpLocks/>
            <a:stCxn id="6" idx="3"/>
            <a:endCxn id="8" idx="1"/>
          </p:cNvCxnSpPr>
          <p:nvPr/>
        </p:nvCxnSpPr>
        <p:spPr>
          <a:xfrm>
            <a:off x="2501769" y="2137862"/>
            <a:ext cx="414047"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41EDB090-B026-285F-C848-06C8B7598B48}"/>
              </a:ext>
            </a:extLst>
          </p:cNvPr>
          <p:cNvCxnSpPr>
            <a:cxnSpLocks/>
            <a:stCxn id="8" idx="3"/>
            <a:endCxn id="14" idx="1"/>
          </p:cNvCxnSpPr>
          <p:nvPr/>
        </p:nvCxnSpPr>
        <p:spPr>
          <a:xfrm>
            <a:off x="5184068" y="2137862"/>
            <a:ext cx="380444"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81496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EE03CFD-C569-DB41-B85B-B7B005B8F85D}"/>
              </a:ext>
            </a:extLst>
          </p:cNvPr>
          <p:cNvSpPr>
            <a:spLocks noGrp="1"/>
          </p:cNvSpPr>
          <p:nvPr>
            <p:ph idx="1"/>
          </p:nvPr>
        </p:nvSpPr>
        <p:spPr/>
        <p:txBody>
          <a:bodyPr>
            <a:normAutofit/>
          </a:bodyPr>
          <a:lstStyle/>
          <a:p>
            <a:r>
              <a:rPr kumimoji="1" lang="zh-CN" altLang="en-US" sz="2000" dirty="0"/>
              <a:t>周转时间、响应时间过长</a:t>
            </a:r>
            <a:endParaRPr kumimoji="1" lang="en-US" altLang="zh-CN" sz="2000" dirty="0"/>
          </a:p>
          <a:p>
            <a:pPr lvl="1"/>
            <a:r>
              <a:rPr kumimoji="1" lang="en-US" altLang="zh-CN" sz="1800" dirty="0"/>
              <a:t>FCFS</a:t>
            </a:r>
            <a:endParaRPr kumimoji="1" lang="en-US" altLang="zh-CN" sz="2000" dirty="0"/>
          </a:p>
          <a:p>
            <a:r>
              <a:rPr kumimoji="1" lang="zh-CN" altLang="en-US" sz="2000" dirty="0"/>
              <a:t>依赖对于任务的先验知识</a:t>
            </a:r>
            <a:endParaRPr kumimoji="1" lang="en-US" altLang="zh-CN" sz="2000" dirty="0"/>
          </a:p>
          <a:p>
            <a:pPr lvl="1"/>
            <a:r>
              <a:rPr kumimoji="1" lang="zh-CN" altLang="en-US" sz="1800" dirty="0"/>
              <a:t>预知任务执行时间</a:t>
            </a:r>
            <a:endParaRPr kumimoji="1" lang="en-US" altLang="zh-CN" sz="1800" dirty="0"/>
          </a:p>
          <a:p>
            <a:pPr lvl="2"/>
            <a:r>
              <a:rPr kumimoji="1" lang="en-US" altLang="zh-CN" sz="1600" dirty="0"/>
              <a:t>SJF</a:t>
            </a:r>
          </a:p>
          <a:p>
            <a:pPr lvl="1"/>
            <a:r>
              <a:rPr kumimoji="1" lang="zh-CN" altLang="en-US" sz="1800" dirty="0"/>
              <a:t>预知任务是否为</a:t>
            </a:r>
            <a:r>
              <a:rPr kumimoji="1" lang="en-US" altLang="zh-CN" sz="1800" dirty="0"/>
              <a:t>I/O</a:t>
            </a:r>
            <a:r>
              <a:rPr kumimoji="1" lang="zh-CN" altLang="en-US" sz="1800" dirty="0"/>
              <a:t>密集型任务</a:t>
            </a:r>
            <a:endParaRPr kumimoji="1" lang="en-US" altLang="zh-CN" sz="1800" dirty="0"/>
          </a:p>
          <a:p>
            <a:pPr lvl="2"/>
            <a:r>
              <a:rPr kumimoji="1" lang="en-US" altLang="zh-CN" sz="1600" dirty="0"/>
              <a:t>MLQ</a:t>
            </a:r>
            <a:r>
              <a:rPr kumimoji="1" lang="zh-CN" altLang="en-US" sz="1600" dirty="0"/>
              <a:t>（用于设置任务优先级）</a:t>
            </a:r>
            <a:endParaRPr kumimoji="1" lang="en-US" altLang="zh-CN" sz="1600" dirty="0"/>
          </a:p>
          <a:p>
            <a:r>
              <a:rPr kumimoji="1" lang="zh-CN" altLang="en-US" sz="2000" dirty="0"/>
              <a:t>假设调度没有开销</a:t>
            </a:r>
            <a:endParaRPr kumimoji="1" lang="en-US" altLang="zh-CN" sz="2000" dirty="0"/>
          </a:p>
          <a:p>
            <a:pPr lvl="1"/>
            <a:r>
              <a:rPr kumimoji="1" lang="en-US" altLang="zh-CN" sz="1800" dirty="0"/>
              <a:t>RR</a:t>
            </a:r>
            <a:r>
              <a:rPr kumimoji="1" lang="zh-CN" altLang="en-US" sz="1800" dirty="0"/>
              <a:t>（将时间片设置过短会导致调度开销过大）</a:t>
            </a:r>
            <a:endParaRPr kumimoji="1" lang="en-US" altLang="zh-CN" sz="1800" dirty="0"/>
          </a:p>
          <a:p>
            <a:endParaRPr kumimoji="1" lang="en-US" altLang="zh-CN" sz="2000" dirty="0"/>
          </a:p>
          <a:p>
            <a:endParaRPr kumimoji="1" lang="zh-CN" altLang="en-US" sz="2000" dirty="0"/>
          </a:p>
        </p:txBody>
      </p:sp>
      <p:sp>
        <p:nvSpPr>
          <p:cNvPr id="3" name="灯片编号占位符 2">
            <a:extLst>
              <a:ext uri="{FF2B5EF4-FFF2-40B4-BE49-F238E27FC236}">
                <a16:creationId xmlns:a16="http://schemas.microsoft.com/office/drawing/2014/main" id="{A58C473F-01BE-DA49-A779-7DD1467AC61F}"/>
              </a:ext>
            </a:extLst>
          </p:cNvPr>
          <p:cNvSpPr>
            <a:spLocks noGrp="1"/>
          </p:cNvSpPr>
          <p:nvPr>
            <p:ph type="sldNum" sz="quarter" idx="12"/>
          </p:nvPr>
        </p:nvSpPr>
        <p:spPr/>
        <p:txBody>
          <a:bodyPr/>
          <a:lstStyle/>
          <a:p>
            <a:fld id="{ADE361C3-C043-4A6E-BDCE-8DA1E7D90A3B}" type="slidenum">
              <a:rPr lang="zh-CN" altLang="en-US" smtClean="0"/>
              <a:pPr/>
              <a:t>54</a:t>
            </a:fld>
            <a:endParaRPr lang="zh-CN" altLang="en-US"/>
          </a:p>
        </p:txBody>
      </p:sp>
      <p:sp>
        <p:nvSpPr>
          <p:cNvPr id="4" name="标题 3">
            <a:extLst>
              <a:ext uri="{FF2B5EF4-FFF2-40B4-BE49-F238E27FC236}">
                <a16:creationId xmlns:a16="http://schemas.microsoft.com/office/drawing/2014/main" id="{D9B139E0-C629-1843-8569-FBA9DC3DA492}"/>
              </a:ext>
            </a:extLst>
          </p:cNvPr>
          <p:cNvSpPr>
            <a:spLocks noGrp="1"/>
          </p:cNvSpPr>
          <p:nvPr>
            <p:ph type="title"/>
          </p:nvPr>
        </p:nvSpPr>
        <p:spPr/>
        <p:txBody>
          <a:bodyPr>
            <a:normAutofit/>
          </a:bodyPr>
          <a:lstStyle/>
          <a:p>
            <a:r>
              <a:rPr kumimoji="1" lang="zh-CN" altLang="en-US" dirty="0"/>
              <a:t>目前介绍的调度策略的限制</a:t>
            </a:r>
          </a:p>
        </p:txBody>
      </p:sp>
    </p:spTree>
    <p:extLst>
      <p:ext uri="{BB962C8B-B14F-4D97-AF65-F5344CB8AC3E}">
        <p14:creationId xmlns:p14="http://schemas.microsoft.com/office/powerpoint/2010/main" val="25485921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3B9E20C-D489-C340-84AF-7C0A1F0AD91C}"/>
              </a:ext>
            </a:extLst>
          </p:cNvPr>
          <p:cNvSpPr>
            <a:spLocks noGrp="1"/>
          </p:cNvSpPr>
          <p:nvPr>
            <p:ph idx="1"/>
          </p:nvPr>
        </p:nvSpPr>
        <p:spPr/>
        <p:txBody>
          <a:bodyPr>
            <a:normAutofit/>
          </a:bodyPr>
          <a:lstStyle/>
          <a:p>
            <a:r>
              <a:rPr kumimoji="1" lang="en-US" altLang="zh-CN" sz="2000" dirty="0"/>
              <a:t>Multi-Level</a:t>
            </a:r>
            <a:r>
              <a:rPr kumimoji="1" lang="zh-CN" altLang="en-US" sz="2000" dirty="0"/>
              <a:t> </a:t>
            </a:r>
            <a:r>
              <a:rPr kumimoji="1" lang="en-US" altLang="zh-CN" sz="2000" dirty="0"/>
              <a:t>Feedback</a:t>
            </a:r>
            <a:r>
              <a:rPr kumimoji="1" lang="zh-CN" altLang="en-US" sz="2000" dirty="0"/>
              <a:t> </a:t>
            </a:r>
            <a:r>
              <a:rPr kumimoji="1" lang="en-US" altLang="zh-CN" sz="2000" dirty="0"/>
              <a:t>Queue</a:t>
            </a:r>
            <a:r>
              <a:rPr kumimoji="1" lang="zh-CN" altLang="en-US" sz="2000" dirty="0"/>
              <a:t> </a:t>
            </a:r>
            <a:r>
              <a:rPr kumimoji="1" lang="en-US" altLang="zh-CN" sz="2000" dirty="0"/>
              <a:t>(MLFQ)</a:t>
            </a:r>
            <a:endParaRPr kumimoji="1" lang="en-US" altLang="zh-CN" sz="1800" dirty="0"/>
          </a:p>
          <a:p>
            <a:r>
              <a:rPr kumimoji="1" lang="en-US" altLang="zh-CN" sz="2000" dirty="0" err="1"/>
              <a:t>Corbato</a:t>
            </a:r>
            <a:endParaRPr kumimoji="1" lang="en-US" altLang="zh-CN" sz="2000" dirty="0"/>
          </a:p>
          <a:p>
            <a:pPr lvl="1"/>
            <a:r>
              <a:rPr kumimoji="1" lang="zh-CN" altLang="en-US" sz="1800" dirty="0"/>
              <a:t>于</a:t>
            </a:r>
            <a:r>
              <a:rPr kumimoji="1" lang="en-US" altLang="zh-CN" sz="1800" dirty="0"/>
              <a:t>1962</a:t>
            </a:r>
            <a:r>
              <a:rPr kumimoji="1" lang="zh-CN" altLang="en-US" sz="1800" dirty="0"/>
              <a:t>年，发表了</a:t>
            </a:r>
            <a:r>
              <a:rPr lang="en-US" altLang="zh-CN" sz="1800" dirty="0">
                <a:ea typeface="宋体" panose="02010600030101010101" pitchFamily="2" charset="-122"/>
              </a:rPr>
              <a:t>Compatible Time-Sharing System CTSS)</a:t>
            </a:r>
            <a:r>
              <a:rPr kumimoji="1" lang="zh-CN" altLang="en-US" sz="1800" dirty="0"/>
              <a:t>的相关论文</a:t>
            </a:r>
            <a:endParaRPr kumimoji="1" lang="en-US" altLang="zh-CN" sz="1800" dirty="0"/>
          </a:p>
          <a:p>
            <a:pPr lvl="2"/>
            <a:r>
              <a:rPr kumimoji="1" lang="zh-CN" altLang="en-US" sz="1600" dirty="0"/>
              <a:t>在该论文中提出了</a:t>
            </a:r>
            <a:r>
              <a:rPr kumimoji="1" lang="en-US" altLang="zh-CN" sz="1600" dirty="0"/>
              <a:t>MLFQ</a:t>
            </a:r>
            <a:r>
              <a:rPr kumimoji="1" lang="zh-CN" altLang="en-US" sz="1600" dirty="0"/>
              <a:t>以及其它概念</a:t>
            </a:r>
            <a:endParaRPr kumimoji="1" lang="en-US" altLang="zh-CN" sz="1800" dirty="0"/>
          </a:p>
          <a:p>
            <a:pPr lvl="1"/>
            <a:r>
              <a:rPr kumimoji="1" lang="zh-CN" altLang="en-US" sz="1800" dirty="0"/>
              <a:t>于</a:t>
            </a:r>
            <a:r>
              <a:rPr kumimoji="1" lang="en-US" altLang="zh-CN" sz="1800" dirty="0"/>
              <a:t>1990</a:t>
            </a:r>
            <a:r>
              <a:rPr kumimoji="1" lang="zh-CN" altLang="en-US" sz="1800" dirty="0"/>
              <a:t>年，获得图灵奖</a:t>
            </a:r>
            <a:endParaRPr kumimoji="1" lang="en-US" altLang="zh-CN" sz="1800" dirty="0"/>
          </a:p>
          <a:p>
            <a:pPr lvl="2"/>
            <a:r>
              <a:rPr kumimoji="1" lang="zh-CN" altLang="en-US" sz="1800" dirty="0"/>
              <a:t>因</a:t>
            </a:r>
            <a:r>
              <a:rPr kumimoji="1" lang="en-US" altLang="zh-CN" sz="1800" dirty="0"/>
              <a:t>CTSS</a:t>
            </a:r>
            <a:r>
              <a:rPr kumimoji="1" lang="zh-CN" altLang="en-US" sz="1800" dirty="0"/>
              <a:t>和</a:t>
            </a:r>
            <a:r>
              <a:rPr lang="zh-CN" altLang="zh-CN" sz="1800" dirty="0"/>
              <a:t>Multics</a:t>
            </a:r>
            <a:r>
              <a:rPr lang="zh-CN" altLang="en-US" sz="1800" dirty="0"/>
              <a:t>方面的贡献</a:t>
            </a:r>
            <a:endParaRPr lang="en-US" altLang="zh-CN" sz="1800" dirty="0"/>
          </a:p>
          <a:p>
            <a:endParaRPr kumimoji="1" lang="en-US" altLang="zh-CN" sz="2000" dirty="0"/>
          </a:p>
          <a:p>
            <a:pPr marL="0" indent="0">
              <a:buNone/>
            </a:pPr>
            <a:endParaRPr kumimoji="1" lang="zh-CN" altLang="en-US" sz="2000" dirty="0"/>
          </a:p>
        </p:txBody>
      </p:sp>
      <p:sp>
        <p:nvSpPr>
          <p:cNvPr id="3" name="灯片编号占位符 2">
            <a:extLst>
              <a:ext uri="{FF2B5EF4-FFF2-40B4-BE49-F238E27FC236}">
                <a16:creationId xmlns:a16="http://schemas.microsoft.com/office/drawing/2014/main" id="{A5C19C9B-DE81-FE42-BC87-4E1041386F81}"/>
              </a:ext>
            </a:extLst>
          </p:cNvPr>
          <p:cNvSpPr>
            <a:spLocks noGrp="1"/>
          </p:cNvSpPr>
          <p:nvPr>
            <p:ph type="sldNum" sz="quarter" idx="12"/>
          </p:nvPr>
        </p:nvSpPr>
        <p:spPr/>
        <p:txBody>
          <a:bodyPr/>
          <a:lstStyle/>
          <a:p>
            <a:fld id="{ADE361C3-C043-4A6E-BDCE-8DA1E7D90A3B}" type="slidenum">
              <a:rPr lang="zh-CN" altLang="en-US" smtClean="0"/>
              <a:pPr/>
              <a:t>55</a:t>
            </a:fld>
            <a:endParaRPr lang="zh-CN" altLang="en-US"/>
          </a:p>
        </p:txBody>
      </p:sp>
      <p:sp>
        <p:nvSpPr>
          <p:cNvPr id="4" name="标题 3">
            <a:extLst>
              <a:ext uri="{FF2B5EF4-FFF2-40B4-BE49-F238E27FC236}">
                <a16:creationId xmlns:a16="http://schemas.microsoft.com/office/drawing/2014/main" id="{F7448E29-49EF-8549-B029-DD72749CD755}"/>
              </a:ext>
            </a:extLst>
          </p:cNvPr>
          <p:cNvSpPr>
            <a:spLocks noGrp="1"/>
          </p:cNvSpPr>
          <p:nvPr>
            <p:ph type="title"/>
          </p:nvPr>
        </p:nvSpPr>
        <p:spPr/>
        <p:txBody>
          <a:bodyPr>
            <a:noAutofit/>
          </a:bodyPr>
          <a:lstStyle/>
          <a:p>
            <a:r>
              <a:rPr kumimoji="1" lang="zh-CN" altLang="en-US" dirty="0"/>
              <a:t>多级反馈队列</a:t>
            </a:r>
          </a:p>
        </p:txBody>
      </p:sp>
      <p:pic>
        <p:nvPicPr>
          <p:cNvPr id="5" name="图片 4" descr="www-corbato.jpg">
            <a:extLst>
              <a:ext uri="{FF2B5EF4-FFF2-40B4-BE49-F238E27FC236}">
                <a16:creationId xmlns:a16="http://schemas.microsoft.com/office/drawing/2014/main" id="{88D23C74-811F-BF48-8914-AA1685BC159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62687" y="3001516"/>
            <a:ext cx="1357313"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94003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25ADB52-94BC-7C49-B85A-1955F7BDC142}"/>
              </a:ext>
            </a:extLst>
          </p:cNvPr>
          <p:cNvSpPr>
            <a:spLocks noGrp="1"/>
          </p:cNvSpPr>
          <p:nvPr>
            <p:ph idx="1"/>
          </p:nvPr>
        </p:nvSpPr>
        <p:spPr/>
        <p:txBody>
          <a:bodyPr>
            <a:normAutofit/>
          </a:bodyPr>
          <a:lstStyle/>
          <a:p>
            <a:r>
              <a:rPr kumimoji="1" lang="zh-CN" altLang="en-US" dirty="0"/>
              <a:t>一个无需先验知识的通用调度策略</a:t>
            </a:r>
            <a:endParaRPr kumimoji="1" lang="en-US" altLang="zh-CN" dirty="0"/>
          </a:p>
          <a:p>
            <a:pPr lvl="1"/>
            <a:r>
              <a:rPr kumimoji="1" lang="zh-CN" altLang="en-US" dirty="0"/>
              <a:t>周转时间低、响应时间低</a:t>
            </a:r>
            <a:endParaRPr kumimoji="1" lang="en-US" altLang="zh-CN" dirty="0"/>
          </a:p>
          <a:p>
            <a:pPr lvl="1"/>
            <a:r>
              <a:rPr kumimoji="1" lang="zh-CN" altLang="en-US" dirty="0"/>
              <a:t>调度开销低</a:t>
            </a:r>
            <a:endParaRPr kumimoji="1" lang="en-US" altLang="zh-CN" dirty="0"/>
          </a:p>
          <a:p>
            <a:pPr lvl="1"/>
            <a:endParaRPr kumimoji="1" lang="en-US" altLang="zh-CN" dirty="0"/>
          </a:p>
          <a:p>
            <a:r>
              <a:rPr kumimoji="1" lang="zh-CN" altLang="en-US" dirty="0"/>
              <a:t>通过动态分析任务运行历史，总结任务特征</a:t>
            </a:r>
            <a:endParaRPr kumimoji="1" lang="en-US" altLang="zh-CN" dirty="0"/>
          </a:p>
          <a:p>
            <a:pPr lvl="1"/>
            <a:r>
              <a:rPr kumimoji="1" lang="zh-CN" altLang="en-US" dirty="0"/>
              <a:t>类似思想的体现：分支预测、缓存</a:t>
            </a:r>
            <a:endParaRPr kumimoji="1" lang="en-US" altLang="zh-CN" dirty="0"/>
          </a:p>
          <a:p>
            <a:pPr lvl="1"/>
            <a:r>
              <a:rPr kumimoji="1" lang="zh-CN" altLang="en-US" dirty="0"/>
              <a:t>需要注意：如果工作场景变化频繁，效果会很差</a:t>
            </a:r>
            <a:endParaRPr kumimoji="1" lang="en-US" altLang="zh-CN" dirty="0"/>
          </a:p>
          <a:p>
            <a:pPr lvl="1"/>
            <a:endParaRPr kumimoji="1" lang="en-US" altLang="zh-CN" dirty="0"/>
          </a:p>
          <a:p>
            <a:endParaRPr kumimoji="1" lang="en-US" altLang="zh-CN" dirty="0"/>
          </a:p>
          <a:p>
            <a:endParaRPr kumimoji="1" lang="zh-CN" altLang="en-US" dirty="0"/>
          </a:p>
        </p:txBody>
      </p:sp>
      <p:sp>
        <p:nvSpPr>
          <p:cNvPr id="3" name="灯片编号占位符 2">
            <a:extLst>
              <a:ext uri="{FF2B5EF4-FFF2-40B4-BE49-F238E27FC236}">
                <a16:creationId xmlns:a16="http://schemas.microsoft.com/office/drawing/2014/main" id="{7C43F8E5-2CCD-E24F-A4BF-19434C53D5E6}"/>
              </a:ext>
            </a:extLst>
          </p:cNvPr>
          <p:cNvSpPr>
            <a:spLocks noGrp="1"/>
          </p:cNvSpPr>
          <p:nvPr>
            <p:ph type="sldNum" sz="quarter" idx="12"/>
          </p:nvPr>
        </p:nvSpPr>
        <p:spPr/>
        <p:txBody>
          <a:bodyPr/>
          <a:lstStyle/>
          <a:p>
            <a:fld id="{ADE361C3-C043-4A6E-BDCE-8DA1E7D90A3B}" type="slidenum">
              <a:rPr lang="zh-CN" altLang="en-US" smtClean="0"/>
              <a:pPr/>
              <a:t>56</a:t>
            </a:fld>
            <a:endParaRPr lang="zh-CN" altLang="en-US"/>
          </a:p>
        </p:txBody>
      </p:sp>
      <p:sp>
        <p:nvSpPr>
          <p:cNvPr id="4" name="标题 3">
            <a:extLst>
              <a:ext uri="{FF2B5EF4-FFF2-40B4-BE49-F238E27FC236}">
                <a16:creationId xmlns:a16="http://schemas.microsoft.com/office/drawing/2014/main" id="{5DABC58D-A797-6D4E-BE4D-27A08C960723}"/>
              </a:ext>
            </a:extLst>
          </p:cNvPr>
          <p:cNvSpPr>
            <a:spLocks noGrp="1"/>
          </p:cNvSpPr>
          <p:nvPr>
            <p:ph type="title"/>
          </p:nvPr>
        </p:nvSpPr>
        <p:spPr/>
        <p:txBody>
          <a:bodyPr/>
          <a:lstStyle/>
          <a:p>
            <a:r>
              <a:rPr kumimoji="1" lang="en-US" altLang="zh-CN" dirty="0"/>
              <a:t>MLFQ</a:t>
            </a:r>
            <a:r>
              <a:rPr kumimoji="1" lang="zh-CN" altLang="en-US" dirty="0"/>
              <a:t>的主要目标与思路</a:t>
            </a:r>
          </a:p>
        </p:txBody>
      </p:sp>
    </p:spTree>
    <p:extLst>
      <p:ext uri="{BB962C8B-B14F-4D97-AF65-F5344CB8AC3E}">
        <p14:creationId xmlns:p14="http://schemas.microsoft.com/office/powerpoint/2010/main" val="2348210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64FD558-1AE3-0241-9A91-6989777C1E9E}"/>
              </a:ext>
            </a:extLst>
          </p:cNvPr>
          <p:cNvSpPr>
            <a:spLocks noGrp="1"/>
          </p:cNvSpPr>
          <p:nvPr>
            <p:ph idx="1"/>
          </p:nvPr>
        </p:nvSpPr>
        <p:spPr>
          <a:xfrm>
            <a:off x="457200" y="1333501"/>
            <a:ext cx="8229600" cy="3771636"/>
          </a:xfrm>
        </p:spPr>
        <p:txBody>
          <a:bodyPr>
            <a:normAutofit/>
          </a:bodyPr>
          <a:lstStyle/>
          <a:p>
            <a:r>
              <a:rPr kumimoji="1" lang="zh-CN" altLang="en" dirty="0"/>
              <a:t>规则</a:t>
            </a:r>
            <a:r>
              <a:rPr kumimoji="1" lang="en" altLang="zh-CN" dirty="0"/>
              <a:t> 1: </a:t>
            </a:r>
          </a:p>
          <a:p>
            <a:pPr lvl="1">
              <a:lnSpc>
                <a:spcPct val="140000"/>
              </a:lnSpc>
            </a:pPr>
            <a:r>
              <a:rPr kumimoji="1" lang="zh-CN" altLang="en-US" sz="1900" dirty="0"/>
              <a:t>优先级高的任务会抢占优先级低的任务</a:t>
            </a:r>
            <a:endParaRPr kumimoji="1" lang="en-US" altLang="zh-CN" sz="1900" dirty="0"/>
          </a:p>
          <a:p>
            <a:r>
              <a:rPr kumimoji="1" lang="zh-CN" altLang="en" dirty="0"/>
              <a:t>规则</a:t>
            </a:r>
            <a:r>
              <a:rPr kumimoji="1" lang="en" altLang="zh-CN" dirty="0"/>
              <a:t> 2: </a:t>
            </a:r>
          </a:p>
          <a:p>
            <a:pPr lvl="1">
              <a:lnSpc>
                <a:spcPct val="140000"/>
              </a:lnSpc>
            </a:pPr>
            <a:r>
              <a:rPr kumimoji="1" lang="zh-CN" altLang="en-US" sz="1900" dirty="0"/>
              <a:t>每个任务会被分配时间片，优先级相同的两个任务使用时间片轮转</a:t>
            </a:r>
          </a:p>
        </p:txBody>
      </p:sp>
      <p:sp>
        <p:nvSpPr>
          <p:cNvPr id="3" name="灯片编号占位符 2">
            <a:extLst>
              <a:ext uri="{FF2B5EF4-FFF2-40B4-BE49-F238E27FC236}">
                <a16:creationId xmlns:a16="http://schemas.microsoft.com/office/drawing/2014/main" id="{FDB82EB4-FA6D-0745-A75C-1C747F57BF5E}"/>
              </a:ext>
            </a:extLst>
          </p:cNvPr>
          <p:cNvSpPr>
            <a:spLocks noGrp="1"/>
          </p:cNvSpPr>
          <p:nvPr>
            <p:ph type="sldNum" sz="quarter" idx="12"/>
          </p:nvPr>
        </p:nvSpPr>
        <p:spPr/>
        <p:txBody>
          <a:bodyPr/>
          <a:lstStyle/>
          <a:p>
            <a:fld id="{ADE361C3-C043-4A6E-BDCE-8DA1E7D90A3B}" type="slidenum">
              <a:rPr lang="zh-CN" altLang="en-US" smtClean="0"/>
              <a:pPr/>
              <a:t>57</a:t>
            </a:fld>
            <a:endParaRPr lang="zh-CN" altLang="en-US"/>
          </a:p>
        </p:txBody>
      </p:sp>
      <p:sp>
        <p:nvSpPr>
          <p:cNvPr id="4" name="标题 3">
            <a:extLst>
              <a:ext uri="{FF2B5EF4-FFF2-40B4-BE49-F238E27FC236}">
                <a16:creationId xmlns:a16="http://schemas.microsoft.com/office/drawing/2014/main" id="{FA4E7730-8B1C-6D4A-BDD6-1D0C47274FCB}"/>
              </a:ext>
            </a:extLst>
          </p:cNvPr>
          <p:cNvSpPr>
            <a:spLocks noGrp="1"/>
          </p:cNvSpPr>
          <p:nvPr>
            <p:ph type="title"/>
          </p:nvPr>
        </p:nvSpPr>
        <p:spPr/>
        <p:txBody>
          <a:bodyPr/>
          <a:lstStyle/>
          <a:p>
            <a:r>
              <a:rPr kumimoji="1" lang="zh-CN" altLang="en-US" dirty="0"/>
              <a:t>基本算法（基于</a:t>
            </a:r>
            <a:r>
              <a:rPr kumimoji="1" lang="en-US" altLang="zh-CN" dirty="0"/>
              <a:t>Multi-Level</a:t>
            </a:r>
            <a:r>
              <a:rPr kumimoji="1" lang="zh-CN" altLang="en-US" dirty="0"/>
              <a:t> </a:t>
            </a:r>
            <a:r>
              <a:rPr kumimoji="1" lang="en-US" altLang="zh-CN" dirty="0"/>
              <a:t>Queue</a:t>
            </a:r>
            <a:r>
              <a:rPr kumimoji="1" lang="zh-CN" altLang="en-US" dirty="0"/>
              <a:t>）</a:t>
            </a:r>
          </a:p>
        </p:txBody>
      </p:sp>
    </p:spTree>
    <p:extLst>
      <p:ext uri="{BB962C8B-B14F-4D97-AF65-F5344CB8AC3E}">
        <p14:creationId xmlns:p14="http://schemas.microsoft.com/office/powerpoint/2010/main" val="34667910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A2FC906-6C11-C749-B4B4-9B927F3F6A52}"/>
              </a:ext>
            </a:extLst>
          </p:cNvPr>
          <p:cNvSpPr>
            <a:spLocks noGrp="1"/>
          </p:cNvSpPr>
          <p:nvPr>
            <p:ph idx="1"/>
          </p:nvPr>
        </p:nvSpPr>
        <p:spPr>
          <a:xfrm>
            <a:off x="3585442" y="1335515"/>
            <a:ext cx="5410944" cy="3771636"/>
          </a:xfrm>
        </p:spPr>
        <p:txBody>
          <a:bodyPr>
            <a:normAutofit/>
          </a:bodyPr>
          <a:lstStyle/>
          <a:p>
            <a:pPr>
              <a:spcBef>
                <a:spcPts val="0"/>
              </a:spcBef>
              <a:defRPr/>
            </a:pPr>
            <a:r>
              <a:rPr lang="zh-CN" altLang="en-US" sz="2000" dirty="0"/>
              <a:t>规则</a:t>
            </a:r>
            <a:r>
              <a:rPr lang="en-US" altLang="zh-CN" sz="2000" dirty="0"/>
              <a:t> 3: </a:t>
            </a:r>
          </a:p>
          <a:p>
            <a:pPr lvl="1">
              <a:spcBef>
                <a:spcPts val="0"/>
              </a:spcBef>
              <a:defRPr/>
            </a:pPr>
            <a:r>
              <a:rPr lang="zh-CN" altLang="en-US" sz="2000" dirty="0">
                <a:latin typeface="Times New Roman" panose="02020603050405020304" pitchFamily="18" charset="0"/>
                <a:cs typeface="Times New Roman" panose="02020603050405020304" pitchFamily="18" charset="0"/>
              </a:rPr>
              <a:t>任务被创建时，假设该任务是短任务，为它分配最高优先级</a:t>
            </a:r>
            <a:endParaRPr lang="en-US" altLang="zh-CN" sz="2000" dirty="0">
              <a:latin typeface="Times New Roman" panose="02020603050405020304" pitchFamily="18" charset="0"/>
              <a:cs typeface="Times New Roman" panose="02020603050405020304" pitchFamily="18" charset="0"/>
            </a:endParaRPr>
          </a:p>
          <a:p>
            <a:pPr>
              <a:spcBef>
                <a:spcPts val="0"/>
              </a:spcBef>
              <a:defRPr/>
            </a:pPr>
            <a:r>
              <a:rPr lang="zh-CN" altLang="en-US" sz="2000" dirty="0"/>
              <a:t>规则</a:t>
            </a:r>
            <a:r>
              <a:rPr lang="en-US" altLang="zh-CN" sz="2000" dirty="0"/>
              <a:t> 4a: </a:t>
            </a:r>
          </a:p>
          <a:p>
            <a:pPr lvl="1">
              <a:spcBef>
                <a:spcPts val="0"/>
              </a:spcBef>
              <a:defRPr/>
            </a:pPr>
            <a:r>
              <a:rPr lang="zh-CN" altLang="en-US" sz="2000" dirty="0">
                <a:latin typeface="Times New Roman" panose="02020603050405020304" pitchFamily="18" charset="0"/>
                <a:cs typeface="Times New Roman" panose="02020603050405020304" pitchFamily="18" charset="0"/>
              </a:rPr>
              <a:t>一个任务时间片耗尽后，它的优先级会被降低一级</a:t>
            </a:r>
            <a:endParaRPr lang="en-US" altLang="zh-CN" sz="2000" dirty="0">
              <a:latin typeface="Times New Roman" panose="02020603050405020304" pitchFamily="18" charset="0"/>
              <a:cs typeface="Times New Roman" panose="02020603050405020304" pitchFamily="18" charset="0"/>
            </a:endParaRPr>
          </a:p>
          <a:p>
            <a:pPr>
              <a:spcBef>
                <a:spcPts val="0"/>
              </a:spcBef>
              <a:defRPr/>
            </a:pPr>
            <a:r>
              <a:rPr lang="zh-CN" altLang="en-US" sz="2000" dirty="0"/>
              <a:t>规则</a:t>
            </a:r>
            <a:r>
              <a:rPr lang="en-US" altLang="zh-CN" sz="2000" dirty="0"/>
              <a:t> 4b: </a:t>
            </a:r>
          </a:p>
          <a:p>
            <a:pPr lvl="1">
              <a:spcBef>
                <a:spcPts val="0"/>
              </a:spcBef>
              <a:defRPr/>
            </a:pPr>
            <a:r>
              <a:rPr lang="zh-CN" altLang="en-US" sz="2000" dirty="0">
                <a:latin typeface="Times New Roman" panose="02020603050405020304" pitchFamily="18" charset="0"/>
                <a:cs typeface="Times New Roman" panose="02020603050405020304" pitchFamily="18" charset="0"/>
              </a:rPr>
              <a:t>如果一个任务在时间片耗尽前放弃</a:t>
            </a:r>
            <a:r>
              <a:rPr lang="en-US" altLang="zh-CN" sz="2000" dirty="0">
                <a:latin typeface="Times New Roman" panose="02020603050405020304" pitchFamily="18" charset="0"/>
                <a:cs typeface="Times New Roman" panose="02020603050405020304" pitchFamily="18" charset="0"/>
              </a:rPr>
              <a:t>CPU</a:t>
            </a:r>
            <a:r>
              <a:rPr lang="zh-CN" altLang="en-US" sz="2000" dirty="0">
                <a:latin typeface="Times New Roman" panose="02020603050405020304" pitchFamily="18" charset="0"/>
                <a:cs typeface="Times New Roman" panose="02020603050405020304" pitchFamily="18" charset="0"/>
              </a:rPr>
              <a:t>，那么它的优先级不变</a:t>
            </a:r>
            <a:endParaRPr lang="en-US" altLang="zh-CN" sz="2000" dirty="0">
              <a:latin typeface="Times New Roman" panose="02020603050405020304" pitchFamily="18" charset="0"/>
              <a:cs typeface="Times New Roman" panose="02020603050405020304" pitchFamily="18" charset="0"/>
            </a:endParaRPr>
          </a:p>
          <a:p>
            <a:pPr lvl="1">
              <a:spcBef>
                <a:spcPts val="0"/>
              </a:spcBef>
              <a:defRPr/>
            </a:pPr>
            <a:r>
              <a:rPr lang="zh-CN" altLang="en-US" sz="2000">
                <a:latin typeface="Times New Roman" panose="02020603050405020304" pitchFamily="18" charset="0"/>
                <a:cs typeface="Times New Roman" panose="02020603050405020304" pitchFamily="18" charset="0"/>
              </a:rPr>
              <a:t>任务重新</a:t>
            </a:r>
            <a:r>
              <a:rPr lang="zh-CN" altLang="en-US" sz="2000" dirty="0">
                <a:latin typeface="Times New Roman" panose="02020603050405020304" pitchFamily="18" charset="0"/>
                <a:cs typeface="Times New Roman" panose="02020603050405020304" pitchFamily="18" charset="0"/>
              </a:rPr>
              <a:t>执行</a:t>
            </a:r>
            <a:r>
              <a:rPr lang="zh-CN" altLang="en-US" sz="2000">
                <a:latin typeface="Times New Roman" panose="02020603050405020304" pitchFamily="18" charset="0"/>
                <a:cs typeface="Times New Roman" panose="02020603050405020304" pitchFamily="18" charset="0"/>
              </a:rPr>
              <a:t>时，会被分配新的时间片</a:t>
            </a:r>
            <a:endParaRPr lang="en-US" altLang="zh-CN" sz="2000" dirty="0">
              <a:latin typeface="Times New Roman" panose="02020603050405020304" pitchFamily="18" charset="0"/>
              <a:cs typeface="Times New Roman" panose="02020603050405020304" pitchFamily="18" charset="0"/>
            </a:endParaRPr>
          </a:p>
        </p:txBody>
      </p:sp>
      <p:sp>
        <p:nvSpPr>
          <p:cNvPr id="3" name="灯片编号占位符 2">
            <a:extLst>
              <a:ext uri="{FF2B5EF4-FFF2-40B4-BE49-F238E27FC236}">
                <a16:creationId xmlns:a16="http://schemas.microsoft.com/office/drawing/2014/main" id="{4DAA489D-13A1-F64F-9FAC-BF71F4121F91}"/>
              </a:ext>
            </a:extLst>
          </p:cNvPr>
          <p:cNvSpPr>
            <a:spLocks noGrp="1"/>
          </p:cNvSpPr>
          <p:nvPr>
            <p:ph type="sldNum" sz="quarter" idx="12"/>
          </p:nvPr>
        </p:nvSpPr>
        <p:spPr/>
        <p:txBody>
          <a:bodyPr/>
          <a:lstStyle/>
          <a:p>
            <a:fld id="{ADE361C3-C043-4A6E-BDCE-8DA1E7D90A3B}" type="slidenum">
              <a:rPr lang="zh-CN" altLang="en-US" smtClean="0"/>
              <a:pPr/>
              <a:t>58</a:t>
            </a:fld>
            <a:endParaRPr lang="zh-CN" altLang="en-US"/>
          </a:p>
        </p:txBody>
      </p:sp>
      <p:sp>
        <p:nvSpPr>
          <p:cNvPr id="4" name="标题 3">
            <a:extLst>
              <a:ext uri="{FF2B5EF4-FFF2-40B4-BE49-F238E27FC236}">
                <a16:creationId xmlns:a16="http://schemas.microsoft.com/office/drawing/2014/main" id="{07D5CFB7-4D11-2744-BC05-CF6AABD1537C}"/>
              </a:ext>
            </a:extLst>
          </p:cNvPr>
          <p:cNvSpPr>
            <a:spLocks noGrp="1"/>
          </p:cNvSpPr>
          <p:nvPr>
            <p:ph type="title"/>
          </p:nvPr>
        </p:nvSpPr>
        <p:spPr/>
        <p:txBody>
          <a:bodyPr/>
          <a:lstStyle/>
          <a:p>
            <a:r>
              <a:rPr kumimoji="1" lang="zh-CN" altLang="en-US" dirty="0"/>
              <a:t>如何设置任务优先级？</a:t>
            </a:r>
          </a:p>
        </p:txBody>
      </p:sp>
      <p:sp>
        <p:nvSpPr>
          <p:cNvPr id="5" name="内容占位符 1">
            <a:extLst>
              <a:ext uri="{FF2B5EF4-FFF2-40B4-BE49-F238E27FC236}">
                <a16:creationId xmlns:a16="http://schemas.microsoft.com/office/drawing/2014/main" id="{28E3FF37-0CF7-9C47-8777-C38C6F9879FB}"/>
              </a:ext>
            </a:extLst>
          </p:cNvPr>
          <p:cNvSpPr txBox="1">
            <a:spLocks/>
          </p:cNvSpPr>
          <p:nvPr/>
        </p:nvSpPr>
        <p:spPr>
          <a:xfrm>
            <a:off x="179512" y="1335515"/>
            <a:ext cx="5410944" cy="3771636"/>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defRPr/>
            </a:pPr>
            <a:r>
              <a:rPr lang="zh-CN" altLang="en-US" sz="2000" dirty="0"/>
              <a:t>针对混合工作场景</a:t>
            </a:r>
            <a:endParaRPr lang="en-US" altLang="zh-CN" sz="2000" dirty="0"/>
          </a:p>
          <a:p>
            <a:pPr lvl="1">
              <a:spcBef>
                <a:spcPts val="0"/>
              </a:spcBef>
              <a:defRPr/>
            </a:pPr>
            <a:r>
              <a:rPr kumimoji="1" lang="zh-CN" altLang="en-US" sz="1800" dirty="0"/>
              <a:t>执行时间短的任务</a:t>
            </a:r>
            <a:endParaRPr kumimoji="1" lang="en-US" altLang="zh-CN" sz="1800" dirty="0"/>
          </a:p>
          <a:p>
            <a:pPr lvl="2">
              <a:spcBef>
                <a:spcPts val="0"/>
              </a:spcBef>
              <a:defRPr/>
            </a:pPr>
            <a:r>
              <a:rPr kumimoji="1" lang="zh-CN" altLang="en-US" sz="1800" dirty="0"/>
              <a:t>交互式任务</a:t>
            </a:r>
            <a:endParaRPr kumimoji="1" lang="en-US" altLang="zh-CN" sz="1800" dirty="0"/>
          </a:p>
          <a:p>
            <a:pPr lvl="2">
              <a:spcBef>
                <a:spcPts val="0"/>
              </a:spcBef>
              <a:defRPr/>
            </a:pPr>
            <a:r>
              <a:rPr kumimoji="1" lang="en-US" altLang="zh-CN" sz="1800" dirty="0"/>
              <a:t>I/O</a:t>
            </a:r>
            <a:r>
              <a:rPr kumimoji="1" lang="zh-CN" altLang="en-US" sz="1800" dirty="0"/>
              <a:t>密集型任务</a:t>
            </a:r>
            <a:endParaRPr kumimoji="1" lang="en-US" altLang="zh-CN" sz="1800" dirty="0"/>
          </a:p>
          <a:p>
            <a:pPr lvl="2">
              <a:spcBef>
                <a:spcPts val="0"/>
              </a:spcBef>
              <a:defRPr/>
            </a:pPr>
            <a:endParaRPr kumimoji="1" lang="en-US" altLang="zh-CN" sz="1400" dirty="0"/>
          </a:p>
          <a:p>
            <a:pPr lvl="1">
              <a:spcBef>
                <a:spcPts val="0"/>
              </a:spcBef>
              <a:defRPr/>
            </a:pPr>
            <a:r>
              <a:rPr kumimoji="1" lang="zh-CN" altLang="en-US" sz="1800" dirty="0"/>
              <a:t>执行时间长的任务</a:t>
            </a:r>
            <a:endParaRPr kumimoji="1" lang="en-US" altLang="zh-CN" sz="1800" dirty="0"/>
          </a:p>
          <a:p>
            <a:pPr lvl="2">
              <a:spcBef>
                <a:spcPts val="0"/>
              </a:spcBef>
              <a:defRPr/>
            </a:pPr>
            <a:r>
              <a:rPr kumimoji="1" lang="en-US" altLang="zh-CN" sz="1800" dirty="0"/>
              <a:t>CPU</a:t>
            </a:r>
            <a:r>
              <a:rPr kumimoji="1" lang="zh-CN" altLang="en-US" sz="1800" dirty="0"/>
              <a:t>密集型计算任务</a:t>
            </a:r>
          </a:p>
        </p:txBody>
      </p:sp>
    </p:spTree>
    <p:extLst>
      <p:ext uri="{BB962C8B-B14F-4D97-AF65-F5344CB8AC3E}">
        <p14:creationId xmlns:p14="http://schemas.microsoft.com/office/powerpoint/2010/main" val="26053338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320CC1A-64E7-B841-A0AB-2F3230E954B7}"/>
              </a:ext>
            </a:extLst>
          </p:cNvPr>
          <p:cNvSpPr>
            <a:spLocks noGrp="1"/>
          </p:cNvSpPr>
          <p:nvPr>
            <p:ph type="sldNum" sz="quarter" idx="12"/>
          </p:nvPr>
        </p:nvSpPr>
        <p:spPr/>
        <p:txBody>
          <a:bodyPr/>
          <a:lstStyle/>
          <a:p>
            <a:fld id="{ADE361C3-C043-4A6E-BDCE-8DA1E7D90A3B}" type="slidenum">
              <a:rPr lang="zh-CN" altLang="en-US" smtClean="0"/>
              <a:pPr/>
              <a:t>59</a:t>
            </a:fld>
            <a:endParaRPr lang="zh-CN" altLang="en-US"/>
          </a:p>
        </p:txBody>
      </p:sp>
      <p:sp>
        <p:nvSpPr>
          <p:cNvPr id="4" name="标题 3">
            <a:extLst>
              <a:ext uri="{FF2B5EF4-FFF2-40B4-BE49-F238E27FC236}">
                <a16:creationId xmlns:a16="http://schemas.microsoft.com/office/drawing/2014/main" id="{EEF10DFD-4646-4E49-8C96-575FBF218B1F}"/>
              </a:ext>
            </a:extLst>
          </p:cNvPr>
          <p:cNvSpPr>
            <a:spLocks noGrp="1"/>
          </p:cNvSpPr>
          <p:nvPr>
            <p:ph type="title"/>
          </p:nvPr>
        </p:nvSpPr>
        <p:spPr/>
        <p:txBody>
          <a:bodyPr/>
          <a:lstStyle/>
          <a:p>
            <a:r>
              <a:rPr kumimoji="1" lang="zh-CN" altLang="en-US" dirty="0"/>
              <a:t>样例执行</a:t>
            </a:r>
            <a:r>
              <a:rPr kumimoji="1" lang="en-US" altLang="zh-CN" dirty="0"/>
              <a:t>1</a:t>
            </a:r>
            <a:r>
              <a:rPr kumimoji="1" lang="zh-CN" altLang="en-US" dirty="0"/>
              <a:t>、</a:t>
            </a:r>
            <a:r>
              <a:rPr kumimoji="1" lang="en-US" altLang="zh-CN" dirty="0"/>
              <a:t>2</a:t>
            </a:r>
            <a:endParaRPr kumimoji="1" lang="zh-CN" altLang="en-US" dirty="0"/>
          </a:p>
        </p:txBody>
      </p:sp>
      <p:sp>
        <p:nvSpPr>
          <p:cNvPr id="9" name="Rectangle 2">
            <a:extLst>
              <a:ext uri="{FF2B5EF4-FFF2-40B4-BE49-F238E27FC236}">
                <a16:creationId xmlns:a16="http://schemas.microsoft.com/office/drawing/2014/main" id="{5046898D-6C88-1945-B2B9-6E110F4C1858}"/>
              </a:ext>
            </a:extLst>
          </p:cNvPr>
          <p:cNvSpPr txBox="1">
            <a:spLocks noChangeArrowheads="1"/>
          </p:cNvSpPr>
          <p:nvPr/>
        </p:nvSpPr>
        <p:spPr>
          <a:xfrm>
            <a:off x="921914" y="4770502"/>
            <a:ext cx="2780948" cy="642083"/>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ct val="0"/>
              </a:spcBef>
              <a:buNone/>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kumimoji="1" lang="en-US" altLang="zh-CN" sz="1800" b="0" dirty="0">
                <a:solidFill>
                  <a:srgbClr val="000000"/>
                </a:solidFill>
                <a:ea typeface="宋体" panose="02010600030101010101" pitchFamily="2" charset="-122"/>
                <a:cs typeface="+mn-cs"/>
              </a:rPr>
              <a:t>1.</a:t>
            </a:r>
            <a:r>
              <a:rPr kumimoji="1" lang="zh-CN" altLang="en-US" sz="1800" b="0" dirty="0">
                <a:solidFill>
                  <a:srgbClr val="000000"/>
                </a:solidFill>
                <a:ea typeface="宋体" panose="02010600030101010101" pitchFamily="2" charset="-122"/>
                <a:cs typeface="+mn-cs"/>
              </a:rPr>
              <a:t> </a:t>
            </a:r>
            <a:r>
              <a:rPr kumimoji="1" lang="zh-CN" altLang="en-US" sz="1800" b="0" dirty="0">
                <a:solidFill>
                  <a:srgbClr val="000000"/>
                </a:solidFill>
                <a:ea typeface="微软雅黑"/>
                <a:cs typeface="+mn-cs"/>
              </a:rPr>
              <a:t>一个</a:t>
            </a:r>
            <a:r>
              <a:rPr kumimoji="1" lang="zh-CN" altLang="en-US" sz="1800" b="0" dirty="0"/>
              <a:t>长任务的执行</a:t>
            </a:r>
            <a:endParaRPr kumimoji="1" lang="en-GB" altLang="zh-CN" sz="1800" b="0" dirty="0"/>
          </a:p>
        </p:txBody>
      </p:sp>
      <p:sp>
        <p:nvSpPr>
          <p:cNvPr id="13" name="Rectangle 2">
            <a:extLst>
              <a:ext uri="{FF2B5EF4-FFF2-40B4-BE49-F238E27FC236}">
                <a16:creationId xmlns:a16="http://schemas.microsoft.com/office/drawing/2014/main" id="{9A89F23F-4CD3-8942-9163-C561E48315A4}"/>
              </a:ext>
            </a:extLst>
          </p:cNvPr>
          <p:cNvSpPr txBox="1">
            <a:spLocks noChangeArrowheads="1"/>
          </p:cNvSpPr>
          <p:nvPr/>
        </p:nvSpPr>
        <p:spPr>
          <a:xfrm>
            <a:off x="4696614" y="4800420"/>
            <a:ext cx="3960440" cy="642083"/>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ct val="0"/>
              </a:spcBef>
              <a:buFontTx/>
              <a:buNone/>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kumimoji="1" lang="en-US" altLang="zh-CN" sz="1800" b="0" dirty="0">
                <a:ea typeface="宋体" panose="02010600030101010101" pitchFamily="2" charset="-122"/>
              </a:rPr>
              <a:t>2.</a:t>
            </a:r>
            <a:r>
              <a:rPr kumimoji="1" lang="zh-CN" altLang="en-US" sz="1800" b="0" dirty="0">
                <a:ea typeface="宋体" panose="02010600030101010101" pitchFamily="2" charset="-122"/>
              </a:rPr>
              <a:t> </a:t>
            </a:r>
            <a:r>
              <a:rPr kumimoji="1" lang="zh-CN" altLang="en-US" sz="1800" b="0" dirty="0"/>
              <a:t>长任务执行时，一个短任务被创建</a:t>
            </a:r>
            <a:endParaRPr kumimoji="1" lang="en-GB" altLang="zh-CN" sz="1800" b="0" dirty="0"/>
          </a:p>
        </p:txBody>
      </p:sp>
      <p:sp>
        <p:nvSpPr>
          <p:cNvPr id="14" name="矩形 13">
            <a:extLst>
              <a:ext uri="{FF2B5EF4-FFF2-40B4-BE49-F238E27FC236}">
                <a16:creationId xmlns:a16="http://schemas.microsoft.com/office/drawing/2014/main" id="{BE3D3CEE-A86D-3F40-99DC-4BAC2B68F0F1}"/>
              </a:ext>
            </a:extLst>
          </p:cNvPr>
          <p:cNvSpPr/>
          <p:nvPr/>
        </p:nvSpPr>
        <p:spPr>
          <a:xfrm>
            <a:off x="4488081" y="1477159"/>
            <a:ext cx="4432448" cy="646331"/>
          </a:xfrm>
          <a:prstGeom prst="rect">
            <a:avLst/>
          </a:prstGeom>
          <a:ln>
            <a:noFill/>
          </a:ln>
        </p:spPr>
        <p:txBody>
          <a:bodyPr wrap="square">
            <a:spAutoFit/>
          </a:bodyPr>
          <a:lstStyle/>
          <a:p>
            <a:pPr>
              <a:spcBef>
                <a:spcPts val="0"/>
              </a:spcBef>
              <a:defRPr/>
            </a:pPr>
            <a:r>
              <a:rPr kumimoji="1" lang="zh-CN" altLang="en-US" dirty="0">
                <a:solidFill>
                  <a:schemeClr val="tx1">
                    <a:lumMod val="75000"/>
                    <a:lumOff val="25000"/>
                  </a:schemeClr>
                </a:solidFill>
                <a:ea typeface="微软雅黑" panose="020B0503020204020204" pitchFamily="34" charset="-122"/>
              </a:rPr>
              <a:t>对于短任务：</a:t>
            </a:r>
            <a:endParaRPr kumimoji="1" lang="en-US" altLang="zh-CN" dirty="0">
              <a:solidFill>
                <a:schemeClr val="tx1">
                  <a:lumMod val="75000"/>
                  <a:lumOff val="25000"/>
                </a:schemeClr>
              </a:solidFill>
              <a:ea typeface="微软雅黑" panose="020B0503020204020204" pitchFamily="34" charset="-122"/>
            </a:endParaRPr>
          </a:p>
          <a:p>
            <a:pPr marL="285750" indent="-285750">
              <a:spcBef>
                <a:spcPts val="0"/>
              </a:spcBef>
              <a:buFont typeface="Arial" panose="020B0604020202020204" pitchFamily="34" charset="0"/>
              <a:buChar char="•"/>
              <a:defRPr/>
            </a:pPr>
            <a:r>
              <a:rPr kumimoji="1" lang="zh-CN" altLang="en-US" dirty="0">
                <a:solidFill>
                  <a:schemeClr val="tx1">
                    <a:lumMod val="75000"/>
                    <a:lumOff val="25000"/>
                  </a:schemeClr>
                </a:solidFill>
                <a:ea typeface="微软雅黑" panose="020B0503020204020204" pitchFamily="34" charset="-122"/>
              </a:rPr>
              <a:t>它会很快执行完，证明自己是个短任务</a:t>
            </a:r>
            <a:endParaRPr kumimoji="1" lang="en-US" altLang="zh-CN" dirty="0">
              <a:solidFill>
                <a:schemeClr val="tx1">
                  <a:lumMod val="75000"/>
                  <a:lumOff val="25000"/>
                </a:schemeClr>
              </a:solidFill>
              <a:ea typeface="微软雅黑" panose="020B0503020204020204" pitchFamily="34" charset="-122"/>
            </a:endParaRPr>
          </a:p>
        </p:txBody>
      </p:sp>
      <p:sp>
        <p:nvSpPr>
          <p:cNvPr id="15" name="矩形 14">
            <a:extLst>
              <a:ext uri="{FF2B5EF4-FFF2-40B4-BE49-F238E27FC236}">
                <a16:creationId xmlns:a16="http://schemas.microsoft.com/office/drawing/2014/main" id="{AC057D24-5594-E149-8C9F-3990773D10EC}"/>
              </a:ext>
            </a:extLst>
          </p:cNvPr>
          <p:cNvSpPr/>
          <p:nvPr/>
        </p:nvSpPr>
        <p:spPr>
          <a:xfrm>
            <a:off x="431439" y="1189020"/>
            <a:ext cx="3502572" cy="923330"/>
          </a:xfrm>
          <a:prstGeom prst="rect">
            <a:avLst/>
          </a:prstGeom>
          <a:ln>
            <a:noFill/>
          </a:ln>
        </p:spPr>
        <p:txBody>
          <a:bodyPr wrap="square">
            <a:spAutoFit/>
          </a:bodyPr>
          <a:lstStyle/>
          <a:p>
            <a:pPr>
              <a:defRPr/>
            </a:pPr>
            <a:r>
              <a:rPr kumimoji="1" lang="zh-CN" altLang="en-US" dirty="0">
                <a:solidFill>
                  <a:schemeClr val="tx1">
                    <a:lumMod val="75000"/>
                    <a:lumOff val="25000"/>
                  </a:schemeClr>
                </a:solidFill>
                <a:ea typeface="微软雅黑" panose="020B0503020204020204" pitchFamily="34" charset="-122"/>
              </a:rPr>
              <a:t>对于长任务：</a:t>
            </a:r>
            <a:endParaRPr kumimoji="1" lang="en-US" altLang="zh-CN" dirty="0">
              <a:solidFill>
                <a:schemeClr val="tx1">
                  <a:lumMod val="75000"/>
                  <a:lumOff val="25000"/>
                </a:schemeClr>
              </a:solidFill>
              <a:ea typeface="微软雅黑" panose="020B0503020204020204" pitchFamily="34" charset="-122"/>
            </a:endParaRPr>
          </a:p>
          <a:p>
            <a:pPr marL="285750" indent="-285750">
              <a:buFont typeface="Arial" panose="020B0604020202020204" pitchFamily="34" charset="0"/>
              <a:buChar char="•"/>
              <a:defRPr/>
            </a:pPr>
            <a:r>
              <a:rPr kumimoji="1" lang="en-US" altLang="zh-CN" dirty="0">
                <a:solidFill>
                  <a:schemeClr val="tx1">
                    <a:lumMod val="75000"/>
                    <a:lumOff val="25000"/>
                  </a:schemeClr>
                </a:solidFill>
                <a:ea typeface="微软雅黑" panose="020B0503020204020204" pitchFamily="34" charset="-122"/>
              </a:rPr>
              <a:t>MLFQ</a:t>
            </a:r>
            <a:r>
              <a:rPr kumimoji="1" lang="zh-CN" altLang="en-US" dirty="0">
                <a:solidFill>
                  <a:schemeClr val="tx1">
                    <a:lumMod val="75000"/>
                    <a:lumOff val="25000"/>
                  </a:schemeClr>
                </a:solidFill>
                <a:ea typeface="微软雅黑" panose="020B0503020204020204" pitchFamily="34" charset="-122"/>
              </a:rPr>
              <a:t>会逐渐降低它的优先级</a:t>
            </a:r>
            <a:endParaRPr kumimoji="1" lang="en-US" altLang="zh-CN" dirty="0">
              <a:solidFill>
                <a:schemeClr val="tx1">
                  <a:lumMod val="75000"/>
                  <a:lumOff val="25000"/>
                </a:schemeClr>
              </a:solidFill>
              <a:ea typeface="微软雅黑" panose="020B0503020204020204" pitchFamily="34" charset="-122"/>
            </a:endParaRPr>
          </a:p>
          <a:p>
            <a:pPr marL="285750" indent="-285750">
              <a:buFont typeface="Arial" panose="020B0604020202020204" pitchFamily="34" charset="0"/>
              <a:buChar char="•"/>
              <a:defRPr/>
            </a:pPr>
            <a:r>
              <a:rPr kumimoji="1" lang="zh-CN" altLang="en-US" dirty="0">
                <a:solidFill>
                  <a:schemeClr val="tx1">
                    <a:lumMod val="75000"/>
                    <a:lumOff val="25000"/>
                  </a:schemeClr>
                </a:solidFill>
                <a:ea typeface="微软雅黑" panose="020B0503020204020204" pitchFamily="34" charset="-122"/>
              </a:rPr>
              <a:t>并将它视为长任务</a:t>
            </a:r>
            <a:endParaRPr kumimoji="1" lang="en-US" altLang="zh-CN" dirty="0">
              <a:solidFill>
                <a:schemeClr val="tx1">
                  <a:lumMod val="75000"/>
                  <a:lumOff val="25000"/>
                </a:schemeClr>
              </a:solidFill>
              <a:ea typeface="微软雅黑" panose="020B0503020204020204" pitchFamily="34" charset="-122"/>
            </a:endParaRPr>
          </a:p>
        </p:txBody>
      </p:sp>
      <p:sp>
        <p:nvSpPr>
          <p:cNvPr id="2" name="文本框 1">
            <a:extLst>
              <a:ext uri="{FF2B5EF4-FFF2-40B4-BE49-F238E27FC236}">
                <a16:creationId xmlns:a16="http://schemas.microsoft.com/office/drawing/2014/main" id="{703505E6-7141-7D20-D6D4-579DE4573590}"/>
              </a:ext>
            </a:extLst>
          </p:cNvPr>
          <p:cNvSpPr txBox="1"/>
          <p:nvPr/>
        </p:nvSpPr>
        <p:spPr>
          <a:xfrm>
            <a:off x="717868" y="4340949"/>
            <a:ext cx="2448272" cy="307777"/>
          </a:xfrm>
          <a:prstGeom prst="rect">
            <a:avLst/>
          </a:prstGeom>
          <a:noFill/>
        </p:spPr>
        <p:txBody>
          <a:bodyPr wrap="square" rtlCol="0">
            <a:spAutoFit/>
          </a:bodyPr>
          <a:lstStyle/>
          <a:p>
            <a:r>
              <a:rPr kumimoji="1" lang="zh-CN" altLang="en-US" sz="1400" dirty="0"/>
              <a:t>*</a:t>
            </a:r>
            <a:r>
              <a:rPr kumimoji="1" lang="en-US" altLang="zh-CN" sz="1400" dirty="0"/>
              <a:t>Q3</a:t>
            </a:r>
            <a:r>
              <a:rPr kumimoji="1" lang="zh-CN" altLang="en-US" sz="1400" dirty="0"/>
              <a:t>优先级最高</a:t>
            </a:r>
          </a:p>
        </p:txBody>
      </p:sp>
      <p:sp>
        <p:nvSpPr>
          <p:cNvPr id="5" name="文本框 4">
            <a:extLst>
              <a:ext uri="{FF2B5EF4-FFF2-40B4-BE49-F238E27FC236}">
                <a16:creationId xmlns:a16="http://schemas.microsoft.com/office/drawing/2014/main" id="{85BC0023-8ADF-27A1-D38F-F48F48725E8F}"/>
              </a:ext>
            </a:extLst>
          </p:cNvPr>
          <p:cNvSpPr txBox="1"/>
          <p:nvPr/>
        </p:nvSpPr>
        <p:spPr>
          <a:xfrm>
            <a:off x="717868" y="2864599"/>
            <a:ext cx="550948" cy="1287468"/>
          </a:xfrm>
          <a:prstGeom prst="rect">
            <a:avLst/>
          </a:prstGeom>
          <a:noFill/>
        </p:spPr>
        <p:txBody>
          <a:bodyPr wrap="square" rtlCol="0">
            <a:spAutoFit/>
          </a:bodyPr>
          <a:lstStyle/>
          <a:p>
            <a:pPr>
              <a:lnSpc>
                <a:spcPct val="150000"/>
              </a:lnSpc>
            </a:pPr>
            <a:r>
              <a:rPr kumimoji="1" lang="en-US" altLang="zh-CN" dirty="0"/>
              <a:t>Q3</a:t>
            </a:r>
          </a:p>
          <a:p>
            <a:pPr>
              <a:lnSpc>
                <a:spcPct val="150000"/>
              </a:lnSpc>
            </a:pPr>
            <a:r>
              <a:rPr kumimoji="1" lang="en-US" altLang="zh-CN" dirty="0"/>
              <a:t>Q2</a:t>
            </a:r>
          </a:p>
          <a:p>
            <a:pPr>
              <a:lnSpc>
                <a:spcPct val="150000"/>
              </a:lnSpc>
            </a:pPr>
            <a:r>
              <a:rPr kumimoji="1" lang="en-US" altLang="zh-CN" dirty="0"/>
              <a:t>Q1</a:t>
            </a:r>
          </a:p>
        </p:txBody>
      </p:sp>
      <p:cxnSp>
        <p:nvCxnSpPr>
          <p:cNvPr id="11" name="直线连接符 10">
            <a:extLst>
              <a:ext uri="{FF2B5EF4-FFF2-40B4-BE49-F238E27FC236}">
                <a16:creationId xmlns:a16="http://schemas.microsoft.com/office/drawing/2014/main" id="{4F1183D7-5B3E-0C53-6889-209B03C5104A}"/>
              </a:ext>
            </a:extLst>
          </p:cNvPr>
          <p:cNvCxnSpPr/>
          <p:nvPr/>
        </p:nvCxnSpPr>
        <p:spPr>
          <a:xfrm>
            <a:off x="1160260" y="2898150"/>
            <a:ext cx="0" cy="1253917"/>
          </a:xfrm>
          <a:prstGeom prst="line">
            <a:avLst/>
          </a:prstGeom>
          <a:ln w="25400"/>
        </p:spPr>
        <p:style>
          <a:lnRef idx="1">
            <a:schemeClr val="dk1"/>
          </a:lnRef>
          <a:fillRef idx="0">
            <a:schemeClr val="dk1"/>
          </a:fillRef>
          <a:effectRef idx="0">
            <a:schemeClr val="dk1"/>
          </a:effectRef>
          <a:fontRef idx="minor">
            <a:schemeClr val="tx1"/>
          </a:fontRef>
        </p:style>
      </p:cxnSp>
      <p:cxnSp>
        <p:nvCxnSpPr>
          <p:cNvPr id="16" name="直线连接符 15">
            <a:extLst>
              <a:ext uri="{FF2B5EF4-FFF2-40B4-BE49-F238E27FC236}">
                <a16:creationId xmlns:a16="http://schemas.microsoft.com/office/drawing/2014/main" id="{7290FAE4-61CF-A146-927F-3D1085EFBA23}"/>
              </a:ext>
            </a:extLst>
          </p:cNvPr>
          <p:cNvCxnSpPr>
            <a:cxnSpLocks/>
          </p:cNvCxnSpPr>
          <p:nvPr/>
        </p:nvCxnSpPr>
        <p:spPr>
          <a:xfrm>
            <a:off x="1160260" y="4152067"/>
            <a:ext cx="2304256" cy="0"/>
          </a:xfrm>
          <a:prstGeom prst="line">
            <a:avLst/>
          </a:prstGeom>
          <a:ln w="25400"/>
        </p:spPr>
        <p:style>
          <a:lnRef idx="1">
            <a:schemeClr val="dk1"/>
          </a:lnRef>
          <a:fillRef idx="0">
            <a:schemeClr val="dk1"/>
          </a:fillRef>
          <a:effectRef idx="0">
            <a:schemeClr val="dk1"/>
          </a:effectRef>
          <a:fontRef idx="minor">
            <a:schemeClr val="tx1"/>
          </a:fontRef>
        </p:style>
      </p:cxnSp>
      <p:sp>
        <p:nvSpPr>
          <p:cNvPr id="18" name="矩形 17">
            <a:extLst>
              <a:ext uri="{FF2B5EF4-FFF2-40B4-BE49-F238E27FC236}">
                <a16:creationId xmlns:a16="http://schemas.microsoft.com/office/drawing/2014/main" id="{E39969AB-B063-AB4D-1F18-54EE05935709}"/>
              </a:ext>
            </a:extLst>
          </p:cNvPr>
          <p:cNvSpPr/>
          <p:nvPr/>
        </p:nvSpPr>
        <p:spPr>
          <a:xfrm>
            <a:off x="1176714" y="3023652"/>
            <a:ext cx="240239" cy="24610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2856278E-1973-ADAE-8F03-354BB8D22F1E}"/>
              </a:ext>
            </a:extLst>
          </p:cNvPr>
          <p:cNvSpPr/>
          <p:nvPr/>
        </p:nvSpPr>
        <p:spPr>
          <a:xfrm>
            <a:off x="1437154" y="3433235"/>
            <a:ext cx="240239" cy="24610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a:extLst>
              <a:ext uri="{FF2B5EF4-FFF2-40B4-BE49-F238E27FC236}">
                <a16:creationId xmlns:a16="http://schemas.microsoft.com/office/drawing/2014/main" id="{9FFADCB7-8870-4602-8FDF-BE22BBC2108E}"/>
              </a:ext>
            </a:extLst>
          </p:cNvPr>
          <p:cNvSpPr/>
          <p:nvPr/>
        </p:nvSpPr>
        <p:spPr>
          <a:xfrm>
            <a:off x="1680346" y="3822993"/>
            <a:ext cx="1064090" cy="23045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a:extLst>
              <a:ext uri="{FF2B5EF4-FFF2-40B4-BE49-F238E27FC236}">
                <a16:creationId xmlns:a16="http://schemas.microsoft.com/office/drawing/2014/main" id="{E26A72BB-5840-D8B6-BFB2-26C8529169A6}"/>
              </a:ext>
            </a:extLst>
          </p:cNvPr>
          <p:cNvSpPr txBox="1"/>
          <p:nvPr/>
        </p:nvSpPr>
        <p:spPr>
          <a:xfrm>
            <a:off x="5194763" y="2864599"/>
            <a:ext cx="550948" cy="1287468"/>
          </a:xfrm>
          <a:prstGeom prst="rect">
            <a:avLst/>
          </a:prstGeom>
          <a:noFill/>
        </p:spPr>
        <p:txBody>
          <a:bodyPr wrap="square" rtlCol="0">
            <a:spAutoFit/>
          </a:bodyPr>
          <a:lstStyle/>
          <a:p>
            <a:pPr>
              <a:lnSpc>
                <a:spcPct val="150000"/>
              </a:lnSpc>
            </a:pPr>
            <a:r>
              <a:rPr kumimoji="1" lang="en-US" altLang="zh-CN" dirty="0"/>
              <a:t>Q3</a:t>
            </a:r>
          </a:p>
          <a:p>
            <a:pPr>
              <a:lnSpc>
                <a:spcPct val="150000"/>
              </a:lnSpc>
            </a:pPr>
            <a:r>
              <a:rPr kumimoji="1" lang="en-US" altLang="zh-CN" dirty="0"/>
              <a:t>Q2</a:t>
            </a:r>
          </a:p>
          <a:p>
            <a:pPr>
              <a:lnSpc>
                <a:spcPct val="150000"/>
              </a:lnSpc>
            </a:pPr>
            <a:r>
              <a:rPr kumimoji="1" lang="en-US" altLang="zh-CN" dirty="0"/>
              <a:t>Q1</a:t>
            </a:r>
          </a:p>
        </p:txBody>
      </p:sp>
      <p:cxnSp>
        <p:nvCxnSpPr>
          <p:cNvPr id="24" name="直线连接符 23">
            <a:extLst>
              <a:ext uri="{FF2B5EF4-FFF2-40B4-BE49-F238E27FC236}">
                <a16:creationId xmlns:a16="http://schemas.microsoft.com/office/drawing/2014/main" id="{BBD18CF9-3C89-2322-4A5D-A911ADE69CD8}"/>
              </a:ext>
            </a:extLst>
          </p:cNvPr>
          <p:cNvCxnSpPr/>
          <p:nvPr/>
        </p:nvCxnSpPr>
        <p:spPr>
          <a:xfrm>
            <a:off x="5637155" y="2898150"/>
            <a:ext cx="0" cy="1253917"/>
          </a:xfrm>
          <a:prstGeom prst="line">
            <a:avLst/>
          </a:prstGeom>
          <a:ln w="25400"/>
        </p:spPr>
        <p:style>
          <a:lnRef idx="1">
            <a:schemeClr val="dk1"/>
          </a:lnRef>
          <a:fillRef idx="0">
            <a:schemeClr val="dk1"/>
          </a:fillRef>
          <a:effectRef idx="0">
            <a:schemeClr val="dk1"/>
          </a:effectRef>
          <a:fontRef idx="minor">
            <a:schemeClr val="tx1"/>
          </a:fontRef>
        </p:style>
      </p:cxnSp>
      <p:cxnSp>
        <p:nvCxnSpPr>
          <p:cNvPr id="25" name="直线连接符 24">
            <a:extLst>
              <a:ext uri="{FF2B5EF4-FFF2-40B4-BE49-F238E27FC236}">
                <a16:creationId xmlns:a16="http://schemas.microsoft.com/office/drawing/2014/main" id="{854ABF52-4635-4E83-2938-0BA34FB0E649}"/>
              </a:ext>
            </a:extLst>
          </p:cNvPr>
          <p:cNvCxnSpPr>
            <a:cxnSpLocks/>
          </p:cNvCxnSpPr>
          <p:nvPr/>
        </p:nvCxnSpPr>
        <p:spPr>
          <a:xfrm>
            <a:off x="5637155" y="4152067"/>
            <a:ext cx="2304256" cy="0"/>
          </a:xfrm>
          <a:prstGeom prst="line">
            <a:avLst/>
          </a:prstGeom>
          <a:ln w="25400"/>
        </p:spPr>
        <p:style>
          <a:lnRef idx="1">
            <a:schemeClr val="dk1"/>
          </a:lnRef>
          <a:fillRef idx="0">
            <a:schemeClr val="dk1"/>
          </a:fillRef>
          <a:effectRef idx="0">
            <a:schemeClr val="dk1"/>
          </a:effectRef>
          <a:fontRef idx="minor">
            <a:schemeClr val="tx1"/>
          </a:fontRef>
        </p:style>
      </p:cxnSp>
      <p:sp>
        <p:nvSpPr>
          <p:cNvPr id="27" name="矩形 26">
            <a:extLst>
              <a:ext uri="{FF2B5EF4-FFF2-40B4-BE49-F238E27FC236}">
                <a16:creationId xmlns:a16="http://schemas.microsoft.com/office/drawing/2014/main" id="{82D1D5C5-BF00-0713-055D-1891A1962113}"/>
              </a:ext>
            </a:extLst>
          </p:cNvPr>
          <p:cNvSpPr/>
          <p:nvPr/>
        </p:nvSpPr>
        <p:spPr>
          <a:xfrm>
            <a:off x="6553200" y="3002151"/>
            <a:ext cx="255589" cy="27125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a:extLst>
              <a:ext uri="{FF2B5EF4-FFF2-40B4-BE49-F238E27FC236}">
                <a16:creationId xmlns:a16="http://schemas.microsoft.com/office/drawing/2014/main" id="{0F594825-A1F7-2A5C-E7D3-0AF1F7699884}"/>
              </a:ext>
            </a:extLst>
          </p:cNvPr>
          <p:cNvSpPr/>
          <p:nvPr/>
        </p:nvSpPr>
        <p:spPr>
          <a:xfrm>
            <a:off x="5690766" y="3846233"/>
            <a:ext cx="862434" cy="20721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a:extLst>
              <a:ext uri="{FF2B5EF4-FFF2-40B4-BE49-F238E27FC236}">
                <a16:creationId xmlns:a16="http://schemas.microsoft.com/office/drawing/2014/main" id="{E6CEB50F-79C3-4238-DB4D-2AC96A3D182C}"/>
              </a:ext>
            </a:extLst>
          </p:cNvPr>
          <p:cNvSpPr/>
          <p:nvPr/>
        </p:nvSpPr>
        <p:spPr>
          <a:xfrm>
            <a:off x="7020273" y="3834616"/>
            <a:ext cx="862434" cy="20721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id="{DDB39AB9-799D-ECEB-D4D7-993AE646D3F1}"/>
              </a:ext>
            </a:extLst>
          </p:cNvPr>
          <p:cNvSpPr/>
          <p:nvPr/>
        </p:nvSpPr>
        <p:spPr>
          <a:xfrm>
            <a:off x="6838951" y="3379340"/>
            <a:ext cx="181322" cy="27630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125155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9A66B5-D2E3-AE4D-9B66-52B22096E85E}"/>
              </a:ext>
            </a:extLst>
          </p:cNvPr>
          <p:cNvSpPr>
            <a:spLocks noGrp="1"/>
          </p:cNvSpPr>
          <p:nvPr>
            <p:ph type="title"/>
          </p:nvPr>
        </p:nvSpPr>
        <p:spPr/>
        <p:txBody>
          <a:bodyPr/>
          <a:lstStyle/>
          <a:p>
            <a:r>
              <a:rPr kumimoji="1" lang="zh-CN" altLang="en-US" dirty="0"/>
              <a:t>回顾：多线程进程的地址空间</a:t>
            </a:r>
          </a:p>
        </p:txBody>
      </p:sp>
      <p:sp>
        <p:nvSpPr>
          <p:cNvPr id="3" name="内容占位符 2">
            <a:extLst>
              <a:ext uri="{FF2B5EF4-FFF2-40B4-BE49-F238E27FC236}">
                <a16:creationId xmlns:a16="http://schemas.microsoft.com/office/drawing/2014/main" id="{2C467B45-FA82-8D4B-A775-11EC1C478CD8}"/>
              </a:ext>
            </a:extLst>
          </p:cNvPr>
          <p:cNvSpPr>
            <a:spLocks noGrp="1"/>
          </p:cNvSpPr>
          <p:nvPr>
            <p:ph idx="1"/>
          </p:nvPr>
        </p:nvSpPr>
        <p:spPr/>
        <p:txBody>
          <a:bodyPr/>
          <a:lstStyle/>
          <a:p>
            <a:r>
              <a:rPr kumimoji="1" lang="zh-CN" altLang="en-US"/>
              <a:t>每个线程拥有自己的栈</a:t>
            </a:r>
            <a:endParaRPr kumimoji="1" lang="en-US" altLang="zh-CN"/>
          </a:p>
          <a:p>
            <a:pPr marL="0" indent="0">
              <a:buNone/>
            </a:pPr>
            <a:endParaRPr kumimoji="1" lang="en-US" altLang="zh-CN"/>
          </a:p>
          <a:p>
            <a:r>
              <a:rPr kumimoji="1" lang="zh-CN" altLang="en-US"/>
              <a:t>内核中也有为线程准备的内核栈</a:t>
            </a:r>
            <a:endParaRPr kumimoji="1" lang="en-US" altLang="zh-CN"/>
          </a:p>
          <a:p>
            <a:endParaRPr kumimoji="1" lang="en-US" altLang="zh-CN"/>
          </a:p>
          <a:p>
            <a:r>
              <a:rPr kumimoji="1" lang="zh-CN" altLang="en-US"/>
              <a:t>其它区域共享</a:t>
            </a:r>
            <a:endParaRPr kumimoji="1" lang="en-US" altLang="zh-CN"/>
          </a:p>
          <a:p>
            <a:pPr lvl="1"/>
            <a:r>
              <a:rPr kumimoji="1" lang="zh-CN" altLang="en-US"/>
              <a:t>数据、代码、堆</a:t>
            </a:r>
            <a:r>
              <a:rPr kumimoji="1" lang="en-US" altLang="zh-CN"/>
              <a:t>……</a:t>
            </a:r>
            <a:endParaRPr kumimoji="1" lang="zh-CN" altLang="en-US" dirty="0"/>
          </a:p>
        </p:txBody>
      </p:sp>
      <p:sp>
        <p:nvSpPr>
          <p:cNvPr id="4" name="灯片编号占位符 3">
            <a:extLst>
              <a:ext uri="{FF2B5EF4-FFF2-40B4-BE49-F238E27FC236}">
                <a16:creationId xmlns:a16="http://schemas.microsoft.com/office/drawing/2014/main" id="{87F4DF97-1E1B-DD42-AEF3-019FEA312676}"/>
              </a:ext>
            </a:extLst>
          </p:cNvPr>
          <p:cNvSpPr>
            <a:spLocks noGrp="1"/>
          </p:cNvSpPr>
          <p:nvPr>
            <p:ph type="sldNum" sz="quarter" idx="12"/>
          </p:nvPr>
        </p:nvSpPr>
        <p:spPr/>
        <p:txBody>
          <a:bodyPr/>
          <a:lstStyle/>
          <a:p>
            <a:fld id="{ADE361C3-C043-4A6E-BDCE-8DA1E7D90A3B}" type="slidenum">
              <a:rPr lang="zh-CN" altLang="en-US" smtClean="0"/>
              <a:t>6</a:t>
            </a:fld>
            <a:endParaRPr lang="zh-CN" altLang="en-US"/>
          </a:p>
        </p:txBody>
      </p:sp>
      <p:pic>
        <p:nvPicPr>
          <p:cNvPr id="10" name="图片 9">
            <a:extLst>
              <a:ext uri="{FF2B5EF4-FFF2-40B4-BE49-F238E27FC236}">
                <a16:creationId xmlns:a16="http://schemas.microsoft.com/office/drawing/2014/main" id="{43528B48-95D5-704A-AAA6-4FC492291A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7544" y="1193461"/>
            <a:ext cx="1654528" cy="4111885"/>
          </a:xfrm>
          <a:prstGeom prst="rect">
            <a:avLst/>
          </a:prstGeom>
        </p:spPr>
      </p:pic>
      <p:sp>
        <p:nvSpPr>
          <p:cNvPr id="11" name="左大括号 10">
            <a:extLst>
              <a:ext uri="{FF2B5EF4-FFF2-40B4-BE49-F238E27FC236}">
                <a16:creationId xmlns:a16="http://schemas.microsoft.com/office/drawing/2014/main" id="{934BE2FB-4E65-674E-8401-818C21E84C7B}"/>
              </a:ext>
            </a:extLst>
          </p:cNvPr>
          <p:cNvSpPr/>
          <p:nvPr/>
        </p:nvSpPr>
        <p:spPr>
          <a:xfrm>
            <a:off x="6941745" y="3844839"/>
            <a:ext cx="155448" cy="1260298"/>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1383868C-AC6E-3D47-A517-232A4E7729B3}"/>
              </a:ext>
            </a:extLst>
          </p:cNvPr>
          <p:cNvSpPr txBox="1"/>
          <p:nvPr/>
        </p:nvSpPr>
        <p:spPr>
          <a:xfrm>
            <a:off x="6444208" y="4328794"/>
            <a:ext cx="492443" cy="276999"/>
          </a:xfrm>
          <a:prstGeom prst="rect">
            <a:avLst/>
          </a:prstGeom>
          <a:noFill/>
        </p:spPr>
        <p:txBody>
          <a:bodyPr wrap="none" rtlCol="0">
            <a:spAutoFit/>
          </a:bodyPr>
          <a:lstStyle/>
          <a:p>
            <a:r>
              <a:rPr kumimoji="1" lang="zh-CN" altLang="en-US" sz="1200" b="1" dirty="0">
                <a:solidFill>
                  <a:srgbClr val="941100"/>
                </a:solidFill>
              </a:rPr>
              <a:t>共享</a:t>
            </a:r>
          </a:p>
        </p:txBody>
      </p:sp>
      <p:sp>
        <p:nvSpPr>
          <p:cNvPr id="5" name="页脚占位符 4">
            <a:extLst>
              <a:ext uri="{FF2B5EF4-FFF2-40B4-BE49-F238E27FC236}">
                <a16:creationId xmlns:a16="http://schemas.microsoft.com/office/drawing/2014/main" id="{F66BA641-4493-D64D-8F9D-56B8446E6CB6}"/>
              </a:ext>
            </a:extLst>
          </p:cNvPr>
          <p:cNvSpPr>
            <a:spLocks noGrp="1"/>
          </p:cNvSpPr>
          <p:nvPr>
            <p:ph type="ftr" sz="quarter" idx="3"/>
          </p:nvPr>
        </p:nvSpPr>
        <p:spPr>
          <a:xfrm>
            <a:off x="2553817" y="5305772"/>
            <a:ext cx="3962399" cy="304271"/>
          </a:xfrm>
          <a:prstGeom prst="rect">
            <a:avLst/>
          </a:prstGeom>
        </p:spPr>
        <p:txBody>
          <a:bodyPr anchor="ctr"/>
          <a:lstStyle>
            <a:defPPr>
              <a:defRPr lang="zh-CN"/>
            </a:defPPr>
            <a:lvl1pPr marL="0" algn="ctr" defTabSz="914400" rtl="0" eaLnBrk="1" latinLnBrk="0" hangingPunct="1">
              <a:defRPr sz="1100" kern="1200">
                <a:solidFill>
                  <a:schemeClr val="tx1">
                    <a:lumMod val="50000"/>
                    <a:lumOff val="50000"/>
                  </a:schemeClr>
                </a:solidFill>
                <a:latin typeface="+mn-e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t>上海交通大学并行与分布式系统研究所（</a:t>
            </a:r>
            <a:r>
              <a:rPr lang="en-US" altLang="zh-CN"/>
              <a:t>IPADS@SJTU</a:t>
            </a:r>
            <a:r>
              <a:rPr lang="zh-CN" altLang="en-US"/>
              <a:t>）</a:t>
            </a:r>
            <a:endParaRPr lang="zh-CN" altLang="en-US" dirty="0"/>
          </a:p>
        </p:txBody>
      </p:sp>
    </p:spTree>
    <p:extLst>
      <p:ext uri="{BB962C8B-B14F-4D97-AF65-F5344CB8AC3E}">
        <p14:creationId xmlns:p14="http://schemas.microsoft.com/office/powerpoint/2010/main" val="17200706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E328A6B-E148-014B-AD7E-F44CAFF4FC66}"/>
              </a:ext>
            </a:extLst>
          </p:cNvPr>
          <p:cNvSpPr>
            <a:spLocks noGrp="1"/>
          </p:cNvSpPr>
          <p:nvPr>
            <p:ph type="sldNum" sz="quarter" idx="12"/>
          </p:nvPr>
        </p:nvSpPr>
        <p:spPr/>
        <p:txBody>
          <a:bodyPr/>
          <a:lstStyle/>
          <a:p>
            <a:fld id="{ADE361C3-C043-4A6E-BDCE-8DA1E7D90A3B}" type="slidenum">
              <a:rPr lang="zh-CN" altLang="en-US" smtClean="0"/>
              <a:pPr/>
              <a:t>60</a:t>
            </a:fld>
            <a:endParaRPr lang="zh-CN" altLang="en-US"/>
          </a:p>
        </p:txBody>
      </p:sp>
      <p:sp>
        <p:nvSpPr>
          <p:cNvPr id="4" name="标题 3">
            <a:extLst>
              <a:ext uri="{FF2B5EF4-FFF2-40B4-BE49-F238E27FC236}">
                <a16:creationId xmlns:a16="http://schemas.microsoft.com/office/drawing/2014/main" id="{26CC7CAC-2078-AB44-A342-8F84144F96A7}"/>
              </a:ext>
            </a:extLst>
          </p:cNvPr>
          <p:cNvSpPr>
            <a:spLocks noGrp="1"/>
          </p:cNvSpPr>
          <p:nvPr>
            <p:ph type="title"/>
          </p:nvPr>
        </p:nvSpPr>
        <p:spPr/>
        <p:txBody>
          <a:bodyPr/>
          <a:lstStyle/>
          <a:p>
            <a:r>
              <a:rPr kumimoji="1" lang="zh-CN" altLang="en-US" dirty="0"/>
              <a:t>样例执行</a:t>
            </a:r>
            <a:r>
              <a:rPr kumimoji="1" lang="en-US" altLang="zh-CN" dirty="0"/>
              <a:t>3</a:t>
            </a:r>
            <a:endParaRPr kumimoji="1" lang="zh-CN" altLang="en-US" dirty="0"/>
          </a:p>
        </p:txBody>
      </p:sp>
      <p:sp>
        <p:nvSpPr>
          <p:cNvPr id="7" name="Rectangle 2">
            <a:extLst>
              <a:ext uri="{FF2B5EF4-FFF2-40B4-BE49-F238E27FC236}">
                <a16:creationId xmlns:a16="http://schemas.microsoft.com/office/drawing/2014/main" id="{A2929C21-0ED8-5245-BAA8-9B44442B1B75}"/>
              </a:ext>
            </a:extLst>
          </p:cNvPr>
          <p:cNvSpPr txBox="1">
            <a:spLocks noChangeArrowheads="1"/>
          </p:cNvSpPr>
          <p:nvPr/>
        </p:nvSpPr>
        <p:spPr>
          <a:xfrm>
            <a:off x="146010" y="4003594"/>
            <a:ext cx="5206899" cy="642083"/>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ct val="0"/>
              </a:spcBef>
              <a:buNone/>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kumimoji="1" lang="en-US" altLang="zh-CN" sz="1800" b="0" dirty="0">
                <a:solidFill>
                  <a:srgbClr val="000000"/>
                </a:solidFill>
                <a:ea typeface="宋体" panose="02010600030101010101" pitchFamily="2" charset="-122"/>
                <a:cs typeface="+mn-cs"/>
              </a:rPr>
              <a:t>3.</a:t>
            </a:r>
            <a:r>
              <a:rPr kumimoji="1" lang="zh-CN" altLang="en-US" sz="1800" b="0" dirty="0">
                <a:solidFill>
                  <a:srgbClr val="000000"/>
                </a:solidFill>
                <a:ea typeface="宋体" panose="02010600030101010101" pitchFamily="2" charset="-122"/>
                <a:cs typeface="+mn-cs"/>
              </a:rPr>
              <a:t> </a:t>
            </a:r>
            <a:r>
              <a:rPr kumimoji="1" lang="zh-CN" altLang="en-US" sz="1800" b="0" dirty="0">
                <a:solidFill>
                  <a:srgbClr val="000000"/>
                </a:solidFill>
                <a:ea typeface="微软雅黑"/>
                <a:cs typeface="+mn-cs"/>
              </a:rPr>
              <a:t>混合</a:t>
            </a:r>
            <a:r>
              <a:rPr kumimoji="1" lang="en-US" altLang="zh-CN" sz="1800" b="0" dirty="0">
                <a:solidFill>
                  <a:srgbClr val="000000"/>
                </a:solidFill>
                <a:ea typeface="微软雅黑"/>
                <a:cs typeface="+mn-cs"/>
              </a:rPr>
              <a:t>CPU</a:t>
            </a:r>
            <a:r>
              <a:rPr kumimoji="1" lang="zh-CN" altLang="en-US" sz="1800" b="0" dirty="0">
                <a:solidFill>
                  <a:srgbClr val="000000"/>
                </a:solidFill>
                <a:ea typeface="微软雅黑"/>
                <a:cs typeface="+mn-cs"/>
              </a:rPr>
              <a:t>密集型与</a:t>
            </a:r>
            <a:r>
              <a:rPr kumimoji="1" lang="en-US" altLang="zh-CN" sz="1800" b="0" dirty="0">
                <a:solidFill>
                  <a:srgbClr val="000000"/>
                </a:solidFill>
                <a:ea typeface="微软雅黑"/>
                <a:cs typeface="+mn-cs"/>
              </a:rPr>
              <a:t>I/O</a:t>
            </a:r>
            <a:r>
              <a:rPr kumimoji="1" lang="zh-CN" altLang="en-US" sz="1800" b="0" dirty="0">
                <a:solidFill>
                  <a:srgbClr val="000000"/>
                </a:solidFill>
                <a:ea typeface="微软雅黑"/>
                <a:cs typeface="+mn-cs"/>
              </a:rPr>
              <a:t>密集型任务</a:t>
            </a:r>
            <a:r>
              <a:rPr kumimoji="1" lang="zh-CN" altLang="en-US" sz="1800" b="0" dirty="0"/>
              <a:t>的执行</a:t>
            </a:r>
            <a:endParaRPr kumimoji="1" lang="en-GB" altLang="zh-CN" sz="1800" b="0" dirty="0"/>
          </a:p>
        </p:txBody>
      </p:sp>
      <p:sp>
        <p:nvSpPr>
          <p:cNvPr id="8" name="矩形 7">
            <a:extLst>
              <a:ext uri="{FF2B5EF4-FFF2-40B4-BE49-F238E27FC236}">
                <a16:creationId xmlns:a16="http://schemas.microsoft.com/office/drawing/2014/main" id="{A4FA2CC5-467B-0042-B0A5-256F24FC397A}"/>
              </a:ext>
            </a:extLst>
          </p:cNvPr>
          <p:cNvSpPr/>
          <p:nvPr/>
        </p:nvSpPr>
        <p:spPr>
          <a:xfrm>
            <a:off x="4572000" y="1826347"/>
            <a:ext cx="4129714" cy="923330"/>
          </a:xfrm>
          <a:prstGeom prst="rect">
            <a:avLst/>
          </a:prstGeom>
          <a:ln>
            <a:noFill/>
          </a:ln>
        </p:spPr>
        <p:txBody>
          <a:bodyPr wrap="square">
            <a:spAutoFit/>
          </a:bodyPr>
          <a:lstStyle/>
          <a:p>
            <a:pPr>
              <a:defRPr/>
            </a:pPr>
            <a:r>
              <a:rPr kumimoji="1" lang="zh-CN" altLang="en-US" dirty="0">
                <a:solidFill>
                  <a:schemeClr val="tx1">
                    <a:lumMod val="75000"/>
                    <a:lumOff val="25000"/>
                  </a:schemeClr>
                </a:solidFill>
                <a:ea typeface="微软雅黑" panose="020B0503020204020204" pitchFamily="34" charset="-122"/>
              </a:rPr>
              <a:t>对于</a:t>
            </a:r>
            <a:r>
              <a:rPr kumimoji="1" lang="en-US" altLang="zh-CN" dirty="0">
                <a:solidFill>
                  <a:schemeClr val="tx1">
                    <a:lumMod val="75000"/>
                    <a:lumOff val="25000"/>
                  </a:schemeClr>
                </a:solidFill>
                <a:ea typeface="微软雅黑" panose="020B0503020204020204" pitchFamily="34" charset="-122"/>
              </a:rPr>
              <a:t>I/O</a:t>
            </a:r>
            <a:r>
              <a:rPr kumimoji="1" lang="zh-CN" altLang="en-US" dirty="0">
                <a:solidFill>
                  <a:schemeClr val="tx1">
                    <a:lumMod val="75000"/>
                    <a:lumOff val="25000"/>
                  </a:schemeClr>
                </a:solidFill>
                <a:ea typeface="微软雅黑" panose="020B0503020204020204" pitchFamily="34" charset="-122"/>
              </a:rPr>
              <a:t>密集型任务：</a:t>
            </a:r>
            <a:endParaRPr kumimoji="1" lang="en-US" altLang="zh-CN" dirty="0">
              <a:solidFill>
                <a:schemeClr val="tx1">
                  <a:lumMod val="75000"/>
                  <a:lumOff val="25000"/>
                </a:schemeClr>
              </a:solidFill>
              <a:ea typeface="微软雅黑" panose="020B0503020204020204" pitchFamily="34" charset="-122"/>
            </a:endParaRPr>
          </a:p>
          <a:p>
            <a:pPr marL="285750" indent="-285750">
              <a:buFont typeface="Arial" panose="020B0604020202020204" pitchFamily="34" charset="0"/>
              <a:buChar char="•"/>
              <a:defRPr/>
            </a:pPr>
            <a:r>
              <a:rPr kumimoji="1" lang="zh-CN" altLang="en-US" dirty="0">
                <a:solidFill>
                  <a:schemeClr val="tx1">
                    <a:lumMod val="75000"/>
                    <a:lumOff val="25000"/>
                  </a:schemeClr>
                </a:solidFill>
                <a:ea typeface="微软雅黑" panose="020B0503020204020204" pitchFamily="34" charset="-122"/>
              </a:rPr>
              <a:t>它会在时间片执行完以前放弃</a:t>
            </a:r>
            <a:r>
              <a:rPr kumimoji="1" lang="en-US" altLang="zh-CN" dirty="0">
                <a:solidFill>
                  <a:schemeClr val="tx1">
                    <a:lumMod val="75000"/>
                    <a:lumOff val="25000"/>
                  </a:schemeClr>
                </a:solidFill>
                <a:ea typeface="微软雅黑" panose="020B0503020204020204" pitchFamily="34" charset="-122"/>
              </a:rPr>
              <a:t>CPU</a:t>
            </a:r>
          </a:p>
          <a:p>
            <a:pPr marL="285750" indent="-285750">
              <a:buFont typeface="Arial" panose="020B0604020202020204" pitchFamily="34" charset="0"/>
              <a:buChar char="•"/>
              <a:defRPr/>
            </a:pPr>
            <a:r>
              <a:rPr kumimoji="1" lang="en-US" altLang="zh-CN" dirty="0">
                <a:solidFill>
                  <a:schemeClr val="tx1">
                    <a:lumMod val="75000"/>
                    <a:lumOff val="25000"/>
                  </a:schemeClr>
                </a:solidFill>
                <a:ea typeface="微软雅黑" panose="020B0503020204020204" pitchFamily="34" charset="-122"/>
              </a:rPr>
              <a:t>MLFQ</a:t>
            </a:r>
            <a:r>
              <a:rPr kumimoji="1" lang="zh-CN" altLang="en-US" dirty="0">
                <a:solidFill>
                  <a:schemeClr val="tx1">
                    <a:lumMod val="75000"/>
                    <a:lumOff val="25000"/>
                  </a:schemeClr>
                </a:solidFill>
                <a:ea typeface="微软雅黑" panose="020B0503020204020204" pitchFamily="34" charset="-122"/>
              </a:rPr>
              <a:t>保持它的优先级不变即可</a:t>
            </a:r>
            <a:endParaRPr kumimoji="1" lang="en-GB" altLang="zh-CN" dirty="0">
              <a:solidFill>
                <a:schemeClr val="tx1">
                  <a:lumMod val="75000"/>
                  <a:lumOff val="25000"/>
                </a:schemeClr>
              </a:solidFill>
              <a:ea typeface="微软雅黑" panose="020B0503020204020204" pitchFamily="34" charset="-122"/>
            </a:endParaRPr>
          </a:p>
        </p:txBody>
      </p:sp>
      <p:sp>
        <p:nvSpPr>
          <p:cNvPr id="2" name="文本框 1">
            <a:extLst>
              <a:ext uri="{FF2B5EF4-FFF2-40B4-BE49-F238E27FC236}">
                <a16:creationId xmlns:a16="http://schemas.microsoft.com/office/drawing/2014/main" id="{13592B45-0FAE-C096-349E-5BE9C5804FF9}"/>
              </a:ext>
            </a:extLst>
          </p:cNvPr>
          <p:cNvSpPr txBox="1"/>
          <p:nvPr/>
        </p:nvSpPr>
        <p:spPr>
          <a:xfrm>
            <a:off x="1105272" y="2196990"/>
            <a:ext cx="550948" cy="1287468"/>
          </a:xfrm>
          <a:prstGeom prst="rect">
            <a:avLst/>
          </a:prstGeom>
          <a:noFill/>
        </p:spPr>
        <p:txBody>
          <a:bodyPr wrap="square" rtlCol="0">
            <a:spAutoFit/>
          </a:bodyPr>
          <a:lstStyle/>
          <a:p>
            <a:pPr>
              <a:lnSpc>
                <a:spcPct val="150000"/>
              </a:lnSpc>
            </a:pPr>
            <a:r>
              <a:rPr kumimoji="1" lang="en-US" altLang="zh-CN" dirty="0"/>
              <a:t>Q3</a:t>
            </a:r>
          </a:p>
          <a:p>
            <a:pPr>
              <a:lnSpc>
                <a:spcPct val="150000"/>
              </a:lnSpc>
            </a:pPr>
            <a:r>
              <a:rPr kumimoji="1" lang="en-US" altLang="zh-CN" dirty="0"/>
              <a:t>Q2</a:t>
            </a:r>
          </a:p>
          <a:p>
            <a:pPr>
              <a:lnSpc>
                <a:spcPct val="150000"/>
              </a:lnSpc>
            </a:pPr>
            <a:r>
              <a:rPr kumimoji="1" lang="en-US" altLang="zh-CN" dirty="0"/>
              <a:t>Q1</a:t>
            </a:r>
          </a:p>
        </p:txBody>
      </p:sp>
      <p:cxnSp>
        <p:nvCxnSpPr>
          <p:cNvPr id="6" name="直线连接符 5">
            <a:extLst>
              <a:ext uri="{FF2B5EF4-FFF2-40B4-BE49-F238E27FC236}">
                <a16:creationId xmlns:a16="http://schemas.microsoft.com/office/drawing/2014/main" id="{AC705939-4C05-4BDF-0A58-FE4B9B691055}"/>
              </a:ext>
            </a:extLst>
          </p:cNvPr>
          <p:cNvCxnSpPr/>
          <p:nvPr/>
        </p:nvCxnSpPr>
        <p:spPr>
          <a:xfrm>
            <a:off x="1547664" y="2230541"/>
            <a:ext cx="0" cy="1253917"/>
          </a:xfrm>
          <a:prstGeom prst="line">
            <a:avLst/>
          </a:prstGeom>
          <a:ln w="25400"/>
        </p:spPr>
        <p:style>
          <a:lnRef idx="1">
            <a:schemeClr val="dk1"/>
          </a:lnRef>
          <a:fillRef idx="0">
            <a:schemeClr val="dk1"/>
          </a:fillRef>
          <a:effectRef idx="0">
            <a:schemeClr val="dk1"/>
          </a:effectRef>
          <a:fontRef idx="minor">
            <a:schemeClr val="tx1"/>
          </a:fontRef>
        </p:style>
      </p:cxnSp>
      <p:cxnSp>
        <p:nvCxnSpPr>
          <p:cNvPr id="9" name="直线连接符 8">
            <a:extLst>
              <a:ext uri="{FF2B5EF4-FFF2-40B4-BE49-F238E27FC236}">
                <a16:creationId xmlns:a16="http://schemas.microsoft.com/office/drawing/2014/main" id="{C6D6B64A-6347-8059-CB33-447F15738145}"/>
              </a:ext>
            </a:extLst>
          </p:cNvPr>
          <p:cNvCxnSpPr>
            <a:cxnSpLocks/>
          </p:cNvCxnSpPr>
          <p:nvPr/>
        </p:nvCxnSpPr>
        <p:spPr>
          <a:xfrm>
            <a:off x="1547664" y="3484458"/>
            <a:ext cx="2304256" cy="0"/>
          </a:xfrm>
          <a:prstGeom prst="line">
            <a:avLst/>
          </a:prstGeom>
          <a:ln w="25400"/>
        </p:spPr>
        <p:style>
          <a:lnRef idx="1">
            <a:schemeClr val="dk1"/>
          </a:lnRef>
          <a:fillRef idx="0">
            <a:schemeClr val="dk1"/>
          </a:fillRef>
          <a:effectRef idx="0">
            <a:schemeClr val="dk1"/>
          </a:effectRef>
          <a:fontRef idx="minor">
            <a:schemeClr val="tx1"/>
          </a:fontRef>
        </p:style>
      </p:cxnSp>
      <p:sp>
        <p:nvSpPr>
          <p:cNvPr id="10" name="矩形 9">
            <a:extLst>
              <a:ext uri="{FF2B5EF4-FFF2-40B4-BE49-F238E27FC236}">
                <a16:creationId xmlns:a16="http://schemas.microsoft.com/office/drawing/2014/main" id="{7183B516-B29B-85A7-84B6-7070F9BD8236}"/>
              </a:ext>
            </a:extLst>
          </p:cNvPr>
          <p:cNvSpPr/>
          <p:nvPr/>
        </p:nvSpPr>
        <p:spPr>
          <a:xfrm>
            <a:off x="1919741" y="2363913"/>
            <a:ext cx="92067" cy="27124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83E8071F-7688-71F4-C4FC-89A765BCACEF}"/>
              </a:ext>
            </a:extLst>
          </p:cNvPr>
          <p:cNvSpPr/>
          <p:nvPr/>
        </p:nvSpPr>
        <p:spPr>
          <a:xfrm>
            <a:off x="1601275" y="3178624"/>
            <a:ext cx="306426" cy="20718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1AEFE0A5-C7C0-1718-F8A2-FC902EEAE644}"/>
              </a:ext>
            </a:extLst>
          </p:cNvPr>
          <p:cNvSpPr/>
          <p:nvPr/>
        </p:nvSpPr>
        <p:spPr>
          <a:xfrm>
            <a:off x="2353713" y="2363913"/>
            <a:ext cx="92067" cy="27124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F6CA706E-82CD-06BA-FF71-650BD719810C}"/>
              </a:ext>
            </a:extLst>
          </p:cNvPr>
          <p:cNvSpPr/>
          <p:nvPr/>
        </p:nvSpPr>
        <p:spPr>
          <a:xfrm>
            <a:off x="2035247" y="3178624"/>
            <a:ext cx="306426" cy="20718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84F4E41B-A217-C1FB-2FA1-BD252D788565}"/>
              </a:ext>
            </a:extLst>
          </p:cNvPr>
          <p:cNvSpPr/>
          <p:nvPr/>
        </p:nvSpPr>
        <p:spPr>
          <a:xfrm>
            <a:off x="2764246" y="2357675"/>
            <a:ext cx="92067" cy="27124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a:extLst>
              <a:ext uri="{FF2B5EF4-FFF2-40B4-BE49-F238E27FC236}">
                <a16:creationId xmlns:a16="http://schemas.microsoft.com/office/drawing/2014/main" id="{ABACE399-C43C-1A11-4D8F-AF8B0E1C7D05}"/>
              </a:ext>
            </a:extLst>
          </p:cNvPr>
          <p:cNvSpPr/>
          <p:nvPr/>
        </p:nvSpPr>
        <p:spPr>
          <a:xfrm>
            <a:off x="2445780" y="3172386"/>
            <a:ext cx="306426" cy="20718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a:extLst>
              <a:ext uri="{FF2B5EF4-FFF2-40B4-BE49-F238E27FC236}">
                <a16:creationId xmlns:a16="http://schemas.microsoft.com/office/drawing/2014/main" id="{30F71903-90D9-CADA-C56C-29994D589E20}"/>
              </a:ext>
            </a:extLst>
          </p:cNvPr>
          <p:cNvSpPr/>
          <p:nvPr/>
        </p:nvSpPr>
        <p:spPr>
          <a:xfrm>
            <a:off x="3198218" y="2357675"/>
            <a:ext cx="92067" cy="27124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a:extLst>
              <a:ext uri="{FF2B5EF4-FFF2-40B4-BE49-F238E27FC236}">
                <a16:creationId xmlns:a16="http://schemas.microsoft.com/office/drawing/2014/main" id="{437E36FE-99B1-4D9A-4439-00DA4DA745F3}"/>
              </a:ext>
            </a:extLst>
          </p:cNvPr>
          <p:cNvSpPr/>
          <p:nvPr/>
        </p:nvSpPr>
        <p:spPr>
          <a:xfrm>
            <a:off x="2879752" y="3172386"/>
            <a:ext cx="306426" cy="20718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1030291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F626997-BD3A-7A48-BECE-2231C5F5B263}"/>
              </a:ext>
            </a:extLst>
          </p:cNvPr>
          <p:cNvSpPr>
            <a:spLocks noGrp="1"/>
          </p:cNvSpPr>
          <p:nvPr>
            <p:ph idx="1"/>
          </p:nvPr>
        </p:nvSpPr>
        <p:spPr/>
        <p:txBody>
          <a:bodyPr>
            <a:normAutofit/>
          </a:bodyPr>
          <a:lstStyle/>
          <a:p>
            <a:pPr>
              <a:spcBef>
                <a:spcPct val="0"/>
              </a:spcBef>
            </a:pPr>
            <a:r>
              <a:rPr lang="zh-CN" altLang="en-US" sz="2000" dirty="0">
                <a:ea typeface="msgothic"/>
                <a:cs typeface="msgothic"/>
              </a:rPr>
              <a:t>长任务饥饿</a:t>
            </a:r>
            <a:endParaRPr lang="en-US" altLang="zh-CN" sz="2000" dirty="0">
              <a:ea typeface="msgothic"/>
              <a:cs typeface="msgothic"/>
            </a:endParaRPr>
          </a:p>
          <a:p>
            <a:pPr lvl="1">
              <a:spcBef>
                <a:spcPct val="0"/>
              </a:spcBef>
            </a:pPr>
            <a:r>
              <a:rPr lang="zh-CN" altLang="en-US" sz="1800" dirty="0">
                <a:ea typeface="msgothic"/>
                <a:cs typeface="msgothic"/>
              </a:rPr>
              <a:t>过多的短任务、</a:t>
            </a:r>
            <a:r>
              <a:rPr lang="en-US" altLang="zh-CN" sz="1800" dirty="0">
                <a:ea typeface="msgothic"/>
                <a:cs typeface="msgothic"/>
              </a:rPr>
              <a:t>I/O</a:t>
            </a:r>
            <a:r>
              <a:rPr lang="zh-CN" altLang="en-US" sz="1800" dirty="0">
                <a:ea typeface="msgothic"/>
                <a:cs typeface="msgothic"/>
              </a:rPr>
              <a:t>密集型任务可能占用所有</a:t>
            </a:r>
            <a:r>
              <a:rPr lang="en-US" altLang="zh-CN" sz="1800" dirty="0">
                <a:ea typeface="msgothic"/>
                <a:cs typeface="msgothic"/>
              </a:rPr>
              <a:t>CPU</a:t>
            </a:r>
            <a:r>
              <a:rPr lang="zh-CN" altLang="en-US" sz="1800" dirty="0">
                <a:ea typeface="msgothic"/>
                <a:cs typeface="msgothic"/>
              </a:rPr>
              <a:t>时间</a:t>
            </a:r>
            <a:endParaRPr lang="en-US" altLang="zh-CN" sz="1800" dirty="0">
              <a:ea typeface="msgothic"/>
              <a:cs typeface="msgothic"/>
            </a:endParaRPr>
          </a:p>
          <a:p>
            <a:pPr marL="0" indent="0">
              <a:spcBef>
                <a:spcPct val="0"/>
              </a:spcBef>
              <a:buNone/>
            </a:pPr>
            <a:endParaRPr lang="en-US" altLang="zh-CN" sz="2000" dirty="0">
              <a:ea typeface="msgothic"/>
              <a:cs typeface="msgothic"/>
            </a:endParaRPr>
          </a:p>
          <a:p>
            <a:pPr>
              <a:spcBef>
                <a:spcPct val="0"/>
              </a:spcBef>
            </a:pPr>
            <a:r>
              <a:rPr lang="zh-CN" altLang="en-US" sz="2000" dirty="0">
                <a:ea typeface="msgothic"/>
                <a:cs typeface="msgothic"/>
              </a:rPr>
              <a:t>任务特征可能动态变化</a:t>
            </a:r>
            <a:endParaRPr lang="en-US" altLang="zh-CN" sz="2000" dirty="0">
              <a:ea typeface="宋体" panose="02010600030101010101" pitchFamily="2" charset="-122"/>
            </a:endParaRPr>
          </a:p>
          <a:p>
            <a:pPr lvl="1">
              <a:spcBef>
                <a:spcPct val="0"/>
              </a:spcBef>
            </a:pPr>
            <a:r>
              <a:rPr lang="en-US" altLang="zh-CN" sz="1800" dirty="0">
                <a:ea typeface="宋体" panose="02010600030101010101" pitchFamily="2" charset="-122"/>
              </a:rPr>
              <a:t> CPU</a:t>
            </a:r>
            <a:r>
              <a:rPr kumimoji="1" lang="zh-CN" altLang="en-US" sz="1800" dirty="0">
                <a:cs typeface="+mn-cs"/>
              </a:rPr>
              <a:t>密集型任务</a:t>
            </a:r>
            <a:r>
              <a:rPr kumimoji="1" lang="en-US" altLang="zh-CN" sz="1800" dirty="0">
                <a:cs typeface="+mn-cs"/>
                <a:sym typeface="Wingdings" pitchFamily="2" charset="2"/>
              </a:rPr>
              <a:t></a:t>
            </a:r>
            <a:r>
              <a:rPr kumimoji="1" lang="zh-CN" altLang="en-US" sz="1800" dirty="0">
                <a:cs typeface="+mn-cs"/>
                <a:sym typeface="Wingdings" pitchFamily="2" charset="2"/>
              </a:rPr>
              <a:t>交互式任务，</a:t>
            </a:r>
            <a:r>
              <a:rPr kumimoji="1" lang="en-US" altLang="zh-CN" sz="1800" dirty="0">
                <a:cs typeface="+mn-cs"/>
                <a:sym typeface="Wingdings" pitchFamily="2" charset="2"/>
              </a:rPr>
              <a:t>…</a:t>
            </a:r>
            <a:endParaRPr lang="en-GB" altLang="zh-CN" sz="1800" dirty="0">
              <a:ea typeface="msgothic"/>
              <a:cs typeface="msgothic"/>
            </a:endParaRPr>
          </a:p>
          <a:p>
            <a:endParaRPr kumimoji="1" lang="zh-CN" altLang="en-US" sz="2000" dirty="0"/>
          </a:p>
        </p:txBody>
      </p:sp>
      <p:sp>
        <p:nvSpPr>
          <p:cNvPr id="3" name="灯片编号占位符 2">
            <a:extLst>
              <a:ext uri="{FF2B5EF4-FFF2-40B4-BE49-F238E27FC236}">
                <a16:creationId xmlns:a16="http://schemas.microsoft.com/office/drawing/2014/main" id="{1A1C688F-BC6F-1B49-A9CF-67310BE3A232}"/>
              </a:ext>
            </a:extLst>
          </p:cNvPr>
          <p:cNvSpPr>
            <a:spLocks noGrp="1"/>
          </p:cNvSpPr>
          <p:nvPr>
            <p:ph type="sldNum" sz="quarter" idx="12"/>
          </p:nvPr>
        </p:nvSpPr>
        <p:spPr/>
        <p:txBody>
          <a:bodyPr/>
          <a:lstStyle/>
          <a:p>
            <a:fld id="{ADE361C3-C043-4A6E-BDCE-8DA1E7D90A3B}" type="slidenum">
              <a:rPr lang="zh-CN" altLang="en-US" smtClean="0"/>
              <a:pPr/>
              <a:t>61</a:t>
            </a:fld>
            <a:endParaRPr lang="zh-CN" altLang="en-US"/>
          </a:p>
        </p:txBody>
      </p:sp>
      <p:sp>
        <p:nvSpPr>
          <p:cNvPr id="4" name="标题 3">
            <a:extLst>
              <a:ext uri="{FF2B5EF4-FFF2-40B4-BE49-F238E27FC236}">
                <a16:creationId xmlns:a16="http://schemas.microsoft.com/office/drawing/2014/main" id="{4CB24CC3-F5CF-A644-9B7F-5B8A501CE71F}"/>
              </a:ext>
            </a:extLst>
          </p:cNvPr>
          <p:cNvSpPr>
            <a:spLocks noGrp="1"/>
          </p:cNvSpPr>
          <p:nvPr>
            <p:ph type="title"/>
          </p:nvPr>
        </p:nvSpPr>
        <p:spPr/>
        <p:txBody>
          <a:bodyPr/>
          <a:lstStyle/>
          <a:p>
            <a:r>
              <a:rPr kumimoji="1" lang="zh-CN" altLang="en-US" dirty="0"/>
              <a:t>基本算法的问题（一）</a:t>
            </a:r>
          </a:p>
        </p:txBody>
      </p:sp>
    </p:spTree>
    <p:extLst>
      <p:ext uri="{BB962C8B-B14F-4D97-AF65-F5344CB8AC3E}">
        <p14:creationId xmlns:p14="http://schemas.microsoft.com/office/powerpoint/2010/main" val="11860911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6EAB64B-6787-DD4D-BE8A-ADC60E87BA86}"/>
              </a:ext>
            </a:extLst>
          </p:cNvPr>
          <p:cNvSpPr>
            <a:spLocks noGrp="1"/>
          </p:cNvSpPr>
          <p:nvPr>
            <p:ph idx="1"/>
          </p:nvPr>
        </p:nvSpPr>
        <p:spPr/>
        <p:txBody>
          <a:bodyPr>
            <a:normAutofit/>
          </a:bodyPr>
          <a:lstStyle/>
          <a:p>
            <a:r>
              <a:rPr kumimoji="1" lang="zh-CN" altLang="en" sz="1600" dirty="0"/>
              <a:t>规则</a:t>
            </a:r>
            <a:r>
              <a:rPr kumimoji="1" lang="en" altLang="zh-CN" sz="1600" dirty="0"/>
              <a:t> 5: </a:t>
            </a:r>
          </a:p>
          <a:p>
            <a:pPr lvl="1">
              <a:lnSpc>
                <a:spcPct val="140000"/>
              </a:lnSpc>
              <a:spcBef>
                <a:spcPts val="0"/>
              </a:spcBef>
              <a:defRPr/>
            </a:pPr>
            <a:r>
              <a:rPr lang="zh-CN" altLang="en" sz="1800" dirty="0">
                <a:latin typeface="Times New Roman" panose="02020603050405020304" pitchFamily="18" charset="0"/>
                <a:cs typeface="Times New Roman" panose="02020603050405020304" pitchFamily="18" charset="0"/>
              </a:rPr>
              <a:t>在</a:t>
            </a:r>
            <a:r>
              <a:rPr lang="zh-CN" altLang="en-US" sz="1800" dirty="0">
                <a:latin typeface="Times New Roman" panose="02020603050405020304" pitchFamily="18" charset="0"/>
                <a:cs typeface="Times New Roman" panose="02020603050405020304" pitchFamily="18" charset="0"/>
              </a:rPr>
              <a:t>某个时间段</a:t>
            </a:r>
            <a:r>
              <a:rPr lang="en" altLang="zh-CN" sz="1800" dirty="0">
                <a:latin typeface="Times New Roman" panose="02020603050405020304" pitchFamily="18" charset="0"/>
                <a:cs typeface="Times New Roman" panose="02020603050405020304" pitchFamily="18" charset="0"/>
              </a:rPr>
              <a:t>S</a:t>
            </a:r>
            <a:r>
              <a:rPr lang="zh-CN" altLang="en" sz="1800" dirty="0">
                <a:latin typeface="Times New Roman" panose="02020603050405020304" pitchFamily="18" charset="0"/>
                <a:cs typeface="Times New Roman" panose="02020603050405020304" pitchFamily="18" charset="0"/>
              </a:rPr>
              <a:t>后</a:t>
            </a:r>
            <a:r>
              <a:rPr lang="zh-CN" altLang="en-US" sz="1800" dirty="0">
                <a:latin typeface="Times New Roman" panose="02020603050405020304" pitchFamily="18" charset="0"/>
                <a:cs typeface="Times New Roman" panose="02020603050405020304" pitchFamily="18" charset="0"/>
              </a:rPr>
              <a:t>，</a:t>
            </a:r>
            <a:r>
              <a:rPr lang="zh-CN" altLang="en" sz="1800" dirty="0">
                <a:latin typeface="Times New Roman" panose="02020603050405020304" pitchFamily="18" charset="0"/>
                <a:cs typeface="Times New Roman" panose="02020603050405020304" pitchFamily="18" charset="0"/>
              </a:rPr>
              <a:t>将</a:t>
            </a:r>
            <a:r>
              <a:rPr lang="zh-CN" altLang="en-US" sz="1800" dirty="0">
                <a:latin typeface="Times New Roman" panose="02020603050405020304" pitchFamily="18" charset="0"/>
                <a:cs typeface="Times New Roman" panose="02020603050405020304" pitchFamily="18" charset="0"/>
              </a:rPr>
              <a:t>系统中所有任务优先级升为最高</a:t>
            </a:r>
            <a:endParaRPr lang="en" altLang="zh-CN" sz="1800" dirty="0">
              <a:latin typeface="Times New Roman" panose="02020603050405020304" pitchFamily="18" charset="0"/>
              <a:cs typeface="Times New Roman" panose="02020603050405020304" pitchFamily="18" charset="0"/>
            </a:endParaRPr>
          </a:p>
          <a:p>
            <a:pPr marL="0" indent="0">
              <a:buNone/>
            </a:pPr>
            <a:endParaRPr kumimoji="1" lang="en-US" altLang="zh-CN" sz="1600" dirty="0"/>
          </a:p>
          <a:p>
            <a:r>
              <a:rPr kumimoji="1" lang="zh-CN" altLang="en" sz="1600" dirty="0"/>
              <a:t>避免</a:t>
            </a:r>
            <a:r>
              <a:rPr kumimoji="1" lang="zh-CN" altLang="en-US" sz="1600" dirty="0"/>
              <a:t>长任务饿死</a:t>
            </a:r>
            <a:endParaRPr kumimoji="1" lang="en" altLang="zh-CN" sz="1600" dirty="0"/>
          </a:p>
          <a:p>
            <a:pPr lvl="1"/>
            <a:r>
              <a:rPr kumimoji="1" lang="zh-CN" altLang="en-US" sz="1600" dirty="0"/>
              <a:t>所有</a:t>
            </a:r>
            <a:r>
              <a:rPr kumimoji="1" lang="zh-CN" altLang="en" sz="1600" dirty="0"/>
              <a:t>任务</a:t>
            </a:r>
            <a:r>
              <a:rPr kumimoji="1" lang="zh-CN" altLang="en-US" sz="1600" dirty="0"/>
              <a:t>的优先级会定时地提升最高</a:t>
            </a:r>
            <a:endParaRPr kumimoji="1" lang="en" altLang="zh-CN" sz="1600" dirty="0"/>
          </a:p>
          <a:p>
            <a:pPr lvl="1"/>
            <a:r>
              <a:rPr kumimoji="1" lang="zh-CN" altLang="en" sz="1600" dirty="0"/>
              <a:t>最高级</a:t>
            </a:r>
            <a:r>
              <a:rPr kumimoji="1" lang="zh-CN" altLang="en-US" sz="1600" dirty="0"/>
              <a:t>队列采用</a:t>
            </a:r>
            <a:r>
              <a:rPr kumimoji="1" lang="en-US" altLang="zh-CN" sz="1600" dirty="0"/>
              <a:t>RR</a:t>
            </a:r>
            <a:r>
              <a:rPr kumimoji="1" lang="zh-CN" altLang="en-US" sz="1600" dirty="0"/>
              <a:t>，长任务一定会被调度到</a:t>
            </a:r>
            <a:endParaRPr kumimoji="1" lang="en-US" altLang="zh-CN" sz="1600" dirty="0"/>
          </a:p>
          <a:p>
            <a:endParaRPr kumimoji="1" lang="en-US" altLang="zh-CN" sz="1600" dirty="0"/>
          </a:p>
          <a:p>
            <a:r>
              <a:rPr kumimoji="1" lang="zh-CN" altLang="en-US" sz="1600" dirty="0"/>
              <a:t>针对任务特征动态变化的场景</a:t>
            </a:r>
            <a:endParaRPr kumimoji="1" lang="en-US" altLang="zh-CN" sz="1800" dirty="0">
              <a:sym typeface="Wingdings" pitchFamily="2" charset="2"/>
            </a:endParaRPr>
          </a:p>
          <a:p>
            <a:pPr lvl="1"/>
            <a:r>
              <a:rPr kumimoji="1" lang="en" altLang="zh-CN" sz="1600" dirty="0"/>
              <a:t>MLFQ</a:t>
            </a:r>
            <a:r>
              <a:rPr kumimoji="1" lang="zh-CN" altLang="en" sz="1600" dirty="0"/>
              <a:t>会</a:t>
            </a:r>
            <a:r>
              <a:rPr kumimoji="1" lang="zh-CN" altLang="en-US" sz="1600" dirty="0"/>
              <a:t>定时地重新审视每个任务</a:t>
            </a:r>
          </a:p>
        </p:txBody>
      </p:sp>
      <p:sp>
        <p:nvSpPr>
          <p:cNvPr id="3" name="灯片编号占位符 2">
            <a:extLst>
              <a:ext uri="{FF2B5EF4-FFF2-40B4-BE49-F238E27FC236}">
                <a16:creationId xmlns:a16="http://schemas.microsoft.com/office/drawing/2014/main" id="{15D5F1E1-7EF8-F146-AFC8-561EDA14834E}"/>
              </a:ext>
            </a:extLst>
          </p:cNvPr>
          <p:cNvSpPr>
            <a:spLocks noGrp="1"/>
          </p:cNvSpPr>
          <p:nvPr>
            <p:ph type="sldNum" sz="quarter" idx="12"/>
          </p:nvPr>
        </p:nvSpPr>
        <p:spPr/>
        <p:txBody>
          <a:bodyPr/>
          <a:lstStyle/>
          <a:p>
            <a:fld id="{ADE361C3-C043-4A6E-BDCE-8DA1E7D90A3B}" type="slidenum">
              <a:rPr lang="zh-CN" altLang="en-US" smtClean="0"/>
              <a:pPr/>
              <a:t>62</a:t>
            </a:fld>
            <a:endParaRPr lang="zh-CN" altLang="en-US"/>
          </a:p>
        </p:txBody>
      </p:sp>
      <p:sp>
        <p:nvSpPr>
          <p:cNvPr id="4" name="标题 3">
            <a:extLst>
              <a:ext uri="{FF2B5EF4-FFF2-40B4-BE49-F238E27FC236}">
                <a16:creationId xmlns:a16="http://schemas.microsoft.com/office/drawing/2014/main" id="{F3237DCD-AE9B-104A-8D24-09EBBF1F400A}"/>
              </a:ext>
            </a:extLst>
          </p:cNvPr>
          <p:cNvSpPr>
            <a:spLocks noGrp="1"/>
          </p:cNvSpPr>
          <p:nvPr>
            <p:ph type="title"/>
          </p:nvPr>
        </p:nvSpPr>
        <p:spPr/>
        <p:txBody>
          <a:bodyPr/>
          <a:lstStyle/>
          <a:p>
            <a:r>
              <a:rPr kumimoji="1" lang="zh-CN" altLang="en-US" dirty="0"/>
              <a:t>定时优先级提升</a:t>
            </a:r>
          </a:p>
        </p:txBody>
      </p:sp>
    </p:spTree>
    <p:extLst>
      <p:ext uri="{BB962C8B-B14F-4D97-AF65-F5344CB8AC3E}">
        <p14:creationId xmlns:p14="http://schemas.microsoft.com/office/powerpoint/2010/main" val="42625186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E1DA20D-6E38-B747-8444-39CB67477D0E}"/>
              </a:ext>
            </a:extLst>
          </p:cNvPr>
          <p:cNvSpPr>
            <a:spLocks noGrp="1"/>
          </p:cNvSpPr>
          <p:nvPr>
            <p:ph type="sldNum" sz="quarter" idx="12"/>
          </p:nvPr>
        </p:nvSpPr>
        <p:spPr/>
        <p:txBody>
          <a:bodyPr/>
          <a:lstStyle/>
          <a:p>
            <a:fld id="{ADE361C3-C043-4A6E-BDCE-8DA1E7D90A3B}" type="slidenum">
              <a:rPr lang="zh-CN" altLang="en-US" smtClean="0"/>
              <a:pPr/>
              <a:t>63</a:t>
            </a:fld>
            <a:endParaRPr lang="zh-CN" altLang="en-US"/>
          </a:p>
        </p:txBody>
      </p:sp>
      <p:sp>
        <p:nvSpPr>
          <p:cNvPr id="4" name="标题 3">
            <a:extLst>
              <a:ext uri="{FF2B5EF4-FFF2-40B4-BE49-F238E27FC236}">
                <a16:creationId xmlns:a16="http://schemas.microsoft.com/office/drawing/2014/main" id="{4174D2CD-4157-424F-A308-C6560F6D582F}"/>
              </a:ext>
            </a:extLst>
          </p:cNvPr>
          <p:cNvSpPr>
            <a:spLocks noGrp="1"/>
          </p:cNvSpPr>
          <p:nvPr>
            <p:ph type="title"/>
          </p:nvPr>
        </p:nvSpPr>
        <p:spPr/>
        <p:txBody>
          <a:bodyPr/>
          <a:lstStyle/>
          <a:p>
            <a:r>
              <a:rPr kumimoji="1" lang="zh-CN" altLang="en-US" dirty="0"/>
              <a:t>样例执行</a:t>
            </a:r>
            <a:r>
              <a:rPr kumimoji="1" lang="en-US" altLang="zh-CN" dirty="0"/>
              <a:t>4</a:t>
            </a:r>
            <a:endParaRPr kumimoji="1" lang="zh-CN" altLang="en-US" dirty="0"/>
          </a:p>
        </p:txBody>
      </p:sp>
      <p:sp>
        <p:nvSpPr>
          <p:cNvPr id="6" name="Rectangle 2">
            <a:extLst>
              <a:ext uri="{FF2B5EF4-FFF2-40B4-BE49-F238E27FC236}">
                <a16:creationId xmlns:a16="http://schemas.microsoft.com/office/drawing/2014/main" id="{D0AB939A-8B57-8546-A3F9-A2C7B865D6D6}"/>
              </a:ext>
            </a:extLst>
          </p:cNvPr>
          <p:cNvSpPr txBox="1">
            <a:spLocks noChangeArrowheads="1"/>
          </p:cNvSpPr>
          <p:nvPr/>
        </p:nvSpPr>
        <p:spPr>
          <a:xfrm>
            <a:off x="1266787" y="3694040"/>
            <a:ext cx="6792877" cy="642083"/>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ct val="0"/>
              </a:spcBef>
              <a:buNone/>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kumimoji="1" lang="en-US" altLang="zh-CN" sz="1800" b="0" dirty="0">
                <a:solidFill>
                  <a:srgbClr val="000000"/>
                </a:solidFill>
                <a:ea typeface="宋体" panose="02010600030101010101" pitchFamily="2" charset="-122"/>
                <a:cs typeface="+mn-cs"/>
              </a:rPr>
              <a:t>4.</a:t>
            </a:r>
            <a:r>
              <a:rPr kumimoji="1" lang="zh-CN" altLang="en-US" sz="1800" b="0" dirty="0">
                <a:solidFill>
                  <a:srgbClr val="000000"/>
                </a:solidFill>
                <a:ea typeface="宋体" panose="02010600030101010101" pitchFamily="2" charset="-122"/>
                <a:cs typeface="+mn-cs"/>
              </a:rPr>
              <a:t> </a:t>
            </a:r>
            <a:r>
              <a:rPr kumimoji="1" lang="zh-CN" altLang="en-US" sz="1800" b="0" dirty="0">
                <a:solidFill>
                  <a:srgbClr val="000000"/>
                </a:solidFill>
                <a:ea typeface="微软雅黑"/>
                <a:cs typeface="+mn-cs"/>
              </a:rPr>
              <a:t>采用定时优先级提升的前后对比（左为采用前，右为采用后）</a:t>
            </a:r>
            <a:endParaRPr kumimoji="1" lang="en-GB" altLang="zh-CN" sz="1800" b="0" dirty="0"/>
          </a:p>
        </p:txBody>
      </p:sp>
      <p:sp>
        <p:nvSpPr>
          <p:cNvPr id="17" name="文本框 16">
            <a:extLst>
              <a:ext uri="{FF2B5EF4-FFF2-40B4-BE49-F238E27FC236}">
                <a16:creationId xmlns:a16="http://schemas.microsoft.com/office/drawing/2014/main" id="{EBB3D0A4-AC0F-ADC1-ECEE-2FEB2CDC9267}"/>
              </a:ext>
            </a:extLst>
          </p:cNvPr>
          <p:cNvSpPr txBox="1"/>
          <p:nvPr/>
        </p:nvSpPr>
        <p:spPr>
          <a:xfrm>
            <a:off x="817350" y="2182708"/>
            <a:ext cx="550948" cy="1287468"/>
          </a:xfrm>
          <a:prstGeom prst="rect">
            <a:avLst/>
          </a:prstGeom>
          <a:noFill/>
        </p:spPr>
        <p:txBody>
          <a:bodyPr wrap="square" rtlCol="0">
            <a:spAutoFit/>
          </a:bodyPr>
          <a:lstStyle/>
          <a:p>
            <a:pPr>
              <a:lnSpc>
                <a:spcPct val="150000"/>
              </a:lnSpc>
            </a:pPr>
            <a:r>
              <a:rPr kumimoji="1" lang="en-US" altLang="zh-CN" dirty="0"/>
              <a:t>Q3</a:t>
            </a:r>
          </a:p>
          <a:p>
            <a:pPr>
              <a:lnSpc>
                <a:spcPct val="150000"/>
              </a:lnSpc>
            </a:pPr>
            <a:r>
              <a:rPr kumimoji="1" lang="en-US" altLang="zh-CN" dirty="0"/>
              <a:t>Q2</a:t>
            </a:r>
          </a:p>
          <a:p>
            <a:pPr>
              <a:lnSpc>
                <a:spcPct val="150000"/>
              </a:lnSpc>
            </a:pPr>
            <a:r>
              <a:rPr kumimoji="1" lang="en-US" altLang="zh-CN" dirty="0"/>
              <a:t>Q1</a:t>
            </a:r>
          </a:p>
        </p:txBody>
      </p:sp>
      <p:cxnSp>
        <p:nvCxnSpPr>
          <p:cNvPr id="18" name="直线连接符 17">
            <a:extLst>
              <a:ext uri="{FF2B5EF4-FFF2-40B4-BE49-F238E27FC236}">
                <a16:creationId xmlns:a16="http://schemas.microsoft.com/office/drawing/2014/main" id="{4E83CE28-D7D0-B156-0C71-A48A13E5393A}"/>
              </a:ext>
            </a:extLst>
          </p:cNvPr>
          <p:cNvCxnSpPr/>
          <p:nvPr/>
        </p:nvCxnSpPr>
        <p:spPr>
          <a:xfrm>
            <a:off x="1259742" y="2216259"/>
            <a:ext cx="0" cy="1253917"/>
          </a:xfrm>
          <a:prstGeom prst="line">
            <a:avLst/>
          </a:prstGeom>
          <a:ln w="25400"/>
        </p:spPr>
        <p:style>
          <a:lnRef idx="1">
            <a:schemeClr val="dk1"/>
          </a:lnRef>
          <a:fillRef idx="0">
            <a:schemeClr val="dk1"/>
          </a:fillRef>
          <a:effectRef idx="0">
            <a:schemeClr val="dk1"/>
          </a:effectRef>
          <a:fontRef idx="minor">
            <a:schemeClr val="tx1"/>
          </a:fontRef>
        </p:style>
      </p:cxnSp>
      <p:cxnSp>
        <p:nvCxnSpPr>
          <p:cNvPr id="19" name="直线连接符 18">
            <a:extLst>
              <a:ext uri="{FF2B5EF4-FFF2-40B4-BE49-F238E27FC236}">
                <a16:creationId xmlns:a16="http://schemas.microsoft.com/office/drawing/2014/main" id="{A264439F-CFCC-0781-6F17-2B4F46017CF7}"/>
              </a:ext>
            </a:extLst>
          </p:cNvPr>
          <p:cNvCxnSpPr>
            <a:cxnSpLocks/>
          </p:cNvCxnSpPr>
          <p:nvPr/>
        </p:nvCxnSpPr>
        <p:spPr>
          <a:xfrm>
            <a:off x="1259742" y="3470176"/>
            <a:ext cx="2304256" cy="0"/>
          </a:xfrm>
          <a:prstGeom prst="line">
            <a:avLst/>
          </a:prstGeom>
          <a:ln w="25400"/>
        </p:spPr>
        <p:style>
          <a:lnRef idx="1">
            <a:schemeClr val="dk1"/>
          </a:lnRef>
          <a:fillRef idx="0">
            <a:schemeClr val="dk1"/>
          </a:fillRef>
          <a:effectRef idx="0">
            <a:schemeClr val="dk1"/>
          </a:effectRef>
          <a:fontRef idx="minor">
            <a:schemeClr val="tx1"/>
          </a:fontRef>
        </p:style>
      </p:cxnSp>
      <p:sp>
        <p:nvSpPr>
          <p:cNvPr id="20" name="矩形 19">
            <a:extLst>
              <a:ext uri="{FF2B5EF4-FFF2-40B4-BE49-F238E27FC236}">
                <a16:creationId xmlns:a16="http://schemas.microsoft.com/office/drawing/2014/main" id="{09EB10ED-F53D-5D5C-E29C-3A7F9D8ECD84}"/>
              </a:ext>
            </a:extLst>
          </p:cNvPr>
          <p:cNvSpPr/>
          <p:nvPr/>
        </p:nvSpPr>
        <p:spPr>
          <a:xfrm>
            <a:off x="1278340" y="2330800"/>
            <a:ext cx="177746" cy="24975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a:extLst>
              <a:ext uri="{FF2B5EF4-FFF2-40B4-BE49-F238E27FC236}">
                <a16:creationId xmlns:a16="http://schemas.microsoft.com/office/drawing/2014/main" id="{3BC37C26-26B7-4190-ADA8-684DE26A0957}"/>
              </a:ext>
            </a:extLst>
          </p:cNvPr>
          <p:cNvSpPr/>
          <p:nvPr/>
        </p:nvSpPr>
        <p:spPr>
          <a:xfrm>
            <a:off x="1636823" y="3129479"/>
            <a:ext cx="630921" cy="22249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a:extLst>
              <a:ext uri="{FF2B5EF4-FFF2-40B4-BE49-F238E27FC236}">
                <a16:creationId xmlns:a16="http://schemas.microsoft.com/office/drawing/2014/main" id="{FA6A2974-EAB3-6682-35CB-1B59E59C37D0}"/>
              </a:ext>
            </a:extLst>
          </p:cNvPr>
          <p:cNvSpPr txBox="1"/>
          <p:nvPr/>
        </p:nvSpPr>
        <p:spPr>
          <a:xfrm>
            <a:off x="5294245" y="2182708"/>
            <a:ext cx="550948" cy="1287468"/>
          </a:xfrm>
          <a:prstGeom prst="rect">
            <a:avLst/>
          </a:prstGeom>
          <a:noFill/>
        </p:spPr>
        <p:txBody>
          <a:bodyPr wrap="square" rtlCol="0">
            <a:spAutoFit/>
          </a:bodyPr>
          <a:lstStyle/>
          <a:p>
            <a:pPr>
              <a:lnSpc>
                <a:spcPct val="150000"/>
              </a:lnSpc>
            </a:pPr>
            <a:r>
              <a:rPr kumimoji="1" lang="en-US" altLang="zh-CN" dirty="0"/>
              <a:t>Q3</a:t>
            </a:r>
          </a:p>
          <a:p>
            <a:pPr>
              <a:lnSpc>
                <a:spcPct val="150000"/>
              </a:lnSpc>
            </a:pPr>
            <a:r>
              <a:rPr kumimoji="1" lang="en-US" altLang="zh-CN" dirty="0"/>
              <a:t>Q2</a:t>
            </a:r>
          </a:p>
          <a:p>
            <a:pPr>
              <a:lnSpc>
                <a:spcPct val="150000"/>
              </a:lnSpc>
            </a:pPr>
            <a:r>
              <a:rPr kumimoji="1" lang="en-US" altLang="zh-CN" dirty="0"/>
              <a:t>Q1</a:t>
            </a:r>
          </a:p>
        </p:txBody>
      </p:sp>
      <p:cxnSp>
        <p:nvCxnSpPr>
          <p:cNvPr id="24" name="直线连接符 23">
            <a:extLst>
              <a:ext uri="{FF2B5EF4-FFF2-40B4-BE49-F238E27FC236}">
                <a16:creationId xmlns:a16="http://schemas.microsoft.com/office/drawing/2014/main" id="{1F8258CB-22CB-1A4F-839E-19E3E289242A}"/>
              </a:ext>
            </a:extLst>
          </p:cNvPr>
          <p:cNvCxnSpPr/>
          <p:nvPr/>
        </p:nvCxnSpPr>
        <p:spPr>
          <a:xfrm>
            <a:off x="5736637" y="2216259"/>
            <a:ext cx="0" cy="1253917"/>
          </a:xfrm>
          <a:prstGeom prst="line">
            <a:avLst/>
          </a:prstGeom>
          <a:ln w="25400"/>
        </p:spPr>
        <p:style>
          <a:lnRef idx="1">
            <a:schemeClr val="dk1"/>
          </a:lnRef>
          <a:fillRef idx="0">
            <a:schemeClr val="dk1"/>
          </a:fillRef>
          <a:effectRef idx="0">
            <a:schemeClr val="dk1"/>
          </a:effectRef>
          <a:fontRef idx="minor">
            <a:schemeClr val="tx1"/>
          </a:fontRef>
        </p:style>
      </p:cxnSp>
      <p:cxnSp>
        <p:nvCxnSpPr>
          <p:cNvPr id="25" name="直线连接符 24">
            <a:extLst>
              <a:ext uri="{FF2B5EF4-FFF2-40B4-BE49-F238E27FC236}">
                <a16:creationId xmlns:a16="http://schemas.microsoft.com/office/drawing/2014/main" id="{E27E413E-9D6C-4307-6EBF-7BAB68E1A7E9}"/>
              </a:ext>
            </a:extLst>
          </p:cNvPr>
          <p:cNvCxnSpPr>
            <a:cxnSpLocks/>
          </p:cNvCxnSpPr>
          <p:nvPr/>
        </p:nvCxnSpPr>
        <p:spPr>
          <a:xfrm>
            <a:off x="5736637" y="3470176"/>
            <a:ext cx="2867811" cy="0"/>
          </a:xfrm>
          <a:prstGeom prst="line">
            <a:avLst/>
          </a:prstGeom>
          <a:ln w="25400"/>
        </p:spPr>
        <p:style>
          <a:lnRef idx="1">
            <a:schemeClr val="dk1"/>
          </a:lnRef>
          <a:fillRef idx="0">
            <a:schemeClr val="dk1"/>
          </a:fillRef>
          <a:effectRef idx="0">
            <a:schemeClr val="dk1"/>
          </a:effectRef>
          <a:fontRef idx="minor">
            <a:schemeClr val="tx1"/>
          </a:fontRef>
        </p:style>
      </p:cxnSp>
      <p:sp>
        <p:nvSpPr>
          <p:cNvPr id="29" name="矩形 28">
            <a:extLst>
              <a:ext uri="{FF2B5EF4-FFF2-40B4-BE49-F238E27FC236}">
                <a16:creationId xmlns:a16="http://schemas.microsoft.com/office/drawing/2014/main" id="{D0B0E8BE-ADC4-85EF-862D-E5AD1F105CA5}"/>
              </a:ext>
            </a:extLst>
          </p:cNvPr>
          <p:cNvSpPr/>
          <p:nvPr/>
        </p:nvSpPr>
        <p:spPr>
          <a:xfrm>
            <a:off x="2321209" y="2315207"/>
            <a:ext cx="90551" cy="27630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a:extLst>
              <a:ext uri="{FF2B5EF4-FFF2-40B4-BE49-F238E27FC236}">
                <a16:creationId xmlns:a16="http://schemas.microsoft.com/office/drawing/2014/main" id="{937898AE-1579-EAAC-C44D-A5A65AF40B11}"/>
              </a:ext>
            </a:extLst>
          </p:cNvPr>
          <p:cNvSpPr/>
          <p:nvPr/>
        </p:nvSpPr>
        <p:spPr>
          <a:xfrm>
            <a:off x="1459077" y="2718951"/>
            <a:ext cx="177746" cy="24975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id="{3AEBD404-2A59-0A40-5933-329542167128}"/>
              </a:ext>
            </a:extLst>
          </p:cNvPr>
          <p:cNvSpPr/>
          <p:nvPr/>
        </p:nvSpPr>
        <p:spPr>
          <a:xfrm>
            <a:off x="2427287" y="2315205"/>
            <a:ext cx="90551" cy="27630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矩形 33">
            <a:extLst>
              <a:ext uri="{FF2B5EF4-FFF2-40B4-BE49-F238E27FC236}">
                <a16:creationId xmlns:a16="http://schemas.microsoft.com/office/drawing/2014/main" id="{5BE9E9FD-BE75-1B10-36AD-4C7BE1BCF80F}"/>
              </a:ext>
            </a:extLst>
          </p:cNvPr>
          <p:cNvSpPr/>
          <p:nvPr/>
        </p:nvSpPr>
        <p:spPr>
          <a:xfrm>
            <a:off x="2533365" y="2315204"/>
            <a:ext cx="90551" cy="27630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矩形 34">
            <a:extLst>
              <a:ext uri="{FF2B5EF4-FFF2-40B4-BE49-F238E27FC236}">
                <a16:creationId xmlns:a16="http://schemas.microsoft.com/office/drawing/2014/main" id="{AB9D0D3E-228A-8626-C737-E878C2C39401}"/>
              </a:ext>
            </a:extLst>
          </p:cNvPr>
          <p:cNvSpPr/>
          <p:nvPr/>
        </p:nvSpPr>
        <p:spPr>
          <a:xfrm>
            <a:off x="2639443" y="2315203"/>
            <a:ext cx="90551" cy="27630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矩形 35">
            <a:extLst>
              <a:ext uri="{FF2B5EF4-FFF2-40B4-BE49-F238E27FC236}">
                <a16:creationId xmlns:a16="http://schemas.microsoft.com/office/drawing/2014/main" id="{5434E983-3B3C-C270-E535-0A6159FA67E6}"/>
              </a:ext>
            </a:extLst>
          </p:cNvPr>
          <p:cNvSpPr/>
          <p:nvPr/>
        </p:nvSpPr>
        <p:spPr>
          <a:xfrm>
            <a:off x="2748074" y="2315207"/>
            <a:ext cx="90551" cy="27630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矩形 36">
            <a:extLst>
              <a:ext uri="{FF2B5EF4-FFF2-40B4-BE49-F238E27FC236}">
                <a16:creationId xmlns:a16="http://schemas.microsoft.com/office/drawing/2014/main" id="{40017AFF-1000-22C5-36E6-5558FA5105DB}"/>
              </a:ext>
            </a:extLst>
          </p:cNvPr>
          <p:cNvSpPr/>
          <p:nvPr/>
        </p:nvSpPr>
        <p:spPr>
          <a:xfrm>
            <a:off x="2854152" y="2315205"/>
            <a:ext cx="90551" cy="27630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矩形 37">
            <a:extLst>
              <a:ext uri="{FF2B5EF4-FFF2-40B4-BE49-F238E27FC236}">
                <a16:creationId xmlns:a16="http://schemas.microsoft.com/office/drawing/2014/main" id="{E1BF4EE2-FA5E-61CF-E789-73B37D6DFE48}"/>
              </a:ext>
            </a:extLst>
          </p:cNvPr>
          <p:cNvSpPr/>
          <p:nvPr/>
        </p:nvSpPr>
        <p:spPr>
          <a:xfrm>
            <a:off x="2960230" y="2315204"/>
            <a:ext cx="90551" cy="27630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矩形 38">
            <a:extLst>
              <a:ext uri="{FF2B5EF4-FFF2-40B4-BE49-F238E27FC236}">
                <a16:creationId xmlns:a16="http://schemas.microsoft.com/office/drawing/2014/main" id="{F120DA9F-9F5D-11BB-42E9-0B5B2B3B7589}"/>
              </a:ext>
            </a:extLst>
          </p:cNvPr>
          <p:cNvSpPr/>
          <p:nvPr/>
        </p:nvSpPr>
        <p:spPr>
          <a:xfrm>
            <a:off x="3066308" y="2315203"/>
            <a:ext cx="90551" cy="27630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矩形 39">
            <a:extLst>
              <a:ext uri="{FF2B5EF4-FFF2-40B4-BE49-F238E27FC236}">
                <a16:creationId xmlns:a16="http://schemas.microsoft.com/office/drawing/2014/main" id="{8AE1F24C-F699-D9E8-B39C-CA3DA1B54E14}"/>
              </a:ext>
            </a:extLst>
          </p:cNvPr>
          <p:cNvSpPr/>
          <p:nvPr/>
        </p:nvSpPr>
        <p:spPr>
          <a:xfrm>
            <a:off x="5770702" y="2330806"/>
            <a:ext cx="177746" cy="24975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矩形 40">
            <a:extLst>
              <a:ext uri="{FF2B5EF4-FFF2-40B4-BE49-F238E27FC236}">
                <a16:creationId xmlns:a16="http://schemas.microsoft.com/office/drawing/2014/main" id="{9916D750-304B-41B5-CA24-BB9FE03DF565}"/>
              </a:ext>
            </a:extLst>
          </p:cNvPr>
          <p:cNvSpPr/>
          <p:nvPr/>
        </p:nvSpPr>
        <p:spPr>
          <a:xfrm>
            <a:off x="6143109" y="3129479"/>
            <a:ext cx="301100" cy="22248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矩形 41">
            <a:extLst>
              <a:ext uri="{FF2B5EF4-FFF2-40B4-BE49-F238E27FC236}">
                <a16:creationId xmlns:a16="http://schemas.microsoft.com/office/drawing/2014/main" id="{B996513E-2E23-5802-7D94-42B98ABF540D}"/>
              </a:ext>
            </a:extLst>
          </p:cNvPr>
          <p:cNvSpPr/>
          <p:nvPr/>
        </p:nvSpPr>
        <p:spPr>
          <a:xfrm>
            <a:off x="7392314" y="2315447"/>
            <a:ext cx="90551" cy="27630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矩形 42">
            <a:extLst>
              <a:ext uri="{FF2B5EF4-FFF2-40B4-BE49-F238E27FC236}">
                <a16:creationId xmlns:a16="http://schemas.microsoft.com/office/drawing/2014/main" id="{257DAA77-AA3A-8B64-11FC-BB2691746B8B}"/>
              </a:ext>
            </a:extLst>
          </p:cNvPr>
          <p:cNvSpPr/>
          <p:nvPr/>
        </p:nvSpPr>
        <p:spPr>
          <a:xfrm>
            <a:off x="5965362" y="2718951"/>
            <a:ext cx="177746" cy="24975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矩形 43">
            <a:extLst>
              <a:ext uri="{FF2B5EF4-FFF2-40B4-BE49-F238E27FC236}">
                <a16:creationId xmlns:a16="http://schemas.microsoft.com/office/drawing/2014/main" id="{5A703B81-98D8-B1A4-C22B-56B11FB969E7}"/>
              </a:ext>
            </a:extLst>
          </p:cNvPr>
          <p:cNvSpPr/>
          <p:nvPr/>
        </p:nvSpPr>
        <p:spPr>
          <a:xfrm>
            <a:off x="7498392" y="2315445"/>
            <a:ext cx="90551" cy="27630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矩形 44">
            <a:extLst>
              <a:ext uri="{FF2B5EF4-FFF2-40B4-BE49-F238E27FC236}">
                <a16:creationId xmlns:a16="http://schemas.microsoft.com/office/drawing/2014/main" id="{3B160C0D-D352-B5CE-0A5B-7FDC12085306}"/>
              </a:ext>
            </a:extLst>
          </p:cNvPr>
          <p:cNvSpPr/>
          <p:nvPr/>
        </p:nvSpPr>
        <p:spPr>
          <a:xfrm>
            <a:off x="7604470" y="2315444"/>
            <a:ext cx="90551" cy="27630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矩形 45">
            <a:extLst>
              <a:ext uri="{FF2B5EF4-FFF2-40B4-BE49-F238E27FC236}">
                <a16:creationId xmlns:a16="http://schemas.microsoft.com/office/drawing/2014/main" id="{3D8DCCDB-524B-CBA1-8DBF-46059E419C21}"/>
              </a:ext>
            </a:extLst>
          </p:cNvPr>
          <p:cNvSpPr/>
          <p:nvPr/>
        </p:nvSpPr>
        <p:spPr>
          <a:xfrm>
            <a:off x="7710548" y="2315443"/>
            <a:ext cx="90551" cy="27630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矩形 46">
            <a:extLst>
              <a:ext uri="{FF2B5EF4-FFF2-40B4-BE49-F238E27FC236}">
                <a16:creationId xmlns:a16="http://schemas.microsoft.com/office/drawing/2014/main" id="{6410FFB4-1B9D-09A9-3114-9640C56667F6}"/>
              </a:ext>
            </a:extLst>
          </p:cNvPr>
          <p:cNvSpPr/>
          <p:nvPr/>
        </p:nvSpPr>
        <p:spPr>
          <a:xfrm>
            <a:off x="8074058" y="2304247"/>
            <a:ext cx="90551" cy="27630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矩形 47">
            <a:extLst>
              <a:ext uri="{FF2B5EF4-FFF2-40B4-BE49-F238E27FC236}">
                <a16:creationId xmlns:a16="http://schemas.microsoft.com/office/drawing/2014/main" id="{9354C9A2-5D79-D249-E4F7-7098AC302914}"/>
              </a:ext>
            </a:extLst>
          </p:cNvPr>
          <p:cNvSpPr/>
          <p:nvPr/>
        </p:nvSpPr>
        <p:spPr>
          <a:xfrm>
            <a:off x="8180136" y="2304245"/>
            <a:ext cx="90551" cy="27630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矩形 48">
            <a:extLst>
              <a:ext uri="{FF2B5EF4-FFF2-40B4-BE49-F238E27FC236}">
                <a16:creationId xmlns:a16="http://schemas.microsoft.com/office/drawing/2014/main" id="{B9F0C0C7-14A9-AF44-1A1B-3CDAD1D9B6BB}"/>
              </a:ext>
            </a:extLst>
          </p:cNvPr>
          <p:cNvSpPr/>
          <p:nvPr/>
        </p:nvSpPr>
        <p:spPr>
          <a:xfrm>
            <a:off x="8286214" y="2304244"/>
            <a:ext cx="90551" cy="27630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矩形 49">
            <a:extLst>
              <a:ext uri="{FF2B5EF4-FFF2-40B4-BE49-F238E27FC236}">
                <a16:creationId xmlns:a16="http://schemas.microsoft.com/office/drawing/2014/main" id="{2C23E911-5DF4-AED5-E6E8-5D84A72ECB44}"/>
              </a:ext>
            </a:extLst>
          </p:cNvPr>
          <p:cNvSpPr/>
          <p:nvPr/>
        </p:nvSpPr>
        <p:spPr>
          <a:xfrm>
            <a:off x="8392292" y="2304243"/>
            <a:ext cx="90551" cy="27630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矩形 50">
            <a:extLst>
              <a:ext uri="{FF2B5EF4-FFF2-40B4-BE49-F238E27FC236}">
                <a16:creationId xmlns:a16="http://schemas.microsoft.com/office/drawing/2014/main" id="{F2E66D33-B1BB-06F5-D11A-30ED5E78E7FC}"/>
              </a:ext>
            </a:extLst>
          </p:cNvPr>
          <p:cNvSpPr/>
          <p:nvPr/>
        </p:nvSpPr>
        <p:spPr>
          <a:xfrm>
            <a:off x="6458888" y="2330800"/>
            <a:ext cx="177746" cy="24975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矩形 51">
            <a:extLst>
              <a:ext uri="{FF2B5EF4-FFF2-40B4-BE49-F238E27FC236}">
                <a16:creationId xmlns:a16="http://schemas.microsoft.com/office/drawing/2014/main" id="{56682BBB-1E88-D691-7A72-F8701623D49B}"/>
              </a:ext>
            </a:extLst>
          </p:cNvPr>
          <p:cNvSpPr/>
          <p:nvPr/>
        </p:nvSpPr>
        <p:spPr>
          <a:xfrm>
            <a:off x="6831295" y="3129473"/>
            <a:ext cx="301100" cy="22248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矩形 52">
            <a:extLst>
              <a:ext uri="{FF2B5EF4-FFF2-40B4-BE49-F238E27FC236}">
                <a16:creationId xmlns:a16="http://schemas.microsoft.com/office/drawing/2014/main" id="{174A5692-90EF-39FC-969B-99D48D503F89}"/>
              </a:ext>
            </a:extLst>
          </p:cNvPr>
          <p:cNvSpPr/>
          <p:nvPr/>
        </p:nvSpPr>
        <p:spPr>
          <a:xfrm>
            <a:off x="6653548" y="2718945"/>
            <a:ext cx="177746" cy="24975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矩形 56">
            <a:extLst>
              <a:ext uri="{FF2B5EF4-FFF2-40B4-BE49-F238E27FC236}">
                <a16:creationId xmlns:a16="http://schemas.microsoft.com/office/drawing/2014/main" id="{7A2F56C2-D4A4-387E-5549-A83BA57A6BF6}"/>
              </a:ext>
            </a:extLst>
          </p:cNvPr>
          <p:cNvSpPr/>
          <p:nvPr/>
        </p:nvSpPr>
        <p:spPr>
          <a:xfrm>
            <a:off x="7180106" y="2317922"/>
            <a:ext cx="177746" cy="24975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矩形 61">
            <a:extLst>
              <a:ext uri="{FF2B5EF4-FFF2-40B4-BE49-F238E27FC236}">
                <a16:creationId xmlns:a16="http://schemas.microsoft.com/office/drawing/2014/main" id="{361A21B9-71CA-A5C1-63B7-4BECE377AC92}"/>
              </a:ext>
            </a:extLst>
          </p:cNvPr>
          <p:cNvSpPr/>
          <p:nvPr/>
        </p:nvSpPr>
        <p:spPr>
          <a:xfrm>
            <a:off x="7860172" y="2315203"/>
            <a:ext cx="177746" cy="24975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4" name="直线连接符 63">
            <a:extLst>
              <a:ext uri="{FF2B5EF4-FFF2-40B4-BE49-F238E27FC236}">
                <a16:creationId xmlns:a16="http://schemas.microsoft.com/office/drawing/2014/main" id="{0FE467E9-CF83-01B6-461A-2848433CBD12}"/>
              </a:ext>
            </a:extLst>
          </p:cNvPr>
          <p:cNvCxnSpPr>
            <a:cxnSpLocks/>
          </p:cNvCxnSpPr>
          <p:nvPr/>
        </p:nvCxnSpPr>
        <p:spPr>
          <a:xfrm>
            <a:off x="6458888" y="2182708"/>
            <a:ext cx="0" cy="128746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5" name="直线连接符 64">
            <a:extLst>
              <a:ext uri="{FF2B5EF4-FFF2-40B4-BE49-F238E27FC236}">
                <a16:creationId xmlns:a16="http://schemas.microsoft.com/office/drawing/2014/main" id="{737C77D9-0FB4-43F8-4CA3-47B76F60C3FB}"/>
              </a:ext>
            </a:extLst>
          </p:cNvPr>
          <p:cNvCxnSpPr>
            <a:cxnSpLocks/>
          </p:cNvCxnSpPr>
          <p:nvPr/>
        </p:nvCxnSpPr>
        <p:spPr>
          <a:xfrm>
            <a:off x="7132395" y="2182708"/>
            <a:ext cx="0" cy="128500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8" name="直线连接符 67">
            <a:extLst>
              <a:ext uri="{FF2B5EF4-FFF2-40B4-BE49-F238E27FC236}">
                <a16:creationId xmlns:a16="http://schemas.microsoft.com/office/drawing/2014/main" id="{1AAFB124-904C-FE42-3AD8-3D04670FF89B}"/>
              </a:ext>
            </a:extLst>
          </p:cNvPr>
          <p:cNvCxnSpPr>
            <a:cxnSpLocks/>
          </p:cNvCxnSpPr>
          <p:nvPr/>
        </p:nvCxnSpPr>
        <p:spPr>
          <a:xfrm>
            <a:off x="7837234" y="2182708"/>
            <a:ext cx="0" cy="128500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1" name="文本框 70">
            <a:extLst>
              <a:ext uri="{FF2B5EF4-FFF2-40B4-BE49-F238E27FC236}">
                <a16:creationId xmlns:a16="http://schemas.microsoft.com/office/drawing/2014/main" id="{0930A8D0-005D-49B0-19A6-7C26E08A39A5}"/>
              </a:ext>
            </a:extLst>
          </p:cNvPr>
          <p:cNvSpPr txBox="1"/>
          <p:nvPr/>
        </p:nvSpPr>
        <p:spPr>
          <a:xfrm>
            <a:off x="5629548" y="1621735"/>
            <a:ext cx="1246648" cy="338554"/>
          </a:xfrm>
          <a:prstGeom prst="rect">
            <a:avLst/>
          </a:prstGeom>
          <a:noFill/>
        </p:spPr>
        <p:txBody>
          <a:bodyPr wrap="square">
            <a:spAutoFit/>
          </a:bodyPr>
          <a:lstStyle/>
          <a:p>
            <a:r>
              <a:rPr kumimoji="1" lang="zh-CN" altLang="en-US" sz="1600" b="0" dirty="0">
                <a:solidFill>
                  <a:srgbClr val="000000"/>
                </a:solidFill>
                <a:ea typeface="微软雅黑"/>
                <a:cs typeface="+mn-cs"/>
              </a:rPr>
              <a:t>优先级提升</a:t>
            </a:r>
            <a:endParaRPr lang="zh-CN" altLang="en-US" sz="1600" dirty="0"/>
          </a:p>
        </p:txBody>
      </p:sp>
      <p:sp>
        <p:nvSpPr>
          <p:cNvPr id="72" name="文本框 71">
            <a:extLst>
              <a:ext uri="{FF2B5EF4-FFF2-40B4-BE49-F238E27FC236}">
                <a16:creationId xmlns:a16="http://schemas.microsoft.com/office/drawing/2014/main" id="{65BB6288-CBEB-CC3F-96B4-E0E8099CC873}"/>
              </a:ext>
            </a:extLst>
          </p:cNvPr>
          <p:cNvSpPr txBox="1"/>
          <p:nvPr/>
        </p:nvSpPr>
        <p:spPr>
          <a:xfrm>
            <a:off x="6896816" y="1621735"/>
            <a:ext cx="678622" cy="338554"/>
          </a:xfrm>
          <a:prstGeom prst="rect">
            <a:avLst/>
          </a:prstGeom>
          <a:noFill/>
        </p:spPr>
        <p:txBody>
          <a:bodyPr wrap="square">
            <a:spAutoFit/>
          </a:bodyPr>
          <a:lstStyle/>
          <a:p>
            <a:r>
              <a:rPr kumimoji="1" lang="zh-CN" altLang="en-US" sz="1600" b="0" dirty="0">
                <a:solidFill>
                  <a:srgbClr val="000000"/>
                </a:solidFill>
                <a:ea typeface="微软雅黑"/>
                <a:cs typeface="+mn-cs"/>
              </a:rPr>
              <a:t>提升</a:t>
            </a:r>
            <a:endParaRPr lang="zh-CN" altLang="en-US" sz="1600" dirty="0"/>
          </a:p>
        </p:txBody>
      </p:sp>
      <p:sp>
        <p:nvSpPr>
          <p:cNvPr id="73" name="文本框 72">
            <a:extLst>
              <a:ext uri="{FF2B5EF4-FFF2-40B4-BE49-F238E27FC236}">
                <a16:creationId xmlns:a16="http://schemas.microsoft.com/office/drawing/2014/main" id="{86772D7F-827B-8876-8C8B-014C7199611E}"/>
              </a:ext>
            </a:extLst>
          </p:cNvPr>
          <p:cNvSpPr txBox="1"/>
          <p:nvPr/>
        </p:nvSpPr>
        <p:spPr>
          <a:xfrm>
            <a:off x="7540760" y="1634614"/>
            <a:ext cx="678622" cy="338554"/>
          </a:xfrm>
          <a:prstGeom prst="rect">
            <a:avLst/>
          </a:prstGeom>
          <a:noFill/>
        </p:spPr>
        <p:txBody>
          <a:bodyPr wrap="square">
            <a:spAutoFit/>
          </a:bodyPr>
          <a:lstStyle/>
          <a:p>
            <a:r>
              <a:rPr kumimoji="1" lang="zh-CN" altLang="en-US" sz="1600" b="0" dirty="0">
                <a:solidFill>
                  <a:srgbClr val="000000"/>
                </a:solidFill>
                <a:ea typeface="微软雅黑"/>
                <a:cs typeface="+mn-cs"/>
              </a:rPr>
              <a:t>提升</a:t>
            </a:r>
            <a:endParaRPr lang="zh-CN" altLang="en-US" sz="1600" dirty="0"/>
          </a:p>
        </p:txBody>
      </p:sp>
    </p:spTree>
    <p:extLst>
      <p:ext uri="{BB962C8B-B14F-4D97-AF65-F5344CB8AC3E}">
        <p14:creationId xmlns:p14="http://schemas.microsoft.com/office/powerpoint/2010/main" val="2394141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2CC6339-78DA-0B4F-A3E3-124BC45E3E04}"/>
              </a:ext>
            </a:extLst>
          </p:cNvPr>
          <p:cNvSpPr>
            <a:spLocks noGrp="1"/>
          </p:cNvSpPr>
          <p:nvPr>
            <p:ph idx="1"/>
          </p:nvPr>
        </p:nvSpPr>
        <p:spPr/>
        <p:txBody>
          <a:bodyPr/>
          <a:lstStyle/>
          <a:p>
            <a:pPr>
              <a:spcBef>
                <a:spcPct val="0"/>
              </a:spcBef>
            </a:pPr>
            <a:r>
              <a:rPr lang="zh-CN" altLang="en-US" sz="2000" dirty="0">
                <a:ea typeface="msgothic"/>
                <a:cs typeface="msgothic"/>
              </a:rPr>
              <a:t>无法应对抢占</a:t>
            </a:r>
            <a:r>
              <a:rPr lang="en-US" altLang="zh-CN" sz="2000" dirty="0">
                <a:ea typeface="msgothic"/>
                <a:cs typeface="msgothic"/>
              </a:rPr>
              <a:t>CPU</a:t>
            </a:r>
            <a:r>
              <a:rPr lang="zh-CN" altLang="en-US" sz="2000" dirty="0">
                <a:ea typeface="msgothic"/>
                <a:cs typeface="msgothic"/>
              </a:rPr>
              <a:t>时间的攻击</a:t>
            </a:r>
            <a:endParaRPr lang="en-US" altLang="zh-CN" sz="1800" dirty="0">
              <a:ea typeface="msgothic"/>
              <a:cs typeface="msgothic"/>
            </a:endParaRPr>
          </a:p>
          <a:p>
            <a:pPr lvl="1">
              <a:spcBef>
                <a:spcPct val="0"/>
              </a:spcBef>
            </a:pPr>
            <a:r>
              <a:rPr lang="zh-CN" altLang="en-US" sz="1800" dirty="0">
                <a:ea typeface="msgothic"/>
                <a:cs typeface="msgothic"/>
              </a:rPr>
              <a:t>恶意任务在时间片用完前发起</a:t>
            </a:r>
            <a:r>
              <a:rPr lang="en-US" altLang="zh-CN" sz="1800" dirty="0">
                <a:ea typeface="msgothic"/>
                <a:cs typeface="msgothic"/>
              </a:rPr>
              <a:t>I/O</a:t>
            </a:r>
            <a:r>
              <a:rPr lang="zh-CN" altLang="en-US" sz="1800" dirty="0">
                <a:ea typeface="msgothic"/>
                <a:cs typeface="msgothic"/>
              </a:rPr>
              <a:t>请求</a:t>
            </a:r>
            <a:endParaRPr lang="en-US" altLang="zh-CN" sz="1800" dirty="0">
              <a:ea typeface="msgothic"/>
              <a:cs typeface="msgothic"/>
            </a:endParaRPr>
          </a:p>
          <a:p>
            <a:pPr lvl="1">
              <a:spcBef>
                <a:spcPct val="0"/>
              </a:spcBef>
            </a:pPr>
            <a:endParaRPr lang="en-US" altLang="zh-CN" sz="1800" dirty="0">
              <a:ea typeface="msgothic"/>
              <a:cs typeface="msgothic"/>
            </a:endParaRPr>
          </a:p>
          <a:p>
            <a:pPr lvl="1">
              <a:spcBef>
                <a:spcPct val="0"/>
              </a:spcBef>
            </a:pPr>
            <a:r>
              <a:rPr lang="zh-CN" altLang="en-US" sz="1800" dirty="0">
                <a:ea typeface="msgothic"/>
                <a:cs typeface="msgothic"/>
              </a:rPr>
              <a:t>避免</a:t>
            </a:r>
            <a:r>
              <a:rPr lang="en-US" altLang="zh-CN" sz="1800" dirty="0">
                <a:ea typeface="msgothic"/>
                <a:cs typeface="msgothic"/>
              </a:rPr>
              <a:t>MLFQ</a:t>
            </a:r>
            <a:r>
              <a:rPr lang="zh-CN" altLang="en-US" sz="1800" dirty="0">
                <a:ea typeface="msgothic"/>
                <a:cs typeface="msgothic"/>
              </a:rPr>
              <a:t>将该任务的优先级降低，并且每次重新执行时间片会被重置</a:t>
            </a:r>
            <a:endParaRPr lang="en-US" altLang="zh-CN" sz="1800" dirty="0">
              <a:ea typeface="msgothic"/>
              <a:cs typeface="msgothic"/>
            </a:endParaRPr>
          </a:p>
          <a:p>
            <a:pPr lvl="2">
              <a:spcBef>
                <a:spcPct val="0"/>
              </a:spcBef>
            </a:pPr>
            <a:endParaRPr lang="en-US" altLang="zh-CN" sz="1800" dirty="0">
              <a:ea typeface="msgothic"/>
              <a:cs typeface="msgothic"/>
            </a:endParaRPr>
          </a:p>
          <a:p>
            <a:pPr lvl="2">
              <a:spcBef>
                <a:spcPct val="0"/>
              </a:spcBef>
            </a:pPr>
            <a:r>
              <a:rPr lang="zh-CN" altLang="en-US" sz="1800" dirty="0">
                <a:ea typeface="msgothic"/>
                <a:cs typeface="msgothic"/>
              </a:rPr>
              <a:t>几乎独占</a:t>
            </a:r>
            <a:r>
              <a:rPr lang="en-US" altLang="zh-CN" sz="1800" dirty="0">
                <a:ea typeface="msgothic"/>
                <a:cs typeface="msgothic"/>
              </a:rPr>
              <a:t>CPU</a:t>
            </a:r>
            <a:r>
              <a:rPr lang="zh-CN" altLang="en-US" sz="1800" dirty="0">
                <a:ea typeface="msgothic"/>
                <a:cs typeface="msgothic"/>
              </a:rPr>
              <a:t>！</a:t>
            </a:r>
            <a:endParaRPr lang="en-US" altLang="zh-CN" sz="1800" dirty="0">
              <a:ea typeface="msgothic"/>
              <a:cs typeface="msgothic"/>
            </a:endParaRPr>
          </a:p>
          <a:p>
            <a:endParaRPr kumimoji="1" lang="zh-CN" altLang="en-US" dirty="0"/>
          </a:p>
        </p:txBody>
      </p:sp>
      <p:sp>
        <p:nvSpPr>
          <p:cNvPr id="3" name="灯片编号占位符 2">
            <a:extLst>
              <a:ext uri="{FF2B5EF4-FFF2-40B4-BE49-F238E27FC236}">
                <a16:creationId xmlns:a16="http://schemas.microsoft.com/office/drawing/2014/main" id="{4C58C636-EC20-4C4E-A079-1D89D905A39E}"/>
              </a:ext>
            </a:extLst>
          </p:cNvPr>
          <p:cNvSpPr>
            <a:spLocks noGrp="1"/>
          </p:cNvSpPr>
          <p:nvPr>
            <p:ph type="sldNum" sz="quarter" idx="12"/>
          </p:nvPr>
        </p:nvSpPr>
        <p:spPr/>
        <p:txBody>
          <a:bodyPr/>
          <a:lstStyle/>
          <a:p>
            <a:fld id="{ADE361C3-C043-4A6E-BDCE-8DA1E7D90A3B}" type="slidenum">
              <a:rPr lang="zh-CN" altLang="en-US" smtClean="0"/>
              <a:pPr/>
              <a:t>64</a:t>
            </a:fld>
            <a:endParaRPr lang="zh-CN" altLang="en-US"/>
          </a:p>
        </p:txBody>
      </p:sp>
      <p:sp>
        <p:nvSpPr>
          <p:cNvPr id="4" name="标题 3">
            <a:extLst>
              <a:ext uri="{FF2B5EF4-FFF2-40B4-BE49-F238E27FC236}">
                <a16:creationId xmlns:a16="http://schemas.microsoft.com/office/drawing/2014/main" id="{BEE008C5-FC6C-874E-A000-498962E4AD53}"/>
              </a:ext>
            </a:extLst>
          </p:cNvPr>
          <p:cNvSpPr>
            <a:spLocks noGrp="1"/>
          </p:cNvSpPr>
          <p:nvPr>
            <p:ph type="title"/>
          </p:nvPr>
        </p:nvSpPr>
        <p:spPr/>
        <p:txBody>
          <a:bodyPr/>
          <a:lstStyle/>
          <a:p>
            <a:r>
              <a:rPr kumimoji="1" lang="zh-CN" altLang="en-US" dirty="0"/>
              <a:t>基本算法的问题（二）</a:t>
            </a:r>
          </a:p>
        </p:txBody>
      </p:sp>
    </p:spTree>
    <p:extLst>
      <p:ext uri="{BB962C8B-B14F-4D97-AF65-F5344CB8AC3E}">
        <p14:creationId xmlns:p14="http://schemas.microsoft.com/office/powerpoint/2010/main" val="9760054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81EF91-5059-0649-A692-D801F4D9D867}"/>
              </a:ext>
            </a:extLst>
          </p:cNvPr>
          <p:cNvSpPr>
            <a:spLocks noGrp="1"/>
          </p:cNvSpPr>
          <p:nvPr>
            <p:ph idx="1"/>
          </p:nvPr>
        </p:nvSpPr>
        <p:spPr/>
        <p:txBody>
          <a:bodyPr>
            <a:normAutofit/>
          </a:bodyPr>
          <a:lstStyle/>
          <a:p>
            <a:r>
              <a:rPr kumimoji="1" lang="zh-CN" altLang="en" sz="2000" dirty="0"/>
              <a:t>规则</a:t>
            </a:r>
            <a:r>
              <a:rPr kumimoji="1" lang="en" altLang="zh-CN" sz="2000" dirty="0"/>
              <a:t> 4: </a:t>
            </a:r>
          </a:p>
          <a:p>
            <a:pPr lvl="1">
              <a:lnSpc>
                <a:spcPct val="160000"/>
              </a:lnSpc>
              <a:spcBef>
                <a:spcPts val="0"/>
              </a:spcBef>
              <a:defRPr/>
            </a:pPr>
            <a:r>
              <a:rPr lang="zh-CN" altLang="en-US" sz="1800" dirty="0">
                <a:latin typeface="Times New Roman" panose="02020603050405020304" pitchFamily="18" charset="0"/>
                <a:cs typeface="Times New Roman" panose="02020603050405020304" pitchFamily="18" charset="0"/>
              </a:rPr>
              <a:t>一个任务时间片耗尽后（无论它期间放弃了多次</a:t>
            </a:r>
            <a:r>
              <a:rPr lang="en-US" altLang="zh-CN" sz="1800" dirty="0">
                <a:latin typeface="Times New Roman" panose="02020603050405020304" pitchFamily="18" charset="0"/>
                <a:cs typeface="Times New Roman" panose="02020603050405020304" pitchFamily="18" charset="0"/>
              </a:rPr>
              <a:t>CPU</a:t>
            </a:r>
            <a:r>
              <a:rPr lang="zh-CN" altLang="en-US" sz="1800" dirty="0">
                <a:latin typeface="Times New Roman" panose="02020603050405020304" pitchFamily="18" charset="0"/>
                <a:cs typeface="Times New Roman" panose="02020603050405020304" pitchFamily="18" charset="0"/>
              </a:rPr>
              <a:t>，它的时间片不会被重置），它的优先级会被降低一级</a:t>
            </a:r>
            <a:endParaRPr lang="en" altLang="zh-CN" sz="1800" dirty="0">
              <a:latin typeface="Times New Roman" panose="02020603050405020304" pitchFamily="18" charset="0"/>
              <a:cs typeface="Times New Roman" panose="02020603050405020304" pitchFamily="18" charset="0"/>
            </a:endParaRPr>
          </a:p>
          <a:p>
            <a:endParaRPr kumimoji="1" lang="en" altLang="zh-CN" sz="2000" dirty="0"/>
          </a:p>
          <a:p>
            <a:r>
              <a:rPr kumimoji="1" lang="en" altLang="zh-CN" sz="2000" dirty="0"/>
              <a:t>MLFQ</a:t>
            </a:r>
            <a:r>
              <a:rPr kumimoji="1" lang="zh-CN" altLang="en" sz="2000" dirty="0"/>
              <a:t>会</a:t>
            </a:r>
            <a:endParaRPr kumimoji="1" lang="en" altLang="zh-CN" sz="2000" dirty="0"/>
          </a:p>
          <a:p>
            <a:pPr lvl="1"/>
            <a:r>
              <a:rPr kumimoji="1" lang="zh-CN" altLang="en-US" sz="1800" dirty="0"/>
              <a:t>记录每个任务在当前优先级使用的时间片</a:t>
            </a:r>
            <a:endParaRPr kumimoji="1" lang="en" altLang="zh-CN" sz="1800" dirty="0"/>
          </a:p>
          <a:p>
            <a:pPr lvl="1"/>
            <a:r>
              <a:rPr kumimoji="1" lang="zh-CN" altLang="en" sz="1800" dirty="0"/>
              <a:t>当</a:t>
            </a:r>
            <a:r>
              <a:rPr kumimoji="1" lang="zh-CN" altLang="en-US" sz="1800" dirty="0"/>
              <a:t>累计一个完整时间片被用完后，降低其优先级</a:t>
            </a:r>
            <a:endParaRPr kumimoji="1" lang="en" altLang="zh-CN" sz="1800" dirty="0"/>
          </a:p>
          <a:p>
            <a:endParaRPr kumimoji="1" lang="zh-CN" altLang="en-US" sz="2000" dirty="0"/>
          </a:p>
        </p:txBody>
      </p:sp>
      <p:sp>
        <p:nvSpPr>
          <p:cNvPr id="3" name="灯片编号占位符 2">
            <a:extLst>
              <a:ext uri="{FF2B5EF4-FFF2-40B4-BE49-F238E27FC236}">
                <a16:creationId xmlns:a16="http://schemas.microsoft.com/office/drawing/2014/main" id="{D8A89295-D92B-8A45-82E9-2F4425B5FDA2}"/>
              </a:ext>
            </a:extLst>
          </p:cNvPr>
          <p:cNvSpPr>
            <a:spLocks noGrp="1"/>
          </p:cNvSpPr>
          <p:nvPr>
            <p:ph type="sldNum" sz="quarter" idx="12"/>
          </p:nvPr>
        </p:nvSpPr>
        <p:spPr/>
        <p:txBody>
          <a:bodyPr/>
          <a:lstStyle/>
          <a:p>
            <a:fld id="{ADE361C3-C043-4A6E-BDCE-8DA1E7D90A3B}" type="slidenum">
              <a:rPr lang="zh-CN" altLang="en-US" smtClean="0"/>
              <a:pPr/>
              <a:t>65</a:t>
            </a:fld>
            <a:endParaRPr lang="zh-CN" altLang="en-US"/>
          </a:p>
        </p:txBody>
      </p:sp>
      <p:sp>
        <p:nvSpPr>
          <p:cNvPr id="4" name="标题 3">
            <a:extLst>
              <a:ext uri="{FF2B5EF4-FFF2-40B4-BE49-F238E27FC236}">
                <a16:creationId xmlns:a16="http://schemas.microsoft.com/office/drawing/2014/main" id="{ACAD7E0A-B49C-F147-84DA-6F109874FF93}"/>
              </a:ext>
            </a:extLst>
          </p:cNvPr>
          <p:cNvSpPr>
            <a:spLocks noGrp="1"/>
          </p:cNvSpPr>
          <p:nvPr>
            <p:ph type="title"/>
          </p:nvPr>
        </p:nvSpPr>
        <p:spPr/>
        <p:txBody>
          <a:bodyPr>
            <a:normAutofit/>
          </a:bodyPr>
          <a:lstStyle/>
          <a:p>
            <a:r>
              <a:rPr kumimoji="1" lang="zh-CN" altLang="en-US" dirty="0"/>
              <a:t>更准确地记录执行时间</a:t>
            </a:r>
          </a:p>
        </p:txBody>
      </p:sp>
    </p:spTree>
    <p:extLst>
      <p:ext uri="{BB962C8B-B14F-4D97-AF65-F5344CB8AC3E}">
        <p14:creationId xmlns:p14="http://schemas.microsoft.com/office/powerpoint/2010/main" val="35006392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E1DA20D-6E38-B747-8444-39CB67477D0E}"/>
              </a:ext>
            </a:extLst>
          </p:cNvPr>
          <p:cNvSpPr>
            <a:spLocks noGrp="1"/>
          </p:cNvSpPr>
          <p:nvPr>
            <p:ph type="sldNum" sz="quarter" idx="12"/>
          </p:nvPr>
        </p:nvSpPr>
        <p:spPr/>
        <p:txBody>
          <a:bodyPr/>
          <a:lstStyle/>
          <a:p>
            <a:fld id="{ADE361C3-C043-4A6E-BDCE-8DA1E7D90A3B}" type="slidenum">
              <a:rPr lang="zh-CN" altLang="en-US" smtClean="0"/>
              <a:pPr/>
              <a:t>66</a:t>
            </a:fld>
            <a:endParaRPr lang="zh-CN" altLang="en-US"/>
          </a:p>
        </p:txBody>
      </p:sp>
      <p:sp>
        <p:nvSpPr>
          <p:cNvPr id="4" name="标题 3">
            <a:extLst>
              <a:ext uri="{FF2B5EF4-FFF2-40B4-BE49-F238E27FC236}">
                <a16:creationId xmlns:a16="http://schemas.microsoft.com/office/drawing/2014/main" id="{4174D2CD-4157-424F-A308-C6560F6D582F}"/>
              </a:ext>
            </a:extLst>
          </p:cNvPr>
          <p:cNvSpPr>
            <a:spLocks noGrp="1"/>
          </p:cNvSpPr>
          <p:nvPr>
            <p:ph type="title"/>
          </p:nvPr>
        </p:nvSpPr>
        <p:spPr/>
        <p:txBody>
          <a:bodyPr/>
          <a:lstStyle/>
          <a:p>
            <a:r>
              <a:rPr kumimoji="1" lang="zh-CN" altLang="en-US" dirty="0"/>
              <a:t>样例执行</a:t>
            </a:r>
            <a:r>
              <a:rPr kumimoji="1" lang="en-US" altLang="zh-CN" dirty="0"/>
              <a:t>5</a:t>
            </a:r>
            <a:endParaRPr kumimoji="1" lang="zh-CN" altLang="en-US" dirty="0"/>
          </a:p>
        </p:txBody>
      </p:sp>
      <p:sp>
        <p:nvSpPr>
          <p:cNvPr id="6" name="Rectangle 2">
            <a:extLst>
              <a:ext uri="{FF2B5EF4-FFF2-40B4-BE49-F238E27FC236}">
                <a16:creationId xmlns:a16="http://schemas.microsoft.com/office/drawing/2014/main" id="{D0AB939A-8B57-8546-A3F9-A2C7B865D6D6}"/>
              </a:ext>
            </a:extLst>
          </p:cNvPr>
          <p:cNvSpPr txBox="1">
            <a:spLocks noChangeArrowheads="1"/>
          </p:cNvSpPr>
          <p:nvPr/>
        </p:nvSpPr>
        <p:spPr>
          <a:xfrm>
            <a:off x="1175561" y="3914036"/>
            <a:ext cx="6792877" cy="642083"/>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ct val="0"/>
              </a:spcBef>
              <a:buNone/>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kumimoji="1" lang="en-US" altLang="zh-CN" sz="1800" b="0" dirty="0">
                <a:solidFill>
                  <a:srgbClr val="000000"/>
                </a:solidFill>
                <a:ea typeface="宋体" panose="02010600030101010101" pitchFamily="2" charset="-122"/>
                <a:cs typeface="+mn-cs"/>
              </a:rPr>
              <a:t>5.</a:t>
            </a:r>
            <a:r>
              <a:rPr kumimoji="1" lang="zh-CN" altLang="en-US" sz="1800" b="0" dirty="0">
                <a:solidFill>
                  <a:srgbClr val="000000"/>
                </a:solidFill>
                <a:ea typeface="微软雅黑"/>
              </a:rPr>
              <a:t>使用</a:t>
            </a:r>
            <a:r>
              <a:rPr kumimoji="1" lang="zh-CN" altLang="en-US" sz="1800" b="0" dirty="0">
                <a:solidFill>
                  <a:srgbClr val="000000"/>
                </a:solidFill>
                <a:ea typeface="微软雅黑"/>
                <a:cs typeface="+mn-cs"/>
              </a:rPr>
              <a:t>准确记录执行时间的前后对比（左为采用前，右为采用后）</a:t>
            </a:r>
            <a:endParaRPr kumimoji="1" lang="en-GB" altLang="zh-CN" sz="1800" b="0" dirty="0"/>
          </a:p>
        </p:txBody>
      </p:sp>
      <p:sp>
        <p:nvSpPr>
          <p:cNvPr id="2" name="文本框 1">
            <a:extLst>
              <a:ext uri="{FF2B5EF4-FFF2-40B4-BE49-F238E27FC236}">
                <a16:creationId xmlns:a16="http://schemas.microsoft.com/office/drawing/2014/main" id="{99BD3ED7-497C-9FA4-1B8D-2849FE9ADE1E}"/>
              </a:ext>
            </a:extLst>
          </p:cNvPr>
          <p:cNvSpPr txBox="1"/>
          <p:nvPr/>
        </p:nvSpPr>
        <p:spPr>
          <a:xfrm>
            <a:off x="817350" y="2182708"/>
            <a:ext cx="550948" cy="1287468"/>
          </a:xfrm>
          <a:prstGeom prst="rect">
            <a:avLst/>
          </a:prstGeom>
          <a:noFill/>
        </p:spPr>
        <p:txBody>
          <a:bodyPr wrap="square" rtlCol="0">
            <a:spAutoFit/>
          </a:bodyPr>
          <a:lstStyle/>
          <a:p>
            <a:pPr>
              <a:lnSpc>
                <a:spcPct val="150000"/>
              </a:lnSpc>
            </a:pPr>
            <a:r>
              <a:rPr kumimoji="1" lang="en-US" altLang="zh-CN" dirty="0"/>
              <a:t>Q3</a:t>
            </a:r>
          </a:p>
          <a:p>
            <a:pPr>
              <a:lnSpc>
                <a:spcPct val="150000"/>
              </a:lnSpc>
            </a:pPr>
            <a:r>
              <a:rPr kumimoji="1" lang="en-US" altLang="zh-CN" dirty="0"/>
              <a:t>Q2</a:t>
            </a:r>
          </a:p>
          <a:p>
            <a:pPr>
              <a:lnSpc>
                <a:spcPct val="150000"/>
              </a:lnSpc>
            </a:pPr>
            <a:r>
              <a:rPr kumimoji="1" lang="en-US" altLang="zh-CN" dirty="0"/>
              <a:t>Q1</a:t>
            </a:r>
          </a:p>
        </p:txBody>
      </p:sp>
      <p:cxnSp>
        <p:nvCxnSpPr>
          <p:cNvPr id="5" name="直线连接符 4">
            <a:extLst>
              <a:ext uri="{FF2B5EF4-FFF2-40B4-BE49-F238E27FC236}">
                <a16:creationId xmlns:a16="http://schemas.microsoft.com/office/drawing/2014/main" id="{790620AD-D838-025F-E242-48558EB078C0}"/>
              </a:ext>
            </a:extLst>
          </p:cNvPr>
          <p:cNvCxnSpPr/>
          <p:nvPr/>
        </p:nvCxnSpPr>
        <p:spPr>
          <a:xfrm>
            <a:off x="1259742" y="2216259"/>
            <a:ext cx="0" cy="1253917"/>
          </a:xfrm>
          <a:prstGeom prst="line">
            <a:avLst/>
          </a:prstGeom>
          <a:ln w="25400"/>
        </p:spPr>
        <p:style>
          <a:lnRef idx="1">
            <a:schemeClr val="dk1"/>
          </a:lnRef>
          <a:fillRef idx="0">
            <a:schemeClr val="dk1"/>
          </a:fillRef>
          <a:effectRef idx="0">
            <a:schemeClr val="dk1"/>
          </a:effectRef>
          <a:fontRef idx="minor">
            <a:schemeClr val="tx1"/>
          </a:fontRef>
        </p:style>
      </p:cxnSp>
      <p:cxnSp>
        <p:nvCxnSpPr>
          <p:cNvPr id="8" name="直线连接符 7">
            <a:extLst>
              <a:ext uri="{FF2B5EF4-FFF2-40B4-BE49-F238E27FC236}">
                <a16:creationId xmlns:a16="http://schemas.microsoft.com/office/drawing/2014/main" id="{8115DB64-BD20-5922-9B7D-B86F979328AA}"/>
              </a:ext>
            </a:extLst>
          </p:cNvPr>
          <p:cNvCxnSpPr>
            <a:cxnSpLocks/>
          </p:cNvCxnSpPr>
          <p:nvPr/>
        </p:nvCxnSpPr>
        <p:spPr>
          <a:xfrm>
            <a:off x="1259742" y="3470176"/>
            <a:ext cx="2304256" cy="0"/>
          </a:xfrm>
          <a:prstGeom prst="line">
            <a:avLst/>
          </a:prstGeom>
          <a:ln w="25400"/>
        </p:spPr>
        <p:style>
          <a:lnRef idx="1">
            <a:schemeClr val="dk1"/>
          </a:lnRef>
          <a:fillRef idx="0">
            <a:schemeClr val="dk1"/>
          </a:fillRef>
          <a:effectRef idx="0">
            <a:schemeClr val="dk1"/>
          </a:effectRef>
          <a:fontRef idx="minor">
            <a:schemeClr val="tx1"/>
          </a:fontRef>
        </p:style>
      </p:cxnSp>
      <p:sp>
        <p:nvSpPr>
          <p:cNvPr id="9" name="矩形 8">
            <a:extLst>
              <a:ext uri="{FF2B5EF4-FFF2-40B4-BE49-F238E27FC236}">
                <a16:creationId xmlns:a16="http://schemas.microsoft.com/office/drawing/2014/main" id="{2035BAAB-A365-C7A4-307E-0B99F9F225C8}"/>
              </a:ext>
            </a:extLst>
          </p:cNvPr>
          <p:cNvSpPr/>
          <p:nvPr/>
        </p:nvSpPr>
        <p:spPr>
          <a:xfrm>
            <a:off x="1279425" y="3102225"/>
            <a:ext cx="88870" cy="24975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B52FB5A1-E43D-626C-A011-1529C836FC62}"/>
              </a:ext>
            </a:extLst>
          </p:cNvPr>
          <p:cNvSpPr/>
          <p:nvPr/>
        </p:nvSpPr>
        <p:spPr>
          <a:xfrm>
            <a:off x="1438523" y="2315204"/>
            <a:ext cx="263612" cy="27630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92528842-2AB3-627D-F6A1-B0AC25F2AA9C}"/>
              </a:ext>
            </a:extLst>
          </p:cNvPr>
          <p:cNvSpPr/>
          <p:nvPr/>
        </p:nvSpPr>
        <p:spPr>
          <a:xfrm>
            <a:off x="1810690" y="2319355"/>
            <a:ext cx="263612" cy="27630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524A7D49-5C73-2A77-5C95-1437E4230B93}"/>
              </a:ext>
            </a:extLst>
          </p:cNvPr>
          <p:cNvSpPr/>
          <p:nvPr/>
        </p:nvSpPr>
        <p:spPr>
          <a:xfrm>
            <a:off x="1691549" y="3102225"/>
            <a:ext cx="88870" cy="24975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a:extLst>
              <a:ext uri="{FF2B5EF4-FFF2-40B4-BE49-F238E27FC236}">
                <a16:creationId xmlns:a16="http://schemas.microsoft.com/office/drawing/2014/main" id="{7889844F-F4FA-1F12-B827-1D34B62D2540}"/>
              </a:ext>
            </a:extLst>
          </p:cNvPr>
          <p:cNvSpPr/>
          <p:nvPr/>
        </p:nvSpPr>
        <p:spPr>
          <a:xfrm>
            <a:off x="2088222" y="3110813"/>
            <a:ext cx="88870" cy="24975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a:extLst>
              <a:ext uri="{FF2B5EF4-FFF2-40B4-BE49-F238E27FC236}">
                <a16:creationId xmlns:a16="http://schemas.microsoft.com/office/drawing/2014/main" id="{C0BC7742-4987-C30D-26D8-8884A3AFB32C}"/>
              </a:ext>
            </a:extLst>
          </p:cNvPr>
          <p:cNvSpPr/>
          <p:nvPr/>
        </p:nvSpPr>
        <p:spPr>
          <a:xfrm>
            <a:off x="2247320" y="2323792"/>
            <a:ext cx="263612" cy="27630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a:extLst>
              <a:ext uri="{FF2B5EF4-FFF2-40B4-BE49-F238E27FC236}">
                <a16:creationId xmlns:a16="http://schemas.microsoft.com/office/drawing/2014/main" id="{C0351FD8-4CA6-54D4-7FCB-DDF6A1B473CF}"/>
              </a:ext>
            </a:extLst>
          </p:cNvPr>
          <p:cNvSpPr/>
          <p:nvPr/>
        </p:nvSpPr>
        <p:spPr>
          <a:xfrm>
            <a:off x="2633165" y="2315204"/>
            <a:ext cx="263612" cy="27630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21C078F2-38D9-AEF1-DF6C-F1975BB83CA5}"/>
              </a:ext>
            </a:extLst>
          </p:cNvPr>
          <p:cNvSpPr/>
          <p:nvPr/>
        </p:nvSpPr>
        <p:spPr>
          <a:xfrm>
            <a:off x="2500346" y="3110813"/>
            <a:ext cx="88870" cy="24975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a:extLst>
              <a:ext uri="{FF2B5EF4-FFF2-40B4-BE49-F238E27FC236}">
                <a16:creationId xmlns:a16="http://schemas.microsoft.com/office/drawing/2014/main" id="{62CD74C3-06F4-FBA3-876A-BEA91CAD790B}"/>
              </a:ext>
            </a:extLst>
          </p:cNvPr>
          <p:cNvSpPr txBox="1"/>
          <p:nvPr/>
        </p:nvSpPr>
        <p:spPr>
          <a:xfrm>
            <a:off x="5137612" y="2182708"/>
            <a:ext cx="550948" cy="1287468"/>
          </a:xfrm>
          <a:prstGeom prst="rect">
            <a:avLst/>
          </a:prstGeom>
          <a:noFill/>
        </p:spPr>
        <p:txBody>
          <a:bodyPr wrap="square" rtlCol="0">
            <a:spAutoFit/>
          </a:bodyPr>
          <a:lstStyle/>
          <a:p>
            <a:pPr>
              <a:lnSpc>
                <a:spcPct val="150000"/>
              </a:lnSpc>
            </a:pPr>
            <a:r>
              <a:rPr kumimoji="1" lang="en-US" altLang="zh-CN" dirty="0"/>
              <a:t>Q3</a:t>
            </a:r>
          </a:p>
          <a:p>
            <a:pPr>
              <a:lnSpc>
                <a:spcPct val="150000"/>
              </a:lnSpc>
            </a:pPr>
            <a:r>
              <a:rPr kumimoji="1" lang="en-US" altLang="zh-CN" dirty="0"/>
              <a:t>Q2</a:t>
            </a:r>
          </a:p>
          <a:p>
            <a:pPr>
              <a:lnSpc>
                <a:spcPct val="150000"/>
              </a:lnSpc>
            </a:pPr>
            <a:r>
              <a:rPr kumimoji="1" lang="en-US" altLang="zh-CN" dirty="0"/>
              <a:t>Q1</a:t>
            </a:r>
          </a:p>
        </p:txBody>
      </p:sp>
      <p:cxnSp>
        <p:nvCxnSpPr>
          <p:cNvPr id="27" name="直线连接符 26">
            <a:extLst>
              <a:ext uri="{FF2B5EF4-FFF2-40B4-BE49-F238E27FC236}">
                <a16:creationId xmlns:a16="http://schemas.microsoft.com/office/drawing/2014/main" id="{9A3F8CB4-ADBA-A932-B586-2EEBF23EDA42}"/>
              </a:ext>
            </a:extLst>
          </p:cNvPr>
          <p:cNvCxnSpPr/>
          <p:nvPr/>
        </p:nvCxnSpPr>
        <p:spPr>
          <a:xfrm>
            <a:off x="5580004" y="2216259"/>
            <a:ext cx="0" cy="1253917"/>
          </a:xfrm>
          <a:prstGeom prst="line">
            <a:avLst/>
          </a:prstGeom>
          <a:ln w="25400"/>
        </p:spPr>
        <p:style>
          <a:lnRef idx="1">
            <a:schemeClr val="dk1"/>
          </a:lnRef>
          <a:fillRef idx="0">
            <a:schemeClr val="dk1"/>
          </a:fillRef>
          <a:effectRef idx="0">
            <a:schemeClr val="dk1"/>
          </a:effectRef>
          <a:fontRef idx="minor">
            <a:schemeClr val="tx1"/>
          </a:fontRef>
        </p:style>
      </p:cxnSp>
      <p:cxnSp>
        <p:nvCxnSpPr>
          <p:cNvPr id="28" name="直线连接符 27">
            <a:extLst>
              <a:ext uri="{FF2B5EF4-FFF2-40B4-BE49-F238E27FC236}">
                <a16:creationId xmlns:a16="http://schemas.microsoft.com/office/drawing/2014/main" id="{E7DFEEFB-482F-2ACD-E823-C95F9BA6992E}"/>
              </a:ext>
            </a:extLst>
          </p:cNvPr>
          <p:cNvCxnSpPr>
            <a:cxnSpLocks/>
          </p:cNvCxnSpPr>
          <p:nvPr/>
        </p:nvCxnSpPr>
        <p:spPr>
          <a:xfrm>
            <a:off x="5580004" y="3470176"/>
            <a:ext cx="2520388" cy="0"/>
          </a:xfrm>
          <a:prstGeom prst="line">
            <a:avLst/>
          </a:prstGeom>
          <a:ln w="25400"/>
        </p:spPr>
        <p:style>
          <a:lnRef idx="1">
            <a:schemeClr val="dk1"/>
          </a:lnRef>
          <a:fillRef idx="0">
            <a:schemeClr val="dk1"/>
          </a:fillRef>
          <a:effectRef idx="0">
            <a:schemeClr val="dk1"/>
          </a:effectRef>
          <a:fontRef idx="minor">
            <a:schemeClr val="tx1"/>
          </a:fontRef>
        </p:style>
      </p:cxnSp>
      <p:sp>
        <p:nvSpPr>
          <p:cNvPr id="29" name="矩形 28">
            <a:extLst>
              <a:ext uri="{FF2B5EF4-FFF2-40B4-BE49-F238E27FC236}">
                <a16:creationId xmlns:a16="http://schemas.microsoft.com/office/drawing/2014/main" id="{5C968617-EF05-52DF-1D7E-F00FD7B9E5F1}"/>
              </a:ext>
            </a:extLst>
          </p:cNvPr>
          <p:cNvSpPr/>
          <p:nvPr/>
        </p:nvSpPr>
        <p:spPr>
          <a:xfrm>
            <a:off x="5865321" y="3115803"/>
            <a:ext cx="88870" cy="24975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a:extLst>
              <a:ext uri="{FF2B5EF4-FFF2-40B4-BE49-F238E27FC236}">
                <a16:creationId xmlns:a16="http://schemas.microsoft.com/office/drawing/2014/main" id="{142E9D23-E11B-6AD3-F056-16548738BF6B}"/>
              </a:ext>
            </a:extLst>
          </p:cNvPr>
          <p:cNvSpPr/>
          <p:nvPr/>
        </p:nvSpPr>
        <p:spPr>
          <a:xfrm>
            <a:off x="5604513" y="2315204"/>
            <a:ext cx="263612" cy="27630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id="{3C72677B-12EF-BD7F-92FB-5E2F0B16D612}"/>
              </a:ext>
            </a:extLst>
          </p:cNvPr>
          <p:cNvSpPr/>
          <p:nvPr/>
        </p:nvSpPr>
        <p:spPr>
          <a:xfrm>
            <a:off x="6295163" y="3117979"/>
            <a:ext cx="88870" cy="24975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矩形 35">
            <a:extLst>
              <a:ext uri="{FF2B5EF4-FFF2-40B4-BE49-F238E27FC236}">
                <a16:creationId xmlns:a16="http://schemas.microsoft.com/office/drawing/2014/main" id="{92D6ED3F-031F-F029-6A4B-CF91460E2A6E}"/>
              </a:ext>
            </a:extLst>
          </p:cNvPr>
          <p:cNvSpPr/>
          <p:nvPr/>
        </p:nvSpPr>
        <p:spPr>
          <a:xfrm>
            <a:off x="7063940" y="3111191"/>
            <a:ext cx="88870" cy="24975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矩形 36">
            <a:extLst>
              <a:ext uri="{FF2B5EF4-FFF2-40B4-BE49-F238E27FC236}">
                <a16:creationId xmlns:a16="http://schemas.microsoft.com/office/drawing/2014/main" id="{133D4142-0AFB-7E71-6435-65FCA84F4AE7}"/>
              </a:ext>
            </a:extLst>
          </p:cNvPr>
          <p:cNvSpPr/>
          <p:nvPr/>
        </p:nvSpPr>
        <p:spPr>
          <a:xfrm>
            <a:off x="5946225" y="2311004"/>
            <a:ext cx="88095" cy="2763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矩形 37">
            <a:extLst>
              <a:ext uri="{FF2B5EF4-FFF2-40B4-BE49-F238E27FC236}">
                <a16:creationId xmlns:a16="http://schemas.microsoft.com/office/drawing/2014/main" id="{727D3B0A-EBC1-6786-259A-635DCEF403E0}"/>
              </a:ext>
            </a:extLst>
          </p:cNvPr>
          <p:cNvSpPr/>
          <p:nvPr/>
        </p:nvSpPr>
        <p:spPr>
          <a:xfrm>
            <a:off x="6034320" y="2679319"/>
            <a:ext cx="263612" cy="27630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矩形 38">
            <a:extLst>
              <a:ext uri="{FF2B5EF4-FFF2-40B4-BE49-F238E27FC236}">
                <a16:creationId xmlns:a16="http://schemas.microsoft.com/office/drawing/2014/main" id="{7DD70BA9-6433-5336-52DC-2138655EBB25}"/>
              </a:ext>
            </a:extLst>
          </p:cNvPr>
          <p:cNvSpPr/>
          <p:nvPr/>
        </p:nvSpPr>
        <p:spPr>
          <a:xfrm>
            <a:off x="6376032" y="2675119"/>
            <a:ext cx="88095" cy="2763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矩形 40">
            <a:extLst>
              <a:ext uri="{FF2B5EF4-FFF2-40B4-BE49-F238E27FC236}">
                <a16:creationId xmlns:a16="http://schemas.microsoft.com/office/drawing/2014/main" id="{3ACDC6C5-FBF9-2A71-0354-3B1BFBA4C515}"/>
              </a:ext>
            </a:extLst>
          </p:cNvPr>
          <p:cNvSpPr/>
          <p:nvPr/>
        </p:nvSpPr>
        <p:spPr>
          <a:xfrm>
            <a:off x="6522798" y="3117979"/>
            <a:ext cx="263612" cy="24975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矩形 41">
            <a:extLst>
              <a:ext uri="{FF2B5EF4-FFF2-40B4-BE49-F238E27FC236}">
                <a16:creationId xmlns:a16="http://schemas.microsoft.com/office/drawing/2014/main" id="{B2E13866-303C-CA2C-9A5B-76535EC3B244}"/>
              </a:ext>
            </a:extLst>
          </p:cNvPr>
          <p:cNvSpPr/>
          <p:nvPr/>
        </p:nvSpPr>
        <p:spPr>
          <a:xfrm>
            <a:off x="6793369" y="3118150"/>
            <a:ext cx="263612" cy="24957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矩形 42">
            <a:extLst>
              <a:ext uri="{FF2B5EF4-FFF2-40B4-BE49-F238E27FC236}">
                <a16:creationId xmlns:a16="http://schemas.microsoft.com/office/drawing/2014/main" id="{1A4F3EE8-5DD8-A404-D0CC-A9D3D8D3B650}"/>
              </a:ext>
            </a:extLst>
          </p:cNvPr>
          <p:cNvSpPr/>
          <p:nvPr/>
        </p:nvSpPr>
        <p:spPr>
          <a:xfrm>
            <a:off x="7163480" y="3113009"/>
            <a:ext cx="88870" cy="2547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矩形 43">
            <a:extLst>
              <a:ext uri="{FF2B5EF4-FFF2-40B4-BE49-F238E27FC236}">
                <a16:creationId xmlns:a16="http://schemas.microsoft.com/office/drawing/2014/main" id="{B88603D7-C015-88D2-49B7-FE4C003A943E}"/>
              </a:ext>
            </a:extLst>
          </p:cNvPr>
          <p:cNvSpPr/>
          <p:nvPr/>
        </p:nvSpPr>
        <p:spPr>
          <a:xfrm>
            <a:off x="7800451" y="3104025"/>
            <a:ext cx="88870" cy="24975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矩形 44">
            <a:extLst>
              <a:ext uri="{FF2B5EF4-FFF2-40B4-BE49-F238E27FC236}">
                <a16:creationId xmlns:a16="http://schemas.microsoft.com/office/drawing/2014/main" id="{4FCC9E9C-F474-92A8-20FE-7A8F33041DB7}"/>
              </a:ext>
            </a:extLst>
          </p:cNvPr>
          <p:cNvSpPr/>
          <p:nvPr/>
        </p:nvSpPr>
        <p:spPr>
          <a:xfrm>
            <a:off x="7259309" y="3110813"/>
            <a:ext cx="263612" cy="24975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矩形 45">
            <a:extLst>
              <a:ext uri="{FF2B5EF4-FFF2-40B4-BE49-F238E27FC236}">
                <a16:creationId xmlns:a16="http://schemas.microsoft.com/office/drawing/2014/main" id="{D16CFEC1-974E-7442-A0C3-2A8EE5E08689}"/>
              </a:ext>
            </a:extLst>
          </p:cNvPr>
          <p:cNvSpPr/>
          <p:nvPr/>
        </p:nvSpPr>
        <p:spPr>
          <a:xfrm>
            <a:off x="7529880" y="3110984"/>
            <a:ext cx="263612" cy="24957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矩形 46">
            <a:extLst>
              <a:ext uri="{FF2B5EF4-FFF2-40B4-BE49-F238E27FC236}">
                <a16:creationId xmlns:a16="http://schemas.microsoft.com/office/drawing/2014/main" id="{D9B49916-C5E3-3CA1-B21D-1CAC9ECAB0F4}"/>
              </a:ext>
            </a:extLst>
          </p:cNvPr>
          <p:cNvSpPr/>
          <p:nvPr/>
        </p:nvSpPr>
        <p:spPr>
          <a:xfrm>
            <a:off x="7899991" y="3105843"/>
            <a:ext cx="88870" cy="2547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062542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8989BE2-E2C4-624E-B756-B14ECE3CEDC5}"/>
              </a:ext>
            </a:extLst>
          </p:cNvPr>
          <p:cNvSpPr>
            <a:spLocks noGrp="1"/>
          </p:cNvSpPr>
          <p:nvPr>
            <p:ph idx="1"/>
          </p:nvPr>
        </p:nvSpPr>
        <p:spPr/>
        <p:txBody>
          <a:bodyPr>
            <a:normAutofit/>
          </a:bodyPr>
          <a:lstStyle/>
          <a:p>
            <a:r>
              <a:rPr kumimoji="1" lang="zh-CN" altLang="en" sz="2400" dirty="0"/>
              <a:t>如何</a:t>
            </a:r>
            <a:r>
              <a:rPr kumimoji="1" lang="zh-CN" altLang="en-US" sz="2400" dirty="0"/>
              <a:t>确定</a:t>
            </a:r>
            <a:r>
              <a:rPr kumimoji="1" lang="en-US" altLang="zh-CN" sz="2400" dirty="0"/>
              <a:t>MLFQ</a:t>
            </a:r>
            <a:r>
              <a:rPr kumimoji="1" lang="zh-CN" altLang="en-US" sz="2400" dirty="0"/>
              <a:t>的各种参数？</a:t>
            </a:r>
            <a:endParaRPr kumimoji="1" lang="en-US" altLang="zh-CN" sz="2400" dirty="0"/>
          </a:p>
          <a:p>
            <a:pPr lvl="1"/>
            <a:r>
              <a:rPr kumimoji="1" lang="zh-CN" altLang="en" sz="2000" dirty="0"/>
              <a:t>优先级</a:t>
            </a:r>
            <a:r>
              <a:rPr kumimoji="1" lang="zh-CN" altLang="en-US" sz="2000" dirty="0"/>
              <a:t>队列的数量</a:t>
            </a:r>
            <a:endParaRPr kumimoji="1" lang="en" altLang="zh-CN" sz="2000" dirty="0"/>
          </a:p>
          <a:p>
            <a:pPr lvl="1"/>
            <a:r>
              <a:rPr kumimoji="1" lang="zh-CN" altLang="en" sz="2000" dirty="0"/>
              <a:t>不同</a:t>
            </a:r>
            <a:r>
              <a:rPr kumimoji="1" lang="zh-CN" altLang="en-US" sz="2000" dirty="0"/>
              <a:t>队列的时间片长短</a:t>
            </a:r>
            <a:endParaRPr kumimoji="1" lang="en" altLang="zh-CN" sz="2000" dirty="0"/>
          </a:p>
          <a:p>
            <a:pPr lvl="1"/>
            <a:r>
              <a:rPr kumimoji="1" lang="zh-CN" altLang="en" sz="2000" dirty="0"/>
              <a:t>定时</a:t>
            </a:r>
            <a:r>
              <a:rPr kumimoji="1" lang="zh-CN" altLang="en-US" sz="2000" dirty="0"/>
              <a:t>优先级提升的时间间隔</a:t>
            </a:r>
            <a:endParaRPr kumimoji="1" lang="en-US" altLang="zh-CN" sz="2000" dirty="0"/>
          </a:p>
          <a:p>
            <a:pPr lvl="1"/>
            <a:endParaRPr kumimoji="1" lang="en-US" altLang="zh-CN" sz="2000" dirty="0"/>
          </a:p>
          <a:p>
            <a:r>
              <a:rPr kumimoji="1" lang="zh-CN" altLang="en" sz="2400" dirty="0"/>
              <a:t>每个</a:t>
            </a:r>
            <a:r>
              <a:rPr kumimoji="1" lang="zh-CN" altLang="en-US" sz="2400" dirty="0"/>
              <a:t>参数都体现了</a:t>
            </a:r>
            <a:r>
              <a:rPr kumimoji="1" lang="en-US" altLang="zh-CN" sz="2400" dirty="0"/>
              <a:t>MLFQ</a:t>
            </a:r>
            <a:r>
              <a:rPr kumimoji="1" lang="zh-CN" altLang="en-US" sz="2400" dirty="0"/>
              <a:t>的权衡</a:t>
            </a:r>
            <a:endParaRPr kumimoji="1" lang="en" altLang="zh-CN" sz="2400" dirty="0"/>
          </a:p>
          <a:p>
            <a:pPr lvl="1"/>
            <a:r>
              <a:rPr kumimoji="1" lang="zh-CN" altLang="en" sz="2000" dirty="0"/>
              <a:t>对于</a:t>
            </a:r>
            <a:r>
              <a:rPr kumimoji="1" lang="zh-CN" altLang="en-US" sz="2000" dirty="0"/>
              <a:t>不同的工作场景，不同的参数会导致不一样的表现</a:t>
            </a:r>
          </a:p>
        </p:txBody>
      </p:sp>
      <p:sp>
        <p:nvSpPr>
          <p:cNvPr id="3" name="灯片编号占位符 2">
            <a:extLst>
              <a:ext uri="{FF2B5EF4-FFF2-40B4-BE49-F238E27FC236}">
                <a16:creationId xmlns:a16="http://schemas.microsoft.com/office/drawing/2014/main" id="{3EAEF61F-D867-C944-BDDD-5A63FEF30EDE}"/>
              </a:ext>
            </a:extLst>
          </p:cNvPr>
          <p:cNvSpPr>
            <a:spLocks noGrp="1"/>
          </p:cNvSpPr>
          <p:nvPr>
            <p:ph type="sldNum" sz="quarter" idx="12"/>
          </p:nvPr>
        </p:nvSpPr>
        <p:spPr/>
        <p:txBody>
          <a:bodyPr/>
          <a:lstStyle/>
          <a:p>
            <a:fld id="{ADE361C3-C043-4A6E-BDCE-8DA1E7D90A3B}" type="slidenum">
              <a:rPr lang="zh-CN" altLang="en-US" smtClean="0"/>
              <a:pPr/>
              <a:t>67</a:t>
            </a:fld>
            <a:endParaRPr lang="zh-CN" altLang="en-US"/>
          </a:p>
        </p:txBody>
      </p:sp>
      <p:sp>
        <p:nvSpPr>
          <p:cNvPr id="4" name="标题 3">
            <a:extLst>
              <a:ext uri="{FF2B5EF4-FFF2-40B4-BE49-F238E27FC236}">
                <a16:creationId xmlns:a16="http://schemas.microsoft.com/office/drawing/2014/main" id="{C77EF576-5EEB-ED4C-87AD-6C35A8171142}"/>
              </a:ext>
            </a:extLst>
          </p:cNvPr>
          <p:cNvSpPr>
            <a:spLocks noGrp="1"/>
          </p:cNvSpPr>
          <p:nvPr>
            <p:ph type="title"/>
          </p:nvPr>
        </p:nvSpPr>
        <p:spPr/>
        <p:txBody>
          <a:bodyPr/>
          <a:lstStyle/>
          <a:p>
            <a:r>
              <a:rPr kumimoji="1" lang="en-US" altLang="zh-CN" dirty="0"/>
              <a:t>MLFQ</a:t>
            </a:r>
            <a:r>
              <a:rPr kumimoji="1" lang="zh-CN" altLang="en-US" dirty="0"/>
              <a:t>的参数调试</a:t>
            </a:r>
          </a:p>
        </p:txBody>
      </p:sp>
    </p:spTree>
    <p:extLst>
      <p:ext uri="{BB962C8B-B14F-4D97-AF65-F5344CB8AC3E}">
        <p14:creationId xmlns:p14="http://schemas.microsoft.com/office/powerpoint/2010/main" val="22887478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A3F8AE9-B20F-F145-ADD0-C743C548687E}"/>
              </a:ext>
            </a:extLst>
          </p:cNvPr>
          <p:cNvSpPr>
            <a:spLocks noGrp="1"/>
          </p:cNvSpPr>
          <p:nvPr>
            <p:ph idx="1"/>
          </p:nvPr>
        </p:nvSpPr>
        <p:spPr/>
        <p:txBody>
          <a:bodyPr>
            <a:normAutofit/>
          </a:bodyPr>
          <a:lstStyle/>
          <a:p>
            <a:r>
              <a:rPr kumimoji="1" lang="zh-CN" altLang="en-US" sz="2400" dirty="0"/>
              <a:t>为不同队列选择不同的时间片</a:t>
            </a:r>
            <a:endParaRPr kumimoji="1" lang="en-US" altLang="zh-CN" sz="2400" dirty="0"/>
          </a:p>
          <a:p>
            <a:pPr lvl="1"/>
            <a:r>
              <a:rPr kumimoji="1" lang="zh-CN" altLang="en-US" sz="2000" dirty="0"/>
              <a:t>高优先级队列时间片较短，针对短任务</a:t>
            </a:r>
            <a:endParaRPr kumimoji="1" lang="en-US" altLang="zh-CN" sz="2000" dirty="0"/>
          </a:p>
          <a:p>
            <a:pPr lvl="2"/>
            <a:r>
              <a:rPr kumimoji="1" lang="zh-CN" altLang="en-US" sz="1800" dirty="0"/>
              <a:t>提升响应时间</a:t>
            </a:r>
            <a:endParaRPr kumimoji="1" lang="en-US" altLang="zh-CN" sz="1800" dirty="0"/>
          </a:p>
          <a:p>
            <a:pPr lvl="1"/>
            <a:r>
              <a:rPr kumimoji="1" lang="zh-CN" altLang="en-US" sz="2000" dirty="0"/>
              <a:t>低优先级队列时间片较长，针对长任务</a:t>
            </a:r>
            <a:endParaRPr kumimoji="1" lang="en-US" altLang="zh-CN" sz="2000" dirty="0"/>
          </a:p>
          <a:p>
            <a:pPr lvl="2"/>
            <a:r>
              <a:rPr kumimoji="1" lang="zh-CN" altLang="en-US" sz="1800" dirty="0"/>
              <a:t>降低调度开销</a:t>
            </a:r>
          </a:p>
        </p:txBody>
      </p:sp>
      <p:sp>
        <p:nvSpPr>
          <p:cNvPr id="3" name="灯片编号占位符 2">
            <a:extLst>
              <a:ext uri="{FF2B5EF4-FFF2-40B4-BE49-F238E27FC236}">
                <a16:creationId xmlns:a16="http://schemas.microsoft.com/office/drawing/2014/main" id="{53906578-540A-F34D-8457-442538D2F822}"/>
              </a:ext>
            </a:extLst>
          </p:cNvPr>
          <p:cNvSpPr>
            <a:spLocks noGrp="1"/>
          </p:cNvSpPr>
          <p:nvPr>
            <p:ph type="sldNum" sz="quarter" idx="12"/>
          </p:nvPr>
        </p:nvSpPr>
        <p:spPr/>
        <p:txBody>
          <a:bodyPr/>
          <a:lstStyle/>
          <a:p>
            <a:fld id="{ADE361C3-C043-4A6E-BDCE-8DA1E7D90A3B}" type="slidenum">
              <a:rPr lang="zh-CN" altLang="en-US" smtClean="0"/>
              <a:pPr/>
              <a:t>68</a:t>
            </a:fld>
            <a:endParaRPr lang="zh-CN" altLang="en-US"/>
          </a:p>
        </p:txBody>
      </p:sp>
      <p:sp>
        <p:nvSpPr>
          <p:cNvPr id="4" name="标题 3">
            <a:extLst>
              <a:ext uri="{FF2B5EF4-FFF2-40B4-BE49-F238E27FC236}">
                <a16:creationId xmlns:a16="http://schemas.microsoft.com/office/drawing/2014/main" id="{505C378B-BBA6-AB4F-9D09-CD37E6A0ADFF}"/>
              </a:ext>
            </a:extLst>
          </p:cNvPr>
          <p:cNvSpPr>
            <a:spLocks noGrp="1"/>
          </p:cNvSpPr>
          <p:nvPr>
            <p:ph type="title"/>
          </p:nvPr>
        </p:nvSpPr>
        <p:spPr/>
        <p:txBody>
          <a:bodyPr/>
          <a:lstStyle/>
          <a:p>
            <a:r>
              <a:rPr kumimoji="1" lang="en-US" altLang="zh-CN" dirty="0"/>
              <a:t>MLFQ</a:t>
            </a:r>
            <a:r>
              <a:rPr kumimoji="1" lang="zh-CN" altLang="en-US" dirty="0"/>
              <a:t>各个队列时间片长短的选择</a:t>
            </a:r>
          </a:p>
        </p:txBody>
      </p:sp>
      <p:sp>
        <p:nvSpPr>
          <p:cNvPr id="6" name="文本框 5">
            <a:extLst>
              <a:ext uri="{FF2B5EF4-FFF2-40B4-BE49-F238E27FC236}">
                <a16:creationId xmlns:a16="http://schemas.microsoft.com/office/drawing/2014/main" id="{BD88AF69-F4BD-3D25-86DB-7F062E5D968E}"/>
              </a:ext>
            </a:extLst>
          </p:cNvPr>
          <p:cNvSpPr txBox="1"/>
          <p:nvPr/>
        </p:nvSpPr>
        <p:spPr>
          <a:xfrm>
            <a:off x="2833464" y="3787943"/>
            <a:ext cx="550948" cy="1287468"/>
          </a:xfrm>
          <a:prstGeom prst="rect">
            <a:avLst/>
          </a:prstGeom>
          <a:noFill/>
        </p:spPr>
        <p:txBody>
          <a:bodyPr wrap="square" rtlCol="0">
            <a:spAutoFit/>
          </a:bodyPr>
          <a:lstStyle/>
          <a:p>
            <a:pPr>
              <a:lnSpc>
                <a:spcPct val="150000"/>
              </a:lnSpc>
            </a:pPr>
            <a:r>
              <a:rPr kumimoji="1" lang="en-US" altLang="zh-CN" dirty="0"/>
              <a:t>Q3</a:t>
            </a:r>
          </a:p>
          <a:p>
            <a:pPr>
              <a:lnSpc>
                <a:spcPct val="150000"/>
              </a:lnSpc>
            </a:pPr>
            <a:r>
              <a:rPr kumimoji="1" lang="en-US" altLang="zh-CN" dirty="0"/>
              <a:t>Q2</a:t>
            </a:r>
          </a:p>
          <a:p>
            <a:pPr>
              <a:lnSpc>
                <a:spcPct val="150000"/>
              </a:lnSpc>
            </a:pPr>
            <a:r>
              <a:rPr kumimoji="1" lang="en-US" altLang="zh-CN" dirty="0"/>
              <a:t>Q1</a:t>
            </a:r>
          </a:p>
        </p:txBody>
      </p:sp>
      <p:cxnSp>
        <p:nvCxnSpPr>
          <p:cNvPr id="7" name="直线连接符 6">
            <a:extLst>
              <a:ext uri="{FF2B5EF4-FFF2-40B4-BE49-F238E27FC236}">
                <a16:creationId xmlns:a16="http://schemas.microsoft.com/office/drawing/2014/main" id="{B736BDA1-FA27-FD1A-9275-4FABA816DAB4}"/>
              </a:ext>
            </a:extLst>
          </p:cNvPr>
          <p:cNvCxnSpPr/>
          <p:nvPr/>
        </p:nvCxnSpPr>
        <p:spPr>
          <a:xfrm>
            <a:off x="3275856" y="3821494"/>
            <a:ext cx="0" cy="1253917"/>
          </a:xfrm>
          <a:prstGeom prst="line">
            <a:avLst/>
          </a:prstGeom>
          <a:ln w="25400"/>
        </p:spPr>
        <p:style>
          <a:lnRef idx="1">
            <a:schemeClr val="dk1"/>
          </a:lnRef>
          <a:fillRef idx="0">
            <a:schemeClr val="dk1"/>
          </a:fillRef>
          <a:effectRef idx="0">
            <a:schemeClr val="dk1"/>
          </a:effectRef>
          <a:fontRef idx="minor">
            <a:schemeClr val="tx1"/>
          </a:fontRef>
        </p:style>
      </p:cxnSp>
      <p:cxnSp>
        <p:nvCxnSpPr>
          <p:cNvPr id="8" name="直线连接符 7">
            <a:extLst>
              <a:ext uri="{FF2B5EF4-FFF2-40B4-BE49-F238E27FC236}">
                <a16:creationId xmlns:a16="http://schemas.microsoft.com/office/drawing/2014/main" id="{8F71C559-1BEF-4BBB-6058-2C71B16951F1}"/>
              </a:ext>
            </a:extLst>
          </p:cNvPr>
          <p:cNvCxnSpPr>
            <a:cxnSpLocks/>
          </p:cNvCxnSpPr>
          <p:nvPr/>
        </p:nvCxnSpPr>
        <p:spPr>
          <a:xfrm>
            <a:off x="3275856" y="5075411"/>
            <a:ext cx="2304256" cy="0"/>
          </a:xfrm>
          <a:prstGeom prst="line">
            <a:avLst/>
          </a:prstGeom>
          <a:ln w="25400"/>
        </p:spPr>
        <p:style>
          <a:lnRef idx="1">
            <a:schemeClr val="dk1"/>
          </a:lnRef>
          <a:fillRef idx="0">
            <a:schemeClr val="dk1"/>
          </a:fillRef>
          <a:effectRef idx="0">
            <a:schemeClr val="dk1"/>
          </a:effectRef>
          <a:fontRef idx="minor">
            <a:schemeClr val="tx1"/>
          </a:fontRef>
        </p:style>
      </p:cxnSp>
      <p:sp>
        <p:nvSpPr>
          <p:cNvPr id="9" name="矩形 8">
            <a:extLst>
              <a:ext uri="{FF2B5EF4-FFF2-40B4-BE49-F238E27FC236}">
                <a16:creationId xmlns:a16="http://schemas.microsoft.com/office/drawing/2014/main" id="{17CEECF0-9E4A-0268-A27C-5E93B776D767}"/>
              </a:ext>
            </a:extLst>
          </p:cNvPr>
          <p:cNvSpPr/>
          <p:nvPr/>
        </p:nvSpPr>
        <p:spPr>
          <a:xfrm>
            <a:off x="3330655" y="3942305"/>
            <a:ext cx="88870" cy="24975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92927081-49F3-D709-9EEB-C1B7E9D1F267}"/>
              </a:ext>
            </a:extLst>
          </p:cNvPr>
          <p:cNvSpPr/>
          <p:nvPr/>
        </p:nvSpPr>
        <p:spPr>
          <a:xfrm>
            <a:off x="3429888" y="3942305"/>
            <a:ext cx="88870" cy="24975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17F451FF-39BA-86D3-D901-55D38EAEE18F}"/>
              </a:ext>
            </a:extLst>
          </p:cNvPr>
          <p:cNvSpPr/>
          <p:nvPr/>
        </p:nvSpPr>
        <p:spPr>
          <a:xfrm>
            <a:off x="3563888" y="4323578"/>
            <a:ext cx="170102" cy="24975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BF5CB8EF-84F2-FD00-FCB5-B67725C6D0D1}"/>
              </a:ext>
            </a:extLst>
          </p:cNvPr>
          <p:cNvSpPr/>
          <p:nvPr/>
        </p:nvSpPr>
        <p:spPr>
          <a:xfrm>
            <a:off x="3753826" y="4323578"/>
            <a:ext cx="170102" cy="24975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652BAB30-3F1A-5B43-C53B-139C6DF7FC01}"/>
              </a:ext>
            </a:extLst>
          </p:cNvPr>
          <p:cNvSpPr/>
          <p:nvPr/>
        </p:nvSpPr>
        <p:spPr>
          <a:xfrm>
            <a:off x="3942202" y="4731763"/>
            <a:ext cx="501672" cy="24975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a:extLst>
              <a:ext uri="{FF2B5EF4-FFF2-40B4-BE49-F238E27FC236}">
                <a16:creationId xmlns:a16="http://schemas.microsoft.com/office/drawing/2014/main" id="{9BAF4EAB-353A-5737-168C-BB010A10BF65}"/>
              </a:ext>
            </a:extLst>
          </p:cNvPr>
          <p:cNvSpPr/>
          <p:nvPr/>
        </p:nvSpPr>
        <p:spPr>
          <a:xfrm>
            <a:off x="4460947" y="4731712"/>
            <a:ext cx="501672" cy="24975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294086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082A392-90D1-414F-AD8E-355A66C8D2A4}"/>
              </a:ext>
            </a:extLst>
          </p:cNvPr>
          <p:cNvSpPr>
            <a:spLocks noGrp="1"/>
          </p:cNvSpPr>
          <p:nvPr>
            <p:ph idx="1"/>
          </p:nvPr>
        </p:nvSpPr>
        <p:spPr/>
        <p:txBody>
          <a:bodyPr>
            <a:normAutofit fontScale="92500" lnSpcReduction="20000"/>
          </a:bodyPr>
          <a:lstStyle/>
          <a:p>
            <a:r>
              <a:rPr kumimoji="1" lang="en" altLang="zh-CN" dirty="0"/>
              <a:t>Multi</a:t>
            </a:r>
            <a:r>
              <a:rPr kumimoji="1" lang="en-US" altLang="zh-CN" dirty="0"/>
              <a:t>-Level</a:t>
            </a:r>
            <a:r>
              <a:rPr kumimoji="1" lang="zh-CN" altLang="en-US" dirty="0"/>
              <a:t> </a:t>
            </a:r>
            <a:r>
              <a:rPr kumimoji="1" lang="en-US" altLang="zh-CN" dirty="0"/>
              <a:t>Feedback</a:t>
            </a:r>
            <a:r>
              <a:rPr kumimoji="1" lang="zh-CN" altLang="en-US" dirty="0"/>
              <a:t> </a:t>
            </a:r>
            <a:r>
              <a:rPr kumimoji="1" lang="en-US" altLang="zh-CN" dirty="0"/>
              <a:t>Queue</a:t>
            </a:r>
            <a:endParaRPr kumimoji="1" lang="en" altLang="zh-CN" dirty="0"/>
          </a:p>
          <a:p>
            <a:pPr lvl="1"/>
            <a:r>
              <a:rPr kumimoji="1" lang="zh-CN" altLang="en-US" dirty="0"/>
              <a:t>通过观察任务的历史执行，动态确定任务优先级</a:t>
            </a:r>
            <a:endParaRPr kumimoji="1" lang="en-US" altLang="zh-CN" dirty="0"/>
          </a:p>
          <a:p>
            <a:pPr lvl="2"/>
            <a:r>
              <a:rPr kumimoji="1" lang="zh-CN" altLang="en-US" dirty="0"/>
              <a:t>无需任务的先验知识</a:t>
            </a:r>
            <a:endParaRPr kumimoji="1" lang="en-US" altLang="zh-CN" dirty="0"/>
          </a:p>
          <a:p>
            <a:pPr lvl="1"/>
            <a:r>
              <a:rPr kumimoji="1" lang="zh-CN" altLang="en-US" dirty="0"/>
              <a:t>同时达到了周转时间和响应时间两方面的要求</a:t>
            </a:r>
            <a:endParaRPr kumimoji="1" lang="en" altLang="zh-CN" dirty="0"/>
          </a:p>
          <a:p>
            <a:pPr lvl="2"/>
            <a:r>
              <a:rPr kumimoji="1" lang="zh-CN" altLang="en" dirty="0"/>
              <a:t>对于</a:t>
            </a:r>
            <a:r>
              <a:rPr kumimoji="1" lang="zh-CN" altLang="en-US" dirty="0"/>
              <a:t>短任务，周转时间指标近似于</a:t>
            </a:r>
            <a:r>
              <a:rPr kumimoji="1" lang="en-US" altLang="zh-CN" dirty="0"/>
              <a:t>SJF</a:t>
            </a:r>
          </a:p>
          <a:p>
            <a:pPr lvl="2"/>
            <a:r>
              <a:rPr kumimoji="1" lang="zh-CN" altLang="en-US" dirty="0"/>
              <a:t>对于交互式任务，响应时间指标近似于</a:t>
            </a:r>
            <a:r>
              <a:rPr kumimoji="1" lang="en-US" altLang="zh-CN" dirty="0"/>
              <a:t>RR</a:t>
            </a:r>
          </a:p>
          <a:p>
            <a:pPr lvl="1"/>
            <a:r>
              <a:rPr kumimoji="1" lang="zh-CN" altLang="en" dirty="0"/>
              <a:t>可以避免</a:t>
            </a:r>
            <a:r>
              <a:rPr kumimoji="1" lang="zh-CN" altLang="en-US" dirty="0"/>
              <a:t>长任务的饿死</a:t>
            </a:r>
            <a:endParaRPr kumimoji="1" lang="en-US" altLang="zh-CN" dirty="0"/>
          </a:p>
          <a:p>
            <a:r>
              <a:rPr kumimoji="1" lang="zh-CN" altLang="en" dirty="0"/>
              <a:t>许多</a:t>
            </a:r>
            <a:r>
              <a:rPr kumimoji="1" lang="zh-CN" altLang="en-US" dirty="0"/>
              <a:t>著名系统的调度器是基于</a:t>
            </a:r>
            <a:r>
              <a:rPr kumimoji="1" lang="en-US" altLang="zh-CN" dirty="0"/>
              <a:t>MLFQ</a:t>
            </a:r>
            <a:r>
              <a:rPr kumimoji="1" lang="zh-CN" altLang="en-US" dirty="0"/>
              <a:t>实现的</a:t>
            </a:r>
            <a:endParaRPr kumimoji="1" lang="en" altLang="zh-CN" dirty="0"/>
          </a:p>
          <a:p>
            <a:pPr lvl="1"/>
            <a:r>
              <a:rPr kumimoji="1" lang="en" altLang="zh-CN" dirty="0"/>
              <a:t>BSD, Solaris, Windows NT </a:t>
            </a:r>
            <a:r>
              <a:rPr kumimoji="1" lang="zh-CN" altLang="en" dirty="0"/>
              <a:t>和</a:t>
            </a:r>
            <a:r>
              <a:rPr kumimoji="1" lang="zh-CN" altLang="en-US" dirty="0"/>
              <a:t>后续</a:t>
            </a:r>
            <a:r>
              <a:rPr kumimoji="1" lang="en" altLang="zh-CN" dirty="0"/>
              <a:t>Windows</a:t>
            </a:r>
            <a:r>
              <a:rPr kumimoji="1" lang="zh-CN" altLang="en" dirty="0"/>
              <a:t>操作系统</a:t>
            </a:r>
            <a:endParaRPr kumimoji="1" lang="en" altLang="zh-CN" dirty="0"/>
          </a:p>
          <a:p>
            <a:endParaRPr kumimoji="1" lang="zh-CN" altLang="en-US" dirty="0"/>
          </a:p>
        </p:txBody>
      </p:sp>
      <p:sp>
        <p:nvSpPr>
          <p:cNvPr id="3" name="灯片编号占位符 2">
            <a:extLst>
              <a:ext uri="{FF2B5EF4-FFF2-40B4-BE49-F238E27FC236}">
                <a16:creationId xmlns:a16="http://schemas.microsoft.com/office/drawing/2014/main" id="{954141EE-D49C-ED4A-82B8-51AA49CC3168}"/>
              </a:ext>
            </a:extLst>
          </p:cNvPr>
          <p:cNvSpPr>
            <a:spLocks noGrp="1"/>
          </p:cNvSpPr>
          <p:nvPr>
            <p:ph type="sldNum" sz="quarter" idx="12"/>
          </p:nvPr>
        </p:nvSpPr>
        <p:spPr/>
        <p:txBody>
          <a:bodyPr/>
          <a:lstStyle/>
          <a:p>
            <a:fld id="{ADE361C3-C043-4A6E-BDCE-8DA1E7D90A3B}" type="slidenum">
              <a:rPr lang="zh-CN" altLang="en-US" smtClean="0"/>
              <a:pPr/>
              <a:t>69</a:t>
            </a:fld>
            <a:endParaRPr lang="zh-CN" altLang="en-US"/>
          </a:p>
        </p:txBody>
      </p:sp>
      <p:sp>
        <p:nvSpPr>
          <p:cNvPr id="4" name="标题 3">
            <a:extLst>
              <a:ext uri="{FF2B5EF4-FFF2-40B4-BE49-F238E27FC236}">
                <a16:creationId xmlns:a16="http://schemas.microsoft.com/office/drawing/2014/main" id="{2E18EF39-93F9-2641-B9B7-BA51EA524869}"/>
              </a:ext>
            </a:extLst>
          </p:cNvPr>
          <p:cNvSpPr>
            <a:spLocks noGrp="1"/>
          </p:cNvSpPr>
          <p:nvPr>
            <p:ph type="title"/>
          </p:nvPr>
        </p:nvSpPr>
        <p:spPr/>
        <p:txBody>
          <a:bodyPr/>
          <a:lstStyle/>
          <a:p>
            <a:r>
              <a:rPr kumimoji="1" lang="zh-CN" altLang="en-US" dirty="0"/>
              <a:t>多级反馈队列总结</a:t>
            </a:r>
          </a:p>
        </p:txBody>
      </p:sp>
    </p:spTree>
    <p:extLst>
      <p:ext uri="{BB962C8B-B14F-4D97-AF65-F5344CB8AC3E}">
        <p14:creationId xmlns:p14="http://schemas.microsoft.com/office/powerpoint/2010/main" val="1504501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B2217E-65C4-964A-A771-B9B5FD1178C4}"/>
              </a:ext>
            </a:extLst>
          </p:cNvPr>
          <p:cNvSpPr>
            <a:spLocks noGrp="1"/>
          </p:cNvSpPr>
          <p:nvPr>
            <p:ph type="title"/>
          </p:nvPr>
        </p:nvSpPr>
        <p:spPr/>
        <p:txBody>
          <a:bodyPr/>
          <a:lstStyle/>
          <a:p>
            <a:r>
              <a:rPr kumimoji="1" lang="zh-CN" altLang="en-US" dirty="0"/>
              <a:t>回顾：线程模型</a:t>
            </a:r>
          </a:p>
        </p:txBody>
      </p:sp>
      <p:sp>
        <p:nvSpPr>
          <p:cNvPr id="3" name="内容占位符 2">
            <a:extLst>
              <a:ext uri="{FF2B5EF4-FFF2-40B4-BE49-F238E27FC236}">
                <a16:creationId xmlns:a16="http://schemas.microsoft.com/office/drawing/2014/main" id="{81DF1FC0-FD19-A540-B1A9-19F9E2E76D70}"/>
              </a:ext>
            </a:extLst>
          </p:cNvPr>
          <p:cNvSpPr>
            <a:spLocks noGrp="1"/>
          </p:cNvSpPr>
          <p:nvPr>
            <p:ph idx="1"/>
          </p:nvPr>
        </p:nvSpPr>
        <p:spPr/>
        <p:txBody>
          <a:bodyPr/>
          <a:lstStyle/>
          <a:p>
            <a:r>
              <a:rPr kumimoji="1" lang="zh-CN" altLang="en-US" dirty="0"/>
              <a:t>线程模型表示了用户态线程与内核态线程之间的联系</a:t>
            </a:r>
            <a:endParaRPr kumimoji="1" lang="en-US" altLang="zh-CN" dirty="0"/>
          </a:p>
          <a:p>
            <a:pPr lvl="1"/>
            <a:r>
              <a:rPr kumimoji="1" lang="zh-CN" altLang="en-US" dirty="0"/>
              <a:t>多对一模型：多个用户态线程对应一个内核态线程</a:t>
            </a:r>
            <a:endParaRPr kumimoji="1" lang="en-US" altLang="zh-CN" dirty="0"/>
          </a:p>
          <a:p>
            <a:pPr lvl="1"/>
            <a:r>
              <a:rPr kumimoji="1" lang="zh-CN" altLang="en-US" dirty="0"/>
              <a:t>一对一模型：一个用户态线程对应一个内核态线程</a:t>
            </a:r>
            <a:endParaRPr kumimoji="1" lang="en-US" altLang="zh-CN" dirty="0"/>
          </a:p>
          <a:p>
            <a:pPr lvl="1"/>
            <a:r>
              <a:rPr kumimoji="1" lang="zh-CN" altLang="en-US" dirty="0"/>
              <a:t>多对多模型：多个用户态线程对应多个内核态线程</a:t>
            </a:r>
          </a:p>
        </p:txBody>
      </p:sp>
      <p:sp>
        <p:nvSpPr>
          <p:cNvPr id="4" name="灯片编号占位符 3">
            <a:extLst>
              <a:ext uri="{FF2B5EF4-FFF2-40B4-BE49-F238E27FC236}">
                <a16:creationId xmlns:a16="http://schemas.microsoft.com/office/drawing/2014/main" id="{9909ED67-289E-1341-8236-42A9192A2AF1}"/>
              </a:ext>
            </a:extLst>
          </p:cNvPr>
          <p:cNvSpPr>
            <a:spLocks noGrp="1"/>
          </p:cNvSpPr>
          <p:nvPr>
            <p:ph type="sldNum" sz="quarter" idx="12"/>
          </p:nvPr>
        </p:nvSpPr>
        <p:spPr/>
        <p:txBody>
          <a:bodyPr/>
          <a:lstStyle/>
          <a:p>
            <a:fld id="{ADE361C3-C043-4A6E-BDCE-8DA1E7D90A3B}" type="slidenum">
              <a:rPr lang="zh-CN" altLang="en-US" smtClean="0"/>
              <a:t>7</a:t>
            </a:fld>
            <a:endParaRPr lang="zh-CN" altLang="en-US"/>
          </a:p>
        </p:txBody>
      </p:sp>
      <p:pic>
        <p:nvPicPr>
          <p:cNvPr id="6" name="图片 5">
            <a:extLst>
              <a:ext uri="{FF2B5EF4-FFF2-40B4-BE49-F238E27FC236}">
                <a16:creationId xmlns:a16="http://schemas.microsoft.com/office/drawing/2014/main" id="{63CC2C68-0CDE-7341-BBA2-F3BEDCC78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432" y="3222062"/>
            <a:ext cx="2808312" cy="1720091"/>
          </a:xfrm>
          <a:prstGeom prst="rect">
            <a:avLst/>
          </a:prstGeom>
        </p:spPr>
      </p:pic>
      <p:pic>
        <p:nvPicPr>
          <p:cNvPr id="10" name="图片 9">
            <a:extLst>
              <a:ext uri="{FF2B5EF4-FFF2-40B4-BE49-F238E27FC236}">
                <a16:creationId xmlns:a16="http://schemas.microsoft.com/office/drawing/2014/main" id="{55966BBA-BAA1-4B43-B783-2D98CFEF0E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7146" y="3217540"/>
            <a:ext cx="2809469" cy="1720800"/>
          </a:xfrm>
          <a:prstGeom prst="rect">
            <a:avLst/>
          </a:prstGeom>
        </p:spPr>
      </p:pic>
      <p:pic>
        <p:nvPicPr>
          <p:cNvPr id="12" name="图片 11">
            <a:extLst>
              <a:ext uri="{FF2B5EF4-FFF2-40B4-BE49-F238E27FC236}">
                <a16:creationId xmlns:a16="http://schemas.microsoft.com/office/drawing/2014/main" id="{BAD1650A-2159-6F4E-AEFC-CF9722736D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6615" y="3217540"/>
            <a:ext cx="2809469" cy="1720800"/>
          </a:xfrm>
          <a:prstGeom prst="rect">
            <a:avLst/>
          </a:prstGeom>
        </p:spPr>
      </p:pic>
      <p:sp>
        <p:nvSpPr>
          <p:cNvPr id="13" name="文本框 12">
            <a:extLst>
              <a:ext uri="{FF2B5EF4-FFF2-40B4-BE49-F238E27FC236}">
                <a16:creationId xmlns:a16="http://schemas.microsoft.com/office/drawing/2014/main" id="{304AC268-EEA5-CC48-9AB2-91E32A7E97FB}"/>
              </a:ext>
            </a:extLst>
          </p:cNvPr>
          <p:cNvSpPr txBox="1"/>
          <p:nvPr/>
        </p:nvSpPr>
        <p:spPr>
          <a:xfrm>
            <a:off x="1144940" y="4853041"/>
            <a:ext cx="1338828" cy="369332"/>
          </a:xfrm>
          <a:prstGeom prst="rect">
            <a:avLst/>
          </a:prstGeom>
          <a:noFill/>
        </p:spPr>
        <p:txBody>
          <a:bodyPr wrap="none" rtlCol="0">
            <a:spAutoFit/>
          </a:bodyPr>
          <a:lstStyle/>
          <a:p>
            <a:r>
              <a:rPr kumimoji="1" lang="zh-CN" altLang="en-US" b="1" dirty="0"/>
              <a:t>一对一模型</a:t>
            </a:r>
          </a:p>
        </p:txBody>
      </p:sp>
      <p:sp>
        <p:nvSpPr>
          <p:cNvPr id="14" name="文本框 13">
            <a:extLst>
              <a:ext uri="{FF2B5EF4-FFF2-40B4-BE49-F238E27FC236}">
                <a16:creationId xmlns:a16="http://schemas.microsoft.com/office/drawing/2014/main" id="{CB6EEEC5-26FE-DE4D-B49A-1778041AD23E}"/>
              </a:ext>
            </a:extLst>
          </p:cNvPr>
          <p:cNvSpPr txBox="1"/>
          <p:nvPr/>
        </p:nvSpPr>
        <p:spPr>
          <a:xfrm>
            <a:off x="3977024" y="4858111"/>
            <a:ext cx="1338828" cy="369332"/>
          </a:xfrm>
          <a:prstGeom prst="rect">
            <a:avLst/>
          </a:prstGeom>
          <a:noFill/>
        </p:spPr>
        <p:txBody>
          <a:bodyPr wrap="none" rtlCol="0">
            <a:spAutoFit/>
          </a:bodyPr>
          <a:lstStyle/>
          <a:p>
            <a:r>
              <a:rPr kumimoji="1" lang="zh-CN" altLang="en-US" b="1" dirty="0"/>
              <a:t>多对一模型</a:t>
            </a:r>
          </a:p>
        </p:txBody>
      </p:sp>
      <p:sp>
        <p:nvSpPr>
          <p:cNvPr id="15" name="文本框 14">
            <a:extLst>
              <a:ext uri="{FF2B5EF4-FFF2-40B4-BE49-F238E27FC236}">
                <a16:creationId xmlns:a16="http://schemas.microsoft.com/office/drawing/2014/main" id="{785D131E-08CD-5248-B5EB-65B6EC0DB1F4}"/>
              </a:ext>
            </a:extLst>
          </p:cNvPr>
          <p:cNvSpPr txBox="1"/>
          <p:nvPr/>
        </p:nvSpPr>
        <p:spPr>
          <a:xfrm>
            <a:off x="6809108" y="4853041"/>
            <a:ext cx="1338828" cy="369332"/>
          </a:xfrm>
          <a:prstGeom prst="rect">
            <a:avLst/>
          </a:prstGeom>
          <a:noFill/>
        </p:spPr>
        <p:txBody>
          <a:bodyPr wrap="none" rtlCol="0">
            <a:spAutoFit/>
          </a:bodyPr>
          <a:lstStyle/>
          <a:p>
            <a:r>
              <a:rPr kumimoji="1" lang="zh-CN" altLang="en-US" b="1" dirty="0"/>
              <a:t>多对多模型</a:t>
            </a:r>
          </a:p>
        </p:txBody>
      </p:sp>
      <p:sp>
        <p:nvSpPr>
          <p:cNvPr id="5" name="页脚占位符 4">
            <a:extLst>
              <a:ext uri="{FF2B5EF4-FFF2-40B4-BE49-F238E27FC236}">
                <a16:creationId xmlns:a16="http://schemas.microsoft.com/office/drawing/2014/main" id="{50434FCE-97CA-CC4E-9F2C-B2CA10D967A0}"/>
              </a:ext>
            </a:extLst>
          </p:cNvPr>
          <p:cNvSpPr>
            <a:spLocks noGrp="1"/>
          </p:cNvSpPr>
          <p:nvPr>
            <p:ph type="ftr" sz="quarter" idx="3"/>
          </p:nvPr>
        </p:nvSpPr>
        <p:spPr>
          <a:xfrm>
            <a:off x="2553817" y="5305772"/>
            <a:ext cx="3962399" cy="304271"/>
          </a:xfrm>
          <a:prstGeom prst="rect">
            <a:avLst/>
          </a:prstGeom>
        </p:spPr>
        <p:txBody>
          <a:bodyPr anchor="ctr"/>
          <a:lstStyle>
            <a:defPPr>
              <a:defRPr lang="zh-CN"/>
            </a:defPPr>
            <a:lvl1pPr marL="0" algn="ctr" defTabSz="914400" rtl="0" eaLnBrk="1" latinLnBrk="0" hangingPunct="1">
              <a:defRPr sz="1100" kern="1200">
                <a:solidFill>
                  <a:schemeClr val="tx1">
                    <a:lumMod val="50000"/>
                    <a:lumOff val="50000"/>
                  </a:schemeClr>
                </a:solidFill>
                <a:latin typeface="+mn-e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t>上海交通大学并行与分布式系统研究所（</a:t>
            </a:r>
            <a:r>
              <a:rPr lang="en-US" altLang="zh-CN"/>
              <a:t>IPADS@SJTU</a:t>
            </a:r>
            <a:r>
              <a:rPr lang="zh-CN" altLang="en-US"/>
              <a:t>）</a:t>
            </a:r>
            <a:endParaRPr lang="zh-CN" altLang="en-US" dirty="0"/>
          </a:p>
        </p:txBody>
      </p:sp>
    </p:spTree>
    <p:extLst>
      <p:ext uri="{BB962C8B-B14F-4D97-AF65-F5344CB8AC3E}">
        <p14:creationId xmlns:p14="http://schemas.microsoft.com/office/powerpoint/2010/main" val="11311757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F7631E3-F3DA-D625-703B-9DEEE81C0467}"/>
              </a:ext>
            </a:extLst>
          </p:cNvPr>
          <p:cNvSpPr>
            <a:spLocks noGrp="1"/>
          </p:cNvSpPr>
          <p:nvPr>
            <p:ph idx="1"/>
          </p:nvPr>
        </p:nvSpPr>
        <p:spPr/>
        <p:txBody>
          <a:bodyPr/>
          <a:lstStyle/>
          <a:p>
            <a:r>
              <a:rPr kumimoji="1" lang="zh-CN" altLang="en-US" dirty="0"/>
              <a:t>﻿是否可以设计一种调度策略，既可以让短任务优先执行，又不会让长任务产生饥饿？</a:t>
            </a:r>
            <a:endParaRPr kumimoji="1" lang="en-US" altLang="zh-CN" dirty="0"/>
          </a:p>
          <a:p>
            <a:endParaRPr kumimoji="1" lang="en-US" altLang="zh-CN" dirty="0"/>
          </a:p>
          <a:p>
            <a:endParaRPr kumimoji="1" lang="en-US" altLang="zh-CN" dirty="0"/>
          </a:p>
          <a:p>
            <a:endParaRPr kumimoji="1" lang="en-US" altLang="zh-CN" dirty="0"/>
          </a:p>
          <a:p>
            <a:endParaRPr kumimoji="1" lang="zh-CN" altLang="en-US" dirty="0"/>
          </a:p>
          <a:p>
            <a:endParaRPr kumimoji="1" lang="zh-CN" altLang="en-US" dirty="0"/>
          </a:p>
        </p:txBody>
      </p:sp>
      <p:sp>
        <p:nvSpPr>
          <p:cNvPr id="3" name="灯片编号占位符 2">
            <a:extLst>
              <a:ext uri="{FF2B5EF4-FFF2-40B4-BE49-F238E27FC236}">
                <a16:creationId xmlns:a16="http://schemas.microsoft.com/office/drawing/2014/main" id="{13B1D657-92B8-E005-9180-5AA5B9FE4F6D}"/>
              </a:ext>
            </a:extLst>
          </p:cNvPr>
          <p:cNvSpPr>
            <a:spLocks noGrp="1"/>
          </p:cNvSpPr>
          <p:nvPr>
            <p:ph type="sldNum" sz="quarter" idx="12"/>
          </p:nvPr>
        </p:nvSpPr>
        <p:spPr/>
        <p:txBody>
          <a:bodyPr/>
          <a:lstStyle/>
          <a:p>
            <a:fld id="{ADE361C3-C043-4A6E-BDCE-8DA1E7D90A3B}" type="slidenum">
              <a:rPr lang="zh-CN" altLang="en-US" smtClean="0"/>
              <a:pPr/>
              <a:t>70</a:t>
            </a:fld>
            <a:endParaRPr lang="zh-CN" altLang="en-US"/>
          </a:p>
        </p:txBody>
      </p:sp>
      <p:sp>
        <p:nvSpPr>
          <p:cNvPr id="4" name="标题 3">
            <a:extLst>
              <a:ext uri="{FF2B5EF4-FFF2-40B4-BE49-F238E27FC236}">
                <a16:creationId xmlns:a16="http://schemas.microsoft.com/office/drawing/2014/main" id="{0F9DD7FC-5993-FC02-28ED-3B6084F1E8C9}"/>
              </a:ext>
            </a:extLst>
          </p:cNvPr>
          <p:cNvSpPr>
            <a:spLocks noGrp="1"/>
          </p:cNvSpPr>
          <p:nvPr>
            <p:ph type="title"/>
          </p:nvPr>
        </p:nvSpPr>
        <p:spPr/>
        <p:txBody>
          <a:bodyPr>
            <a:normAutofit fontScale="90000"/>
          </a:bodyPr>
          <a:lstStyle/>
          <a:p>
            <a:r>
              <a:rPr kumimoji="1" lang="zh-CN" altLang="en-US" dirty="0"/>
              <a:t>思考：设计满足以下要求的优先级调度策略</a:t>
            </a:r>
          </a:p>
        </p:txBody>
      </p:sp>
    </p:spTree>
    <p:extLst>
      <p:ext uri="{BB962C8B-B14F-4D97-AF65-F5344CB8AC3E}">
        <p14:creationId xmlns:p14="http://schemas.microsoft.com/office/powerpoint/2010/main" val="3185533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484CF428-B621-8322-39A8-33FD517BCC30}"/>
                  </a:ext>
                </a:extLst>
              </p:cNvPr>
              <p:cNvSpPr>
                <a:spLocks noGrp="1"/>
              </p:cNvSpPr>
              <p:nvPr>
                <p:ph idx="1"/>
              </p:nvPr>
            </p:nvSpPr>
            <p:spPr>
              <a:xfrm>
                <a:off x="457200" y="1333501"/>
                <a:ext cx="8507288" cy="3771636"/>
              </a:xfrm>
            </p:spPr>
            <p:txBody>
              <a:bodyPr>
                <a:normAutofit fontScale="85000" lnSpcReduction="10000"/>
              </a:bodyPr>
              <a:lstStyle/>
              <a:p>
                <a:pPr marL="0" indent="0">
                  <a:buNone/>
                </a:pPr>
                <a:r>
                  <a:rPr kumimoji="1" lang="zh-CN" altLang="en-US" sz="2400" dirty="0">
                    <a:latin typeface="Cambria Math" panose="02040503050406030204" pitchFamily="18" charset="0"/>
                  </a:rPr>
                  <a:t>﻿响应比（</a:t>
                </a:r>
                <a:r>
                  <a:rPr kumimoji="1" lang="en-US" altLang="zh-CN" sz="2400" dirty="0">
                    <a:latin typeface="Cambria Math" panose="02040503050406030204" pitchFamily="18" charset="0"/>
                  </a:rPr>
                  <a:t>Response</a:t>
                </a:r>
                <a:r>
                  <a:rPr kumimoji="1" lang="zh-CN" altLang="en-US" sz="2400" dirty="0">
                    <a:latin typeface="Cambria Math" panose="02040503050406030204" pitchFamily="18" charset="0"/>
                  </a:rPr>
                  <a:t> </a:t>
                </a:r>
                <a:r>
                  <a:rPr kumimoji="1" lang="en-US" altLang="zh-CN" sz="2400" dirty="0">
                    <a:latin typeface="Cambria Math" panose="02040503050406030204" pitchFamily="18" charset="0"/>
                  </a:rPr>
                  <a:t>Ratio</a:t>
                </a:r>
                <a:r>
                  <a:rPr kumimoji="1" lang="zh-CN" altLang="en-US" sz="2400" dirty="0">
                    <a:latin typeface="Cambria Math" panose="02040503050406030204" pitchFamily="18" charset="0"/>
                  </a:rPr>
                  <a:t>）</a:t>
                </a:r>
                <a:r>
                  <a:rPr kumimoji="1" lang="zh-CN" altLang="en-US" sz="2400" b="0" dirty="0">
                    <a:latin typeface="Cambria Math" panose="02040503050406030204" pitchFamily="18" charset="0"/>
                  </a:rPr>
                  <a:t>是</a:t>
                </a:r>
                <a:r>
                  <a:rPr kumimoji="1" lang="zh-CN" altLang="en-US" sz="2300" b="0" dirty="0">
                    <a:latin typeface="Cambria Math" panose="02040503050406030204" pitchFamily="18" charset="0"/>
                  </a:rPr>
                  <a:t>一个任务的响应时间（</a:t>
                </a:r>
                <a:r>
                  <a:rPr kumimoji="1" lang="en-US" altLang="zh-CN" sz="2400" b="0" dirty="0"/>
                  <a:t> </a:t>
                </a:r>
                <a14:m>
                  <m:oMath xmlns:m="http://schemas.openxmlformats.org/officeDocument/2006/math">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𝑇</m:t>
                        </m:r>
                      </m:e>
                      <m:sub>
                        <m:r>
                          <a:rPr kumimoji="1" lang="en-US" altLang="zh-CN" sz="2400" b="0" i="1">
                            <a:latin typeface="Cambria Math" panose="02040503050406030204" pitchFamily="18" charset="0"/>
                          </a:rPr>
                          <m:t>𝑅𝑒𝑠𝑝</m:t>
                        </m:r>
                        <m:r>
                          <a:rPr kumimoji="1" lang="en-US" altLang="zh-CN" sz="2400" b="0" i="1" smtClean="0">
                            <a:latin typeface="Cambria Math" panose="02040503050406030204" pitchFamily="18" charset="0"/>
                          </a:rPr>
                          <m:t>𝑜𝑛𝑠𝑒</m:t>
                        </m:r>
                      </m:sub>
                    </m:sSub>
                  </m:oMath>
                </a14:m>
                <a:r>
                  <a:rPr kumimoji="1" lang="zh-CN" altLang="en-US" sz="2300" b="0" dirty="0">
                    <a:latin typeface="Cambria Math" panose="02040503050406030204" pitchFamily="18" charset="0"/>
                  </a:rPr>
                  <a:t>）与其运行时间（</a:t>
                </a:r>
                <a:r>
                  <a:rPr kumimoji="1" lang="en-US" altLang="zh-CN" sz="2400" b="0" dirty="0"/>
                  <a:t> </a:t>
                </a:r>
                <a14:m>
                  <m:oMath xmlns:m="http://schemas.openxmlformats.org/officeDocument/2006/math">
                    <m:sSub>
                      <m:sSubPr>
                        <m:ctrlPr>
                          <a:rPr kumimoji="1" lang="en-US" altLang="zh-CN" sz="2400" b="0" i="1">
                            <a:latin typeface="Cambria Math" panose="02040503050406030204" pitchFamily="18" charset="0"/>
                          </a:rPr>
                        </m:ctrlPr>
                      </m:sSubPr>
                      <m:e>
                        <m:r>
                          <a:rPr kumimoji="1" lang="en-US" altLang="zh-CN" sz="2400" b="0" i="1">
                            <a:latin typeface="Cambria Math" panose="02040503050406030204" pitchFamily="18" charset="0"/>
                          </a:rPr>
                          <m:t>𝑇</m:t>
                        </m:r>
                      </m:e>
                      <m:sub>
                        <m:r>
                          <a:rPr kumimoji="1" lang="en-US" altLang="zh-CN" sz="2400" b="0" i="1">
                            <a:latin typeface="Cambria Math" panose="02040503050406030204" pitchFamily="18" charset="0"/>
                          </a:rPr>
                          <m:t>𝑅𝑢𝑛</m:t>
                        </m:r>
                      </m:sub>
                    </m:sSub>
                  </m:oMath>
                </a14:m>
                <a:r>
                  <a:rPr kumimoji="1" lang="zh-CN" altLang="en-US" sz="2300" b="0" dirty="0">
                    <a:latin typeface="Cambria Math" panose="02040503050406030204" pitchFamily="18" charset="0"/>
                  </a:rPr>
                  <a:t>）的比值</a:t>
                </a:r>
                <a:endParaRPr kumimoji="1" lang="en-US" altLang="zh-CN" sz="2300" b="0" dirty="0">
                  <a:latin typeface="Cambria Math" panose="02040503050406030204" pitchFamily="18" charset="0"/>
                </a:endParaRPr>
              </a:p>
              <a:p>
                <a:pPr lvl="1"/>
                <a14:m>
                  <m:oMath xmlns:m="http://schemas.openxmlformats.org/officeDocument/2006/math">
                    <m:r>
                      <a:rPr kumimoji="1" lang="zh-CN" altLang="en-US" sz="2200" i="1" smtClean="0">
                        <a:latin typeface="Cambria Math" panose="02040503050406030204" pitchFamily="18" charset="0"/>
                      </a:rPr>
                      <m:t>优先级</m:t>
                    </m:r>
                    <m:r>
                      <a:rPr kumimoji="1" lang="en-US" altLang="zh-CN" sz="2200" b="1" i="1" smtClean="0">
                        <a:latin typeface="Cambria Math" panose="02040503050406030204" pitchFamily="18" charset="0"/>
                      </a:rPr>
                      <m:t>=</m:t>
                    </m:r>
                    <m:r>
                      <m:rPr>
                        <m:sty m:val="p"/>
                      </m:rPr>
                      <a:rPr kumimoji="1" lang="en-US" altLang="zh-CN" sz="2200" i="1">
                        <a:latin typeface="Cambria Math" panose="02040503050406030204" pitchFamily="18" charset="0"/>
                      </a:rPr>
                      <m:t>Res</m:t>
                    </m:r>
                    <m:r>
                      <a:rPr kumimoji="1" lang="en-US" altLang="zh-CN" sz="2200" b="0" i="1" smtClean="0">
                        <a:latin typeface="Cambria Math" panose="02040503050406030204" pitchFamily="18" charset="0"/>
                      </a:rPr>
                      <m:t>𝑝𝑜𝑛𝑠𝑒</m:t>
                    </m:r>
                    <m:r>
                      <a:rPr kumimoji="1" lang="zh-CN" altLang="en-US" sz="2200" b="0" i="1" smtClean="0">
                        <a:latin typeface="Cambria Math" panose="02040503050406030204" pitchFamily="18" charset="0"/>
                      </a:rPr>
                      <m:t> </m:t>
                    </m:r>
                    <m:r>
                      <a:rPr kumimoji="1" lang="en-US" altLang="zh-CN" sz="2200" b="0" i="1" smtClean="0">
                        <a:latin typeface="Cambria Math" panose="02040503050406030204" pitchFamily="18" charset="0"/>
                      </a:rPr>
                      <m:t>𝑅𝑎𝑡𝑖𝑜</m:t>
                    </m:r>
                    <m:r>
                      <a:rPr kumimoji="1" lang="en-US" altLang="zh-CN" sz="2200" b="1" i="1" smtClean="0">
                        <a:latin typeface="Cambria Math" panose="02040503050406030204" pitchFamily="18" charset="0"/>
                      </a:rPr>
                      <m:t>=</m:t>
                    </m:r>
                    <m:f>
                      <m:fPr>
                        <m:ctrlPr>
                          <a:rPr kumimoji="1" lang="en-US" altLang="zh-CN" sz="2200" b="0" i="1" smtClean="0">
                            <a:latin typeface="Cambria Math" panose="02040503050406030204" pitchFamily="18" charset="0"/>
                          </a:rPr>
                        </m:ctrlPr>
                      </m:fPr>
                      <m:num>
                        <m:sSub>
                          <m:sSubPr>
                            <m:ctrlPr>
                              <a:rPr kumimoji="1" lang="en-US" altLang="zh-CN" sz="2200" b="0" i="1" smtClean="0">
                                <a:latin typeface="Cambria Math" panose="02040503050406030204" pitchFamily="18" charset="0"/>
                              </a:rPr>
                            </m:ctrlPr>
                          </m:sSubPr>
                          <m:e>
                            <m:r>
                              <a:rPr kumimoji="1" lang="en-US" altLang="zh-CN" sz="2200" b="0" i="1" smtClean="0">
                                <a:latin typeface="Cambria Math" panose="02040503050406030204" pitchFamily="18" charset="0"/>
                              </a:rPr>
                              <m:t>𝑇</m:t>
                            </m:r>
                          </m:e>
                          <m:sub>
                            <m:r>
                              <a:rPr kumimoji="1" lang="en-US" altLang="zh-CN" sz="2200" b="0" i="1">
                                <a:latin typeface="Cambria Math" panose="02040503050406030204" pitchFamily="18" charset="0"/>
                              </a:rPr>
                              <m:t>𝑅𝑒𝑠𝑝</m:t>
                            </m:r>
                            <m:r>
                              <a:rPr kumimoji="1" lang="en-US" altLang="zh-CN" sz="2200" b="0" i="1" smtClean="0">
                                <a:latin typeface="Cambria Math" panose="02040503050406030204" pitchFamily="18" charset="0"/>
                              </a:rPr>
                              <m:t>𝑜𝑛𝑠𝑒</m:t>
                            </m:r>
                          </m:sub>
                        </m:sSub>
                      </m:num>
                      <m:den>
                        <m:sSub>
                          <m:sSubPr>
                            <m:ctrlPr>
                              <a:rPr kumimoji="1" lang="en-US" altLang="zh-CN" sz="2200" b="0" i="1" smtClean="0">
                                <a:latin typeface="Cambria Math" panose="02040503050406030204" pitchFamily="18" charset="0"/>
                              </a:rPr>
                            </m:ctrlPr>
                          </m:sSubPr>
                          <m:e>
                            <m:r>
                              <a:rPr kumimoji="1" lang="en-US" altLang="zh-CN" sz="2200" b="0" i="1" smtClean="0">
                                <a:latin typeface="Cambria Math" panose="02040503050406030204" pitchFamily="18" charset="0"/>
                              </a:rPr>
                              <m:t>𝑇</m:t>
                            </m:r>
                          </m:e>
                          <m:sub>
                            <m:r>
                              <a:rPr kumimoji="1" lang="en-US" altLang="zh-CN" sz="2200" b="0" i="1" smtClean="0">
                                <a:latin typeface="Cambria Math" panose="02040503050406030204" pitchFamily="18" charset="0"/>
                              </a:rPr>
                              <m:t>𝑅𝑢𝑛</m:t>
                            </m:r>
                          </m:sub>
                        </m:sSub>
                      </m:den>
                    </m:f>
                    <m:r>
                      <a:rPr kumimoji="1" lang="en-US" altLang="zh-CN" i="1" smtClean="0">
                        <a:solidFill>
                          <a:srgbClr val="000000">
                            <a:lumMod val="75000"/>
                            <a:lumOff val="25000"/>
                          </a:srgbClr>
                        </a:solidFill>
                        <a:latin typeface="Cambria Math" panose="02040503050406030204" pitchFamily="18" charset="0"/>
                      </a:rPr>
                      <m:t>=</m:t>
                    </m:r>
                    <m:f>
                      <m:fPr>
                        <m:ctrlPr>
                          <a:rPr kumimoji="1" lang="en-US" altLang="zh-CN" b="0" i="1">
                            <a:solidFill>
                              <a:srgbClr val="000000">
                                <a:lumMod val="75000"/>
                                <a:lumOff val="25000"/>
                              </a:srgbClr>
                            </a:solidFill>
                            <a:latin typeface="Cambria Math" panose="02040503050406030204" pitchFamily="18" charset="0"/>
                          </a:rPr>
                        </m:ctrlPr>
                      </m:fPr>
                      <m:num>
                        <m:sSub>
                          <m:sSubPr>
                            <m:ctrlPr>
                              <a:rPr kumimoji="1" lang="en-US" altLang="zh-CN" b="0" i="1">
                                <a:solidFill>
                                  <a:srgbClr val="000000">
                                    <a:lumMod val="75000"/>
                                    <a:lumOff val="25000"/>
                                  </a:srgbClr>
                                </a:solidFill>
                                <a:latin typeface="Cambria Math" panose="02040503050406030204" pitchFamily="18" charset="0"/>
                              </a:rPr>
                            </m:ctrlPr>
                          </m:sSubPr>
                          <m:e>
                            <m:r>
                              <a:rPr kumimoji="1" lang="en-US" altLang="zh-CN" b="0" i="1">
                                <a:solidFill>
                                  <a:srgbClr val="000000">
                                    <a:lumMod val="75000"/>
                                    <a:lumOff val="25000"/>
                                  </a:srgbClr>
                                </a:solidFill>
                                <a:latin typeface="Cambria Math" panose="02040503050406030204" pitchFamily="18" charset="0"/>
                              </a:rPr>
                              <m:t>𝑇</m:t>
                            </m:r>
                          </m:e>
                          <m:sub>
                            <m:r>
                              <a:rPr kumimoji="1" lang="en-US" altLang="zh-CN" b="0" i="1" smtClean="0">
                                <a:solidFill>
                                  <a:srgbClr val="000000">
                                    <a:lumMod val="75000"/>
                                    <a:lumOff val="25000"/>
                                  </a:srgbClr>
                                </a:solidFill>
                                <a:latin typeface="Cambria Math" panose="02040503050406030204" pitchFamily="18" charset="0"/>
                              </a:rPr>
                              <m:t>𝑊𝑎𝑖𝑡𝑖𝑛𝑔</m:t>
                            </m:r>
                          </m:sub>
                        </m:sSub>
                        <m:r>
                          <a:rPr kumimoji="1" lang="en-US" altLang="zh-CN" b="0" i="1" smtClean="0">
                            <a:solidFill>
                              <a:srgbClr val="000000">
                                <a:lumMod val="75000"/>
                                <a:lumOff val="25000"/>
                              </a:srgbClr>
                            </a:solidFill>
                            <a:latin typeface="Cambria Math" panose="02040503050406030204" pitchFamily="18" charset="0"/>
                          </a:rPr>
                          <m:t>+</m:t>
                        </m:r>
                        <m:sSub>
                          <m:sSubPr>
                            <m:ctrlPr>
                              <a:rPr kumimoji="1" lang="en-US" altLang="zh-CN" b="0" i="1">
                                <a:solidFill>
                                  <a:srgbClr val="000000">
                                    <a:lumMod val="75000"/>
                                    <a:lumOff val="25000"/>
                                  </a:srgbClr>
                                </a:solidFill>
                                <a:latin typeface="Cambria Math" panose="02040503050406030204" pitchFamily="18" charset="0"/>
                              </a:rPr>
                            </m:ctrlPr>
                          </m:sSubPr>
                          <m:e>
                            <m:r>
                              <a:rPr kumimoji="1" lang="en-US" altLang="zh-CN" b="0" i="1">
                                <a:solidFill>
                                  <a:srgbClr val="000000">
                                    <a:lumMod val="75000"/>
                                    <a:lumOff val="25000"/>
                                  </a:srgbClr>
                                </a:solidFill>
                                <a:latin typeface="Cambria Math" panose="02040503050406030204" pitchFamily="18" charset="0"/>
                              </a:rPr>
                              <m:t>𝑇</m:t>
                            </m:r>
                          </m:e>
                          <m:sub>
                            <m:r>
                              <m:rPr>
                                <m:sty m:val="p"/>
                              </m:rPr>
                              <a:rPr kumimoji="1" lang="en-US" altLang="zh-CN" b="0" i="1">
                                <a:solidFill>
                                  <a:srgbClr val="000000">
                                    <a:lumMod val="75000"/>
                                    <a:lumOff val="25000"/>
                                  </a:srgbClr>
                                </a:solidFill>
                                <a:latin typeface="Cambria Math" panose="02040503050406030204" pitchFamily="18" charset="0"/>
                              </a:rPr>
                              <m:t>Run</m:t>
                            </m:r>
                          </m:sub>
                        </m:sSub>
                      </m:num>
                      <m:den>
                        <m:sSub>
                          <m:sSubPr>
                            <m:ctrlPr>
                              <a:rPr kumimoji="1" lang="en-US" altLang="zh-CN" b="0" i="1">
                                <a:solidFill>
                                  <a:srgbClr val="000000">
                                    <a:lumMod val="75000"/>
                                    <a:lumOff val="25000"/>
                                  </a:srgbClr>
                                </a:solidFill>
                                <a:latin typeface="Cambria Math" panose="02040503050406030204" pitchFamily="18" charset="0"/>
                              </a:rPr>
                            </m:ctrlPr>
                          </m:sSubPr>
                          <m:e>
                            <m:r>
                              <a:rPr kumimoji="1" lang="en-US" altLang="zh-CN" b="0" i="1">
                                <a:solidFill>
                                  <a:srgbClr val="000000">
                                    <a:lumMod val="75000"/>
                                    <a:lumOff val="25000"/>
                                  </a:srgbClr>
                                </a:solidFill>
                                <a:latin typeface="Cambria Math" panose="02040503050406030204" pitchFamily="18" charset="0"/>
                              </a:rPr>
                              <m:t>𝑇</m:t>
                            </m:r>
                          </m:e>
                          <m:sub>
                            <m:r>
                              <a:rPr kumimoji="1" lang="en-US" altLang="zh-CN" b="0" i="1">
                                <a:solidFill>
                                  <a:srgbClr val="000000">
                                    <a:lumMod val="75000"/>
                                    <a:lumOff val="25000"/>
                                  </a:srgbClr>
                                </a:solidFill>
                                <a:latin typeface="Cambria Math" panose="02040503050406030204" pitchFamily="18" charset="0"/>
                              </a:rPr>
                              <m:t>𝑅𝑢𝑛</m:t>
                            </m:r>
                          </m:sub>
                        </m:sSub>
                      </m:den>
                    </m:f>
                    <m:r>
                      <a:rPr kumimoji="1" lang="en-US" altLang="zh-CN" i="1">
                        <a:solidFill>
                          <a:srgbClr val="000000">
                            <a:lumMod val="75000"/>
                            <a:lumOff val="25000"/>
                          </a:srgbClr>
                        </a:solidFill>
                        <a:latin typeface="Cambria Math" panose="02040503050406030204" pitchFamily="18" charset="0"/>
                      </a:rPr>
                      <m:t>=</m:t>
                    </m:r>
                    <m:f>
                      <m:fPr>
                        <m:ctrlPr>
                          <a:rPr kumimoji="1" lang="en-US" altLang="zh-CN" b="0" i="1">
                            <a:solidFill>
                              <a:srgbClr val="000000">
                                <a:lumMod val="75000"/>
                                <a:lumOff val="25000"/>
                              </a:srgbClr>
                            </a:solidFill>
                            <a:latin typeface="Cambria Math" panose="02040503050406030204" pitchFamily="18" charset="0"/>
                          </a:rPr>
                        </m:ctrlPr>
                      </m:fPr>
                      <m:num>
                        <m:sSub>
                          <m:sSubPr>
                            <m:ctrlPr>
                              <a:rPr kumimoji="1" lang="en-US" altLang="zh-CN" b="0" i="1">
                                <a:solidFill>
                                  <a:srgbClr val="000000">
                                    <a:lumMod val="75000"/>
                                    <a:lumOff val="25000"/>
                                  </a:srgbClr>
                                </a:solidFill>
                                <a:latin typeface="Cambria Math" panose="02040503050406030204" pitchFamily="18" charset="0"/>
                              </a:rPr>
                            </m:ctrlPr>
                          </m:sSubPr>
                          <m:e>
                            <m:r>
                              <a:rPr kumimoji="1" lang="en-US" altLang="zh-CN" b="0" i="1">
                                <a:solidFill>
                                  <a:srgbClr val="000000">
                                    <a:lumMod val="75000"/>
                                    <a:lumOff val="25000"/>
                                  </a:srgbClr>
                                </a:solidFill>
                                <a:latin typeface="Cambria Math" panose="02040503050406030204" pitchFamily="18" charset="0"/>
                              </a:rPr>
                              <m:t>𝑇</m:t>
                            </m:r>
                          </m:e>
                          <m:sub>
                            <m:r>
                              <a:rPr kumimoji="1" lang="en-US" altLang="zh-CN" b="0" i="1">
                                <a:solidFill>
                                  <a:srgbClr val="000000">
                                    <a:lumMod val="75000"/>
                                    <a:lumOff val="25000"/>
                                  </a:srgbClr>
                                </a:solidFill>
                                <a:latin typeface="Cambria Math" panose="02040503050406030204" pitchFamily="18" charset="0"/>
                              </a:rPr>
                              <m:t>𝑊𝑎𝑖𝑡𝑖𝑛𝑔</m:t>
                            </m:r>
                          </m:sub>
                        </m:sSub>
                      </m:num>
                      <m:den>
                        <m:sSub>
                          <m:sSubPr>
                            <m:ctrlPr>
                              <a:rPr kumimoji="1" lang="en-US" altLang="zh-CN" b="0" i="1">
                                <a:solidFill>
                                  <a:srgbClr val="000000">
                                    <a:lumMod val="75000"/>
                                    <a:lumOff val="25000"/>
                                  </a:srgbClr>
                                </a:solidFill>
                                <a:latin typeface="Cambria Math" panose="02040503050406030204" pitchFamily="18" charset="0"/>
                              </a:rPr>
                            </m:ctrlPr>
                          </m:sSubPr>
                          <m:e>
                            <m:r>
                              <a:rPr kumimoji="1" lang="en-US" altLang="zh-CN" b="0" i="1">
                                <a:solidFill>
                                  <a:srgbClr val="000000">
                                    <a:lumMod val="75000"/>
                                    <a:lumOff val="25000"/>
                                  </a:srgbClr>
                                </a:solidFill>
                                <a:latin typeface="Cambria Math" panose="02040503050406030204" pitchFamily="18" charset="0"/>
                              </a:rPr>
                              <m:t>𝑇</m:t>
                            </m:r>
                          </m:e>
                          <m:sub>
                            <m:r>
                              <a:rPr kumimoji="1" lang="en-US" altLang="zh-CN" b="0" i="1">
                                <a:solidFill>
                                  <a:srgbClr val="000000">
                                    <a:lumMod val="75000"/>
                                    <a:lumOff val="25000"/>
                                  </a:srgbClr>
                                </a:solidFill>
                                <a:latin typeface="Cambria Math" panose="02040503050406030204" pitchFamily="18" charset="0"/>
                              </a:rPr>
                              <m:t>𝑅𝑢𝑛</m:t>
                            </m:r>
                          </m:sub>
                        </m:sSub>
                      </m:den>
                    </m:f>
                    <m:r>
                      <a:rPr kumimoji="1" lang="en-US" altLang="zh-CN" b="0" i="1" smtClean="0">
                        <a:solidFill>
                          <a:srgbClr val="000000">
                            <a:lumMod val="75000"/>
                            <a:lumOff val="25000"/>
                          </a:srgbClr>
                        </a:solidFill>
                        <a:latin typeface="Cambria Math" panose="02040503050406030204" pitchFamily="18" charset="0"/>
                      </a:rPr>
                      <m:t>+1</m:t>
                    </m:r>
                  </m:oMath>
                </a14:m>
                <a:endParaRPr kumimoji="1" lang="en-US" altLang="zh-CN" sz="1400" dirty="0"/>
              </a:p>
              <a:p>
                <a:pPr lvl="1"/>
                <a:r>
                  <a:rPr kumimoji="1" lang="zh-CN" altLang="en-US" sz="2200" b="0" dirty="0"/>
                  <a:t>如果两个任务等待时间（</a:t>
                </a:r>
                <a:r>
                  <a:rPr kumimoji="1" lang="en-US" altLang="zh-CN" sz="2200" b="0" dirty="0">
                    <a:solidFill>
                      <a:srgbClr val="000000">
                        <a:lumMod val="75000"/>
                        <a:lumOff val="25000"/>
                      </a:srgbClr>
                    </a:solidFill>
                  </a:rPr>
                  <a:t> </a:t>
                </a:r>
                <a14:m>
                  <m:oMath xmlns:m="http://schemas.openxmlformats.org/officeDocument/2006/math">
                    <m:sSub>
                      <m:sSubPr>
                        <m:ctrlPr>
                          <a:rPr kumimoji="1" lang="en-US" altLang="zh-CN" sz="2200" b="0" i="1">
                            <a:solidFill>
                              <a:srgbClr val="000000">
                                <a:lumMod val="75000"/>
                                <a:lumOff val="25000"/>
                              </a:srgbClr>
                            </a:solidFill>
                            <a:latin typeface="Cambria Math" panose="02040503050406030204" pitchFamily="18" charset="0"/>
                          </a:rPr>
                        </m:ctrlPr>
                      </m:sSubPr>
                      <m:e>
                        <m:r>
                          <a:rPr kumimoji="1" lang="en-US" altLang="zh-CN" sz="2200" b="0" i="1">
                            <a:solidFill>
                              <a:srgbClr val="000000">
                                <a:lumMod val="75000"/>
                                <a:lumOff val="25000"/>
                              </a:srgbClr>
                            </a:solidFill>
                            <a:latin typeface="Cambria Math" panose="02040503050406030204" pitchFamily="18" charset="0"/>
                          </a:rPr>
                          <m:t>𝑇</m:t>
                        </m:r>
                      </m:e>
                      <m:sub>
                        <m:r>
                          <a:rPr kumimoji="1" lang="en-US" altLang="zh-CN" sz="2200" b="0" i="1">
                            <a:solidFill>
                              <a:srgbClr val="000000">
                                <a:lumMod val="75000"/>
                                <a:lumOff val="25000"/>
                              </a:srgbClr>
                            </a:solidFill>
                            <a:latin typeface="Cambria Math" panose="02040503050406030204" pitchFamily="18" charset="0"/>
                          </a:rPr>
                          <m:t>𝑊𝑎𝑖𝑡𝑖𝑛𝑔</m:t>
                        </m:r>
                      </m:sub>
                    </m:sSub>
                    <m:r>
                      <a:rPr kumimoji="1" lang="en-US" altLang="zh-CN" sz="2200" b="0" i="1">
                        <a:solidFill>
                          <a:srgbClr val="000000">
                            <a:lumMod val="75000"/>
                            <a:lumOff val="25000"/>
                          </a:srgbClr>
                        </a:solidFill>
                        <a:latin typeface="Cambria Math" panose="02040503050406030204" pitchFamily="18" charset="0"/>
                      </a:rPr>
                      <m:t> </m:t>
                    </m:r>
                  </m:oMath>
                </a14:m>
                <a:r>
                  <a:rPr kumimoji="1" lang="zh-CN" altLang="en-US" sz="2200" b="0" dirty="0"/>
                  <a:t>）相同，则运行时间越短越优先</a:t>
                </a:r>
                <a:endParaRPr kumimoji="1" lang="en-US" altLang="zh-CN" sz="2200" b="0" dirty="0"/>
              </a:p>
              <a:p>
                <a:pPr lvl="1"/>
                <a:r>
                  <a:rPr kumimoji="1" lang="zh-CN" altLang="en-US" sz="2200" b="0" dirty="0"/>
                  <a:t>如果两个任务运行时间相同，则等待时间越长，越优先</a:t>
                </a:r>
                <a:endParaRPr kumimoji="1" lang="en" altLang="zh-CN" sz="2200" b="0" dirty="0"/>
              </a:p>
              <a:p>
                <a:pPr marL="0" indent="0">
                  <a:buNone/>
                </a:pPr>
                <a:endParaRPr kumimoji="1" lang="en" altLang="zh-CN" sz="1600" dirty="0"/>
              </a:p>
              <a:p>
                <a:pPr marL="0" indent="0">
                  <a:buNone/>
                </a:pPr>
                <a:endParaRPr kumimoji="1" lang="en" altLang="zh-CN" sz="1600" dirty="0"/>
              </a:p>
              <a:p>
                <a:pPr marL="0" indent="0">
                  <a:buNone/>
                </a:pPr>
                <a:r>
                  <a:rPr kumimoji="1" lang="en" altLang="zh-CN" sz="2100" dirty="0"/>
                  <a:t>﻿HRRN </a:t>
                </a:r>
                <a:r>
                  <a:rPr kumimoji="1" lang="zh-CN" altLang="en-US" sz="2100" dirty="0"/>
                  <a:t>策略通过结合</a:t>
                </a:r>
                <a:r>
                  <a:rPr kumimoji="1" lang="en" altLang="zh-CN" sz="2100" dirty="0"/>
                  <a:t>FCFS</a:t>
                </a:r>
                <a:r>
                  <a:rPr kumimoji="1" lang="zh-CN" altLang="en-US" sz="2100" dirty="0"/>
                  <a:t>策略和</a:t>
                </a:r>
                <a:r>
                  <a:rPr kumimoji="1" lang="en" altLang="zh-CN" sz="2100" dirty="0"/>
                  <a:t>SJF</a:t>
                </a:r>
                <a:r>
                  <a:rPr kumimoji="1" lang="zh-CN" altLang="en-US" sz="2100" dirty="0"/>
                  <a:t>策略，避免了</a:t>
                </a:r>
                <a:r>
                  <a:rPr kumimoji="1" lang="en" altLang="zh-CN" sz="2100" dirty="0"/>
                  <a:t>SJF</a:t>
                </a:r>
                <a:r>
                  <a:rPr kumimoji="1" lang="zh-CN" altLang="en-US" sz="2100" dirty="0"/>
                  <a:t>策略在公平性方面的问题。</a:t>
                </a:r>
              </a:p>
              <a:p>
                <a:endParaRPr kumimoji="1" lang="en-US" altLang="zh-CN" sz="1600" b="1" dirty="0"/>
              </a:p>
            </p:txBody>
          </p:sp>
        </mc:Choice>
        <mc:Fallback xmlns="">
          <p:sp>
            <p:nvSpPr>
              <p:cNvPr id="2" name="内容占位符 1">
                <a:extLst>
                  <a:ext uri="{FF2B5EF4-FFF2-40B4-BE49-F238E27FC236}">
                    <a16:creationId xmlns:a16="http://schemas.microsoft.com/office/drawing/2014/main" id="{484CF428-B621-8322-39A8-33FD517BCC30}"/>
                  </a:ext>
                </a:extLst>
              </p:cNvPr>
              <p:cNvSpPr>
                <a:spLocks noGrp="1" noRot="1" noChangeAspect="1" noMove="1" noResize="1" noEditPoints="1" noAdjustHandles="1" noChangeArrowheads="1" noChangeShapeType="1" noTextEdit="1"/>
              </p:cNvSpPr>
              <p:nvPr>
                <p:ph idx="1"/>
              </p:nvPr>
            </p:nvSpPr>
            <p:spPr>
              <a:xfrm>
                <a:off x="457200" y="1333501"/>
                <a:ext cx="8507288" cy="3771636"/>
              </a:xfrm>
              <a:blipFill>
                <a:blip r:embed="rId2"/>
                <a:stretch>
                  <a:fillRect l="-745" t="-337" r="-596"/>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770DE041-8090-7178-7A7C-2DEB330EF7B8}"/>
              </a:ext>
            </a:extLst>
          </p:cNvPr>
          <p:cNvSpPr>
            <a:spLocks noGrp="1"/>
          </p:cNvSpPr>
          <p:nvPr>
            <p:ph type="sldNum" sz="quarter" idx="12"/>
          </p:nvPr>
        </p:nvSpPr>
        <p:spPr/>
        <p:txBody>
          <a:bodyPr/>
          <a:lstStyle/>
          <a:p>
            <a:fld id="{ADE361C3-C043-4A6E-BDCE-8DA1E7D90A3B}" type="slidenum">
              <a:rPr lang="zh-CN" altLang="en-US" smtClean="0"/>
              <a:pPr/>
              <a:t>71</a:t>
            </a:fld>
            <a:endParaRPr lang="zh-CN" altLang="en-US"/>
          </a:p>
        </p:txBody>
      </p:sp>
      <p:sp>
        <p:nvSpPr>
          <p:cNvPr id="4" name="标题 3">
            <a:extLst>
              <a:ext uri="{FF2B5EF4-FFF2-40B4-BE49-F238E27FC236}">
                <a16:creationId xmlns:a16="http://schemas.microsoft.com/office/drawing/2014/main" id="{2531E986-5B1F-B6F8-E600-42FA36D454C5}"/>
              </a:ext>
            </a:extLst>
          </p:cNvPr>
          <p:cNvSpPr>
            <a:spLocks noGrp="1"/>
          </p:cNvSpPr>
          <p:nvPr>
            <p:ph type="title"/>
          </p:nvPr>
        </p:nvSpPr>
        <p:spPr/>
        <p:txBody>
          <a:bodyPr>
            <a:noAutofit/>
          </a:bodyPr>
          <a:lstStyle/>
          <a:p>
            <a:r>
              <a:rPr kumimoji="1" lang="zh-CN" altLang="en-US" sz="2800" dirty="0"/>
              <a:t>高响应比优先（</a:t>
            </a:r>
            <a:r>
              <a:rPr kumimoji="1" lang="en-US" altLang="zh-CN" sz="2800" dirty="0"/>
              <a:t>Highest</a:t>
            </a:r>
            <a:r>
              <a:rPr kumimoji="1" lang="zh-CN" altLang="en-US" sz="2800" dirty="0"/>
              <a:t> </a:t>
            </a:r>
            <a:r>
              <a:rPr kumimoji="1" lang="en-US" altLang="zh-CN" sz="2800" dirty="0"/>
              <a:t>Response</a:t>
            </a:r>
            <a:r>
              <a:rPr kumimoji="1" lang="zh-CN" altLang="en-US" sz="2800" dirty="0"/>
              <a:t> </a:t>
            </a:r>
            <a:r>
              <a:rPr kumimoji="1" lang="en-US" altLang="zh-CN" sz="2800" dirty="0"/>
              <a:t>Ratio</a:t>
            </a:r>
            <a:r>
              <a:rPr kumimoji="1" lang="zh-CN" altLang="en-US" sz="2800" dirty="0"/>
              <a:t> </a:t>
            </a:r>
            <a:r>
              <a:rPr kumimoji="1" lang="en-US" altLang="zh-CN" sz="2800" dirty="0"/>
              <a:t>Next</a:t>
            </a:r>
            <a:r>
              <a:rPr kumimoji="1" lang="zh-CN" altLang="en-US" sz="2800" dirty="0"/>
              <a:t>）</a:t>
            </a:r>
          </a:p>
        </p:txBody>
      </p:sp>
    </p:spTree>
    <p:extLst>
      <p:ext uri="{BB962C8B-B14F-4D97-AF65-F5344CB8AC3E}">
        <p14:creationId xmlns:p14="http://schemas.microsoft.com/office/powerpoint/2010/main" val="12613860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C3CFBB2-29A4-9845-909C-D2C6211C1301}"/>
              </a:ext>
            </a:extLst>
          </p:cNvPr>
          <p:cNvSpPr>
            <a:spLocks noGrp="1"/>
          </p:cNvSpPr>
          <p:nvPr>
            <p:ph type="title"/>
          </p:nvPr>
        </p:nvSpPr>
        <p:spPr/>
        <p:txBody>
          <a:bodyPr/>
          <a:lstStyle/>
          <a:p>
            <a:r>
              <a:rPr kumimoji="1" lang="zh-CN" altLang="en-US" dirty="0"/>
              <a:t>公平共享调度</a:t>
            </a:r>
            <a:endParaRPr kumimoji="1" lang="zh-CN" altLang="en-US" b="1" dirty="0"/>
          </a:p>
        </p:txBody>
      </p:sp>
      <p:sp>
        <p:nvSpPr>
          <p:cNvPr id="6" name="文本占位符 5">
            <a:extLst>
              <a:ext uri="{FF2B5EF4-FFF2-40B4-BE49-F238E27FC236}">
                <a16:creationId xmlns:a16="http://schemas.microsoft.com/office/drawing/2014/main" id="{88326478-0DD6-F849-B334-5BDB7DEEC82C}"/>
              </a:ext>
            </a:extLst>
          </p:cNvPr>
          <p:cNvSpPr>
            <a:spLocks noGrp="1"/>
          </p:cNvSpPr>
          <p:nvPr>
            <p:ph type="body" idx="1"/>
          </p:nvPr>
        </p:nvSpPr>
        <p:spPr/>
        <p:txBody>
          <a:bodyPr/>
          <a:lstStyle/>
          <a:p>
            <a:r>
              <a:rPr kumimoji="1" lang="en-US" altLang="zh-CN" dirty="0"/>
              <a:t>Fair-Share</a:t>
            </a:r>
            <a:r>
              <a:rPr kumimoji="1" lang="zh-CN" altLang="en-US" dirty="0"/>
              <a:t> </a:t>
            </a:r>
            <a:r>
              <a:rPr kumimoji="1" lang="en-US" altLang="zh-CN" dirty="0"/>
              <a:t>Scheduling</a:t>
            </a:r>
            <a:endParaRPr kumimoji="1" lang="zh-CN" altLang="en-US" dirty="0"/>
          </a:p>
        </p:txBody>
      </p:sp>
      <p:sp>
        <p:nvSpPr>
          <p:cNvPr id="4" name="灯片编号占位符 3">
            <a:extLst>
              <a:ext uri="{FF2B5EF4-FFF2-40B4-BE49-F238E27FC236}">
                <a16:creationId xmlns:a16="http://schemas.microsoft.com/office/drawing/2014/main" id="{45F61D95-77C6-4F44-A6A2-DDF144D592FE}"/>
              </a:ext>
            </a:extLst>
          </p:cNvPr>
          <p:cNvSpPr>
            <a:spLocks noGrp="1"/>
          </p:cNvSpPr>
          <p:nvPr>
            <p:ph type="sldNum" sz="quarter" idx="12"/>
          </p:nvPr>
        </p:nvSpPr>
        <p:spPr/>
        <p:txBody>
          <a:bodyPr/>
          <a:lstStyle/>
          <a:p>
            <a:fld id="{ADE361C3-C043-4A6E-BDCE-8DA1E7D90A3B}" type="slidenum">
              <a:rPr lang="zh-CN" altLang="en-US" smtClean="0"/>
              <a:t>72</a:t>
            </a:fld>
            <a:endParaRPr lang="zh-CN" altLang="en-US"/>
          </a:p>
        </p:txBody>
      </p:sp>
    </p:spTree>
    <p:extLst>
      <p:ext uri="{BB962C8B-B14F-4D97-AF65-F5344CB8AC3E}">
        <p14:creationId xmlns:p14="http://schemas.microsoft.com/office/powerpoint/2010/main" val="13507067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B602B017-C18C-3048-A146-5D1CFE4B10EE}"/>
              </a:ext>
            </a:extLst>
          </p:cNvPr>
          <p:cNvSpPr>
            <a:spLocks noGrp="1"/>
          </p:cNvSpPr>
          <p:nvPr>
            <p:ph type="sldNum" sz="quarter" idx="12"/>
          </p:nvPr>
        </p:nvSpPr>
        <p:spPr/>
        <p:txBody>
          <a:bodyPr/>
          <a:lstStyle/>
          <a:p>
            <a:fld id="{ADE361C3-C043-4A6E-BDCE-8DA1E7D90A3B}" type="slidenum">
              <a:rPr lang="zh-CN" altLang="en-US" smtClean="0"/>
              <a:pPr/>
              <a:t>73</a:t>
            </a:fld>
            <a:endParaRPr lang="zh-CN" altLang="en-US"/>
          </a:p>
        </p:txBody>
      </p:sp>
      <p:sp>
        <p:nvSpPr>
          <p:cNvPr id="4" name="标题 3">
            <a:extLst>
              <a:ext uri="{FF2B5EF4-FFF2-40B4-BE49-F238E27FC236}">
                <a16:creationId xmlns:a16="http://schemas.microsoft.com/office/drawing/2014/main" id="{70494B72-8749-064E-94B7-D9EE4E72B81F}"/>
              </a:ext>
            </a:extLst>
          </p:cNvPr>
          <p:cNvSpPr>
            <a:spLocks noGrp="1"/>
          </p:cNvSpPr>
          <p:nvPr>
            <p:ph type="title"/>
          </p:nvPr>
        </p:nvSpPr>
        <p:spPr/>
        <p:txBody>
          <a:bodyPr/>
          <a:lstStyle/>
          <a:p>
            <a:r>
              <a:rPr kumimoji="1" lang="zh-CN" altLang="en-US" dirty="0"/>
              <a:t>场景：共享服务器</a:t>
            </a:r>
          </a:p>
        </p:txBody>
      </p:sp>
      <p:pic>
        <p:nvPicPr>
          <p:cNvPr id="6" name="图形 5" descr="用户">
            <a:extLst>
              <a:ext uri="{FF2B5EF4-FFF2-40B4-BE49-F238E27FC236}">
                <a16:creationId xmlns:a16="http://schemas.microsoft.com/office/drawing/2014/main" id="{ECDCB32D-F60F-0445-9643-81E09F54A1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43761" y="4067226"/>
            <a:ext cx="673224" cy="673224"/>
          </a:xfrm>
          <a:prstGeom prst="rect">
            <a:avLst/>
          </a:prstGeom>
        </p:spPr>
      </p:pic>
      <p:sp>
        <p:nvSpPr>
          <p:cNvPr id="11" name="云形 10">
            <a:extLst>
              <a:ext uri="{FF2B5EF4-FFF2-40B4-BE49-F238E27FC236}">
                <a16:creationId xmlns:a16="http://schemas.microsoft.com/office/drawing/2014/main" id="{97C2EE60-D483-5046-A46C-42F6A73805F0}"/>
              </a:ext>
            </a:extLst>
          </p:cNvPr>
          <p:cNvSpPr/>
          <p:nvPr/>
        </p:nvSpPr>
        <p:spPr>
          <a:xfrm>
            <a:off x="3995935" y="1729600"/>
            <a:ext cx="4900353" cy="2163149"/>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9" name="图形 18" descr="用户">
            <a:extLst>
              <a:ext uri="{FF2B5EF4-FFF2-40B4-BE49-F238E27FC236}">
                <a16:creationId xmlns:a16="http://schemas.microsoft.com/office/drawing/2014/main" id="{0E117A69-2760-7B45-A0AF-487BACFE1F0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32240" y="4067226"/>
            <a:ext cx="673224" cy="673224"/>
          </a:xfrm>
          <a:prstGeom prst="rect">
            <a:avLst/>
          </a:prstGeom>
        </p:spPr>
      </p:pic>
      <p:sp>
        <p:nvSpPr>
          <p:cNvPr id="2" name="圆角矩形 1">
            <a:extLst>
              <a:ext uri="{FF2B5EF4-FFF2-40B4-BE49-F238E27FC236}">
                <a16:creationId xmlns:a16="http://schemas.microsoft.com/office/drawing/2014/main" id="{CF0D1C01-1AF2-EB4B-BA64-C0EE804C3E85}"/>
              </a:ext>
            </a:extLst>
          </p:cNvPr>
          <p:cNvSpPr/>
          <p:nvPr/>
        </p:nvSpPr>
        <p:spPr>
          <a:xfrm>
            <a:off x="4602222" y="2451884"/>
            <a:ext cx="334581" cy="504056"/>
          </a:xfrm>
          <a:prstGeom prst="round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圆角矩形 20">
            <a:extLst>
              <a:ext uri="{FF2B5EF4-FFF2-40B4-BE49-F238E27FC236}">
                <a16:creationId xmlns:a16="http://schemas.microsoft.com/office/drawing/2014/main" id="{249FFBFA-CF0A-814A-ACFF-AF5CD59E3AB6}"/>
              </a:ext>
            </a:extLst>
          </p:cNvPr>
          <p:cNvSpPr/>
          <p:nvPr/>
        </p:nvSpPr>
        <p:spPr>
          <a:xfrm>
            <a:off x="5045900" y="2451884"/>
            <a:ext cx="334581" cy="504056"/>
          </a:xfrm>
          <a:prstGeom prst="roundRect">
            <a:avLst/>
          </a:prstGeom>
          <a:solidFill>
            <a:srgbClr val="69878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圆角矩形 21">
            <a:extLst>
              <a:ext uri="{FF2B5EF4-FFF2-40B4-BE49-F238E27FC236}">
                <a16:creationId xmlns:a16="http://schemas.microsoft.com/office/drawing/2014/main" id="{564A2E05-6151-6F44-A81F-5E86D8C8CA9F}"/>
              </a:ext>
            </a:extLst>
          </p:cNvPr>
          <p:cNvSpPr/>
          <p:nvPr/>
        </p:nvSpPr>
        <p:spPr>
          <a:xfrm>
            <a:off x="5480134" y="2451884"/>
            <a:ext cx="334581" cy="504056"/>
          </a:xfrm>
          <a:prstGeom prst="round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圆角矩形 22">
            <a:extLst>
              <a:ext uri="{FF2B5EF4-FFF2-40B4-BE49-F238E27FC236}">
                <a16:creationId xmlns:a16="http://schemas.microsoft.com/office/drawing/2014/main" id="{DA1B85A5-0DD3-7248-BCA3-B9B7C6612584}"/>
              </a:ext>
            </a:extLst>
          </p:cNvPr>
          <p:cNvSpPr/>
          <p:nvPr/>
        </p:nvSpPr>
        <p:spPr>
          <a:xfrm>
            <a:off x="5914368" y="2451884"/>
            <a:ext cx="334581" cy="504056"/>
          </a:xfrm>
          <a:prstGeom prst="round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圆角矩形 24">
            <a:extLst>
              <a:ext uri="{FF2B5EF4-FFF2-40B4-BE49-F238E27FC236}">
                <a16:creationId xmlns:a16="http://schemas.microsoft.com/office/drawing/2014/main" id="{3A4C4391-0B7C-8C4B-97CC-0F699F621A16}"/>
              </a:ext>
            </a:extLst>
          </p:cNvPr>
          <p:cNvSpPr/>
          <p:nvPr/>
        </p:nvSpPr>
        <p:spPr>
          <a:xfrm>
            <a:off x="6344208" y="2451884"/>
            <a:ext cx="334581" cy="504056"/>
          </a:xfrm>
          <a:prstGeom prst="round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 name="直线箭头连接符 7">
            <a:extLst>
              <a:ext uri="{FF2B5EF4-FFF2-40B4-BE49-F238E27FC236}">
                <a16:creationId xmlns:a16="http://schemas.microsoft.com/office/drawing/2014/main" id="{DB8B2B08-8689-9648-A353-8CCD27E92F09}"/>
              </a:ext>
            </a:extLst>
          </p:cNvPr>
          <p:cNvCxnSpPr>
            <a:cxnSpLocks/>
            <a:endCxn id="2" idx="2"/>
          </p:cNvCxnSpPr>
          <p:nvPr/>
        </p:nvCxnSpPr>
        <p:spPr>
          <a:xfrm flipV="1">
            <a:off x="4611666" y="2955940"/>
            <a:ext cx="157847" cy="1263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21BDA606-8A0D-3F49-BC8F-1E8B381BE10C}"/>
              </a:ext>
            </a:extLst>
          </p:cNvPr>
          <p:cNvCxnSpPr>
            <a:cxnSpLocks/>
            <a:endCxn id="22" idx="2"/>
          </p:cNvCxnSpPr>
          <p:nvPr/>
        </p:nvCxnSpPr>
        <p:spPr>
          <a:xfrm flipV="1">
            <a:off x="4632773" y="2955940"/>
            <a:ext cx="1014652" cy="1263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id="{E2643269-7075-FA46-A754-675B80BF7108}"/>
              </a:ext>
            </a:extLst>
          </p:cNvPr>
          <p:cNvCxnSpPr>
            <a:cxnSpLocks/>
            <a:endCxn id="23" idx="2"/>
          </p:cNvCxnSpPr>
          <p:nvPr/>
        </p:nvCxnSpPr>
        <p:spPr>
          <a:xfrm flipV="1">
            <a:off x="4632773" y="2955940"/>
            <a:ext cx="1448886" cy="1263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CDD59690-EC6E-4E4F-A4AA-4215B37FF7DE}"/>
              </a:ext>
            </a:extLst>
          </p:cNvPr>
          <p:cNvCxnSpPr>
            <a:cxnSpLocks/>
            <a:endCxn id="25" idx="2"/>
          </p:cNvCxnSpPr>
          <p:nvPr/>
        </p:nvCxnSpPr>
        <p:spPr>
          <a:xfrm flipV="1">
            <a:off x="4616167" y="2955940"/>
            <a:ext cx="1895332" cy="1263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7B04A2EF-A3D7-744D-85D6-6E624ED02A6C}"/>
              </a:ext>
            </a:extLst>
          </p:cNvPr>
          <p:cNvCxnSpPr>
            <a:cxnSpLocks/>
            <a:stCxn id="19" idx="1"/>
            <a:endCxn id="21" idx="2"/>
          </p:cNvCxnSpPr>
          <p:nvPr/>
        </p:nvCxnSpPr>
        <p:spPr>
          <a:xfrm flipH="1" flipV="1">
            <a:off x="5213191" y="2955940"/>
            <a:ext cx="1519049" cy="14478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右箭头 36">
            <a:extLst>
              <a:ext uri="{FF2B5EF4-FFF2-40B4-BE49-F238E27FC236}">
                <a16:creationId xmlns:a16="http://schemas.microsoft.com/office/drawing/2014/main" id="{58E4EC88-BC8A-E140-A16C-983EB315A2AB}"/>
              </a:ext>
            </a:extLst>
          </p:cNvPr>
          <p:cNvSpPr/>
          <p:nvPr/>
        </p:nvSpPr>
        <p:spPr>
          <a:xfrm>
            <a:off x="6777508" y="2614608"/>
            <a:ext cx="354398" cy="2520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文本框 38">
            <a:extLst>
              <a:ext uri="{FF2B5EF4-FFF2-40B4-BE49-F238E27FC236}">
                <a16:creationId xmlns:a16="http://schemas.microsoft.com/office/drawing/2014/main" id="{576A15F8-6ABC-BF42-804C-F7BE75CF2057}"/>
              </a:ext>
            </a:extLst>
          </p:cNvPr>
          <p:cNvSpPr txBox="1"/>
          <p:nvPr/>
        </p:nvSpPr>
        <p:spPr>
          <a:xfrm>
            <a:off x="3687549" y="4801716"/>
            <a:ext cx="1692932" cy="369332"/>
          </a:xfrm>
          <a:prstGeom prst="rect">
            <a:avLst/>
          </a:prstGeom>
          <a:noFill/>
        </p:spPr>
        <p:txBody>
          <a:bodyPr wrap="square" rtlCol="0">
            <a:spAutoFit/>
          </a:bodyPr>
          <a:lstStyle/>
          <a:p>
            <a:pPr algn="ctr"/>
            <a:r>
              <a:rPr kumimoji="1" lang="en-US" altLang="zh-CN" dirty="0"/>
              <a:t>A</a:t>
            </a:r>
            <a:r>
              <a:rPr kumimoji="1" lang="zh-CN" altLang="en-US" dirty="0"/>
              <a:t>发起</a:t>
            </a:r>
            <a:r>
              <a:rPr kumimoji="1" lang="en-US" altLang="zh-CN" dirty="0"/>
              <a:t>4</a:t>
            </a:r>
            <a:r>
              <a:rPr kumimoji="1" lang="zh-CN" altLang="en-US" dirty="0"/>
              <a:t>个任务</a:t>
            </a:r>
          </a:p>
        </p:txBody>
      </p:sp>
      <p:sp>
        <p:nvSpPr>
          <p:cNvPr id="40" name="文本框 39">
            <a:extLst>
              <a:ext uri="{FF2B5EF4-FFF2-40B4-BE49-F238E27FC236}">
                <a16:creationId xmlns:a16="http://schemas.microsoft.com/office/drawing/2014/main" id="{DABAC88F-083E-E247-A700-59297179F2FF}"/>
              </a:ext>
            </a:extLst>
          </p:cNvPr>
          <p:cNvSpPr txBox="1"/>
          <p:nvPr/>
        </p:nvSpPr>
        <p:spPr>
          <a:xfrm>
            <a:off x="6284979" y="4834040"/>
            <a:ext cx="1692932" cy="369332"/>
          </a:xfrm>
          <a:prstGeom prst="rect">
            <a:avLst/>
          </a:prstGeom>
          <a:noFill/>
        </p:spPr>
        <p:txBody>
          <a:bodyPr wrap="square" rtlCol="0">
            <a:spAutoFit/>
          </a:bodyPr>
          <a:lstStyle/>
          <a:p>
            <a:pPr algn="ctr"/>
            <a:r>
              <a:rPr kumimoji="1" lang="en-US" altLang="zh-CN" dirty="0"/>
              <a:t>B</a:t>
            </a:r>
            <a:r>
              <a:rPr kumimoji="1" lang="zh-CN" altLang="en-US" dirty="0"/>
              <a:t>发起</a:t>
            </a:r>
            <a:r>
              <a:rPr kumimoji="1" lang="en-US" altLang="zh-CN" dirty="0"/>
              <a:t>1</a:t>
            </a:r>
            <a:r>
              <a:rPr kumimoji="1" lang="zh-CN" altLang="en-US" dirty="0"/>
              <a:t>个任务</a:t>
            </a:r>
          </a:p>
        </p:txBody>
      </p:sp>
      <p:pic>
        <p:nvPicPr>
          <p:cNvPr id="43" name="图形 42" descr="处理器">
            <a:extLst>
              <a:ext uri="{FF2B5EF4-FFF2-40B4-BE49-F238E27FC236}">
                <a16:creationId xmlns:a16="http://schemas.microsoft.com/office/drawing/2014/main" id="{7274385A-CBA2-7E4F-835D-EE8FC13A536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59551" y="2413265"/>
            <a:ext cx="654713" cy="654713"/>
          </a:xfrm>
          <a:prstGeom prst="rect">
            <a:avLst/>
          </a:prstGeom>
        </p:spPr>
      </p:pic>
      <p:sp>
        <p:nvSpPr>
          <p:cNvPr id="45" name="文本框 44">
            <a:extLst>
              <a:ext uri="{FF2B5EF4-FFF2-40B4-BE49-F238E27FC236}">
                <a16:creationId xmlns:a16="http://schemas.microsoft.com/office/drawing/2014/main" id="{33D0CA47-0FBF-4C42-A8BD-193A7F1F248F}"/>
              </a:ext>
            </a:extLst>
          </p:cNvPr>
          <p:cNvSpPr txBox="1"/>
          <p:nvPr/>
        </p:nvSpPr>
        <p:spPr>
          <a:xfrm>
            <a:off x="6450883" y="2051152"/>
            <a:ext cx="2110986" cy="369332"/>
          </a:xfrm>
          <a:prstGeom prst="rect">
            <a:avLst/>
          </a:prstGeom>
          <a:noFill/>
        </p:spPr>
        <p:txBody>
          <a:bodyPr wrap="square" rtlCol="0">
            <a:spAutoFit/>
          </a:bodyPr>
          <a:lstStyle/>
          <a:p>
            <a:r>
              <a:rPr kumimoji="1" lang="en-US" altLang="zh-CN" dirty="0"/>
              <a:t>CPU</a:t>
            </a:r>
            <a:r>
              <a:rPr kumimoji="1" lang="zh-CN" altLang="en-US" dirty="0"/>
              <a:t>（时间片轮转）</a:t>
            </a:r>
          </a:p>
        </p:txBody>
      </p:sp>
      <p:sp>
        <p:nvSpPr>
          <p:cNvPr id="46" name="文本框 45">
            <a:extLst>
              <a:ext uri="{FF2B5EF4-FFF2-40B4-BE49-F238E27FC236}">
                <a16:creationId xmlns:a16="http://schemas.microsoft.com/office/drawing/2014/main" id="{10B8D993-B7FB-CC4F-AC03-52073EFBF6EF}"/>
              </a:ext>
            </a:extLst>
          </p:cNvPr>
          <p:cNvSpPr txBox="1"/>
          <p:nvPr/>
        </p:nvSpPr>
        <p:spPr>
          <a:xfrm>
            <a:off x="5243314" y="2083006"/>
            <a:ext cx="1100894" cy="369332"/>
          </a:xfrm>
          <a:prstGeom prst="rect">
            <a:avLst/>
          </a:prstGeom>
          <a:noFill/>
        </p:spPr>
        <p:txBody>
          <a:bodyPr wrap="square" rtlCol="0">
            <a:spAutoFit/>
          </a:bodyPr>
          <a:lstStyle/>
          <a:p>
            <a:r>
              <a:rPr kumimoji="1" lang="zh-CN" altLang="en-US" dirty="0"/>
              <a:t>任务队列</a:t>
            </a:r>
          </a:p>
        </p:txBody>
      </p:sp>
      <p:sp>
        <p:nvSpPr>
          <p:cNvPr id="49" name="内容占位符 2">
            <a:extLst>
              <a:ext uri="{FF2B5EF4-FFF2-40B4-BE49-F238E27FC236}">
                <a16:creationId xmlns:a16="http://schemas.microsoft.com/office/drawing/2014/main" id="{1FDACA10-42EB-DB48-8FA6-81CB7845E367}"/>
              </a:ext>
            </a:extLst>
          </p:cNvPr>
          <p:cNvSpPr>
            <a:spLocks noGrp="1"/>
          </p:cNvSpPr>
          <p:nvPr>
            <p:ph idx="1"/>
          </p:nvPr>
        </p:nvSpPr>
        <p:spPr>
          <a:xfrm>
            <a:off x="164978" y="1280437"/>
            <a:ext cx="8229600" cy="3771636"/>
          </a:xfrm>
        </p:spPr>
        <p:txBody>
          <a:bodyPr>
            <a:normAutofit/>
          </a:bodyPr>
          <a:lstStyle/>
          <a:p>
            <a:r>
              <a:rPr kumimoji="1" lang="en-US" altLang="zh-CN" sz="1800" dirty="0"/>
              <a:t>A</a:t>
            </a:r>
            <a:r>
              <a:rPr kumimoji="1" lang="zh-CN" altLang="en-US" sz="1800" dirty="0"/>
              <a:t>和</a:t>
            </a:r>
            <a:r>
              <a:rPr kumimoji="1" lang="en-US" altLang="zh-CN" sz="1800" dirty="0"/>
              <a:t>B</a:t>
            </a:r>
            <a:r>
              <a:rPr kumimoji="1" lang="zh-CN" altLang="en-US" sz="1800" dirty="0"/>
              <a:t>两位同学合资买了一台服务器，他们每人负担了一半的费用</a:t>
            </a:r>
            <a:endParaRPr kumimoji="1" lang="en-US" altLang="zh-CN" sz="1800" dirty="0"/>
          </a:p>
          <a:p>
            <a:pPr lvl="1"/>
            <a:endParaRPr kumimoji="1" lang="en-US" altLang="zh-CN" sz="1600" dirty="0"/>
          </a:p>
          <a:p>
            <a:r>
              <a:rPr kumimoji="1" lang="zh-CN" altLang="en-US" sz="1800" dirty="0"/>
              <a:t>两人应</a:t>
            </a:r>
            <a:r>
              <a:rPr kumimoji="1" lang="zh-CN" altLang="en-US" sz="1800" dirty="0">
                <a:solidFill>
                  <a:srgbClr val="C00000"/>
                </a:solidFill>
              </a:rPr>
              <a:t>均分</a:t>
            </a:r>
            <a:r>
              <a:rPr kumimoji="1" lang="en-US" altLang="zh-CN" sz="1800" dirty="0"/>
              <a:t>CPU</a:t>
            </a:r>
            <a:r>
              <a:rPr kumimoji="1" lang="zh-CN" altLang="en-US" sz="1800" dirty="0"/>
              <a:t>时间</a:t>
            </a:r>
            <a:endParaRPr kumimoji="1" lang="en-US" altLang="zh-CN" sz="1800" dirty="0"/>
          </a:p>
          <a:p>
            <a:pPr lvl="1"/>
            <a:r>
              <a:rPr kumimoji="1" lang="zh-CN" altLang="en-US" sz="1600" dirty="0"/>
              <a:t>而非被发起的任务数量决定</a:t>
            </a:r>
            <a:endParaRPr kumimoji="1" lang="en-US" altLang="zh-CN" sz="1600" dirty="0"/>
          </a:p>
          <a:p>
            <a:pPr lvl="1"/>
            <a:endParaRPr kumimoji="1" lang="en-US" altLang="zh-CN" sz="1600" dirty="0"/>
          </a:p>
          <a:p>
            <a:r>
              <a:rPr kumimoji="1" lang="zh-CN" altLang="en-US" sz="1800" dirty="0"/>
              <a:t>如果</a:t>
            </a:r>
            <a:r>
              <a:rPr kumimoji="1" lang="en-US" altLang="zh-CN" sz="1800" dirty="0"/>
              <a:t>CPU</a:t>
            </a:r>
            <a:r>
              <a:rPr kumimoji="1" lang="zh-CN" altLang="en-US" sz="1800" dirty="0"/>
              <a:t>使用时间片轮转调度</a:t>
            </a:r>
            <a:endParaRPr kumimoji="1" lang="en-US" altLang="zh-CN" sz="1800" dirty="0"/>
          </a:p>
          <a:p>
            <a:pPr lvl="1"/>
            <a:r>
              <a:rPr kumimoji="1" lang="en-US" altLang="zh-CN" sz="1600" dirty="0"/>
              <a:t>A</a:t>
            </a:r>
            <a:r>
              <a:rPr kumimoji="1" lang="zh-CN" altLang="en-US" sz="1600" dirty="0"/>
              <a:t>占用</a:t>
            </a:r>
            <a:r>
              <a:rPr kumimoji="1" lang="en-US" altLang="zh-CN" sz="1600" dirty="0"/>
              <a:t>80%CPU</a:t>
            </a:r>
            <a:r>
              <a:rPr kumimoji="1" lang="zh-CN" altLang="en-US" sz="1600" dirty="0"/>
              <a:t>时间</a:t>
            </a:r>
            <a:endParaRPr kumimoji="1" lang="en-US" altLang="zh-CN" sz="1600" dirty="0"/>
          </a:p>
          <a:p>
            <a:pPr lvl="1"/>
            <a:r>
              <a:rPr kumimoji="1" lang="en-US" altLang="zh-CN" sz="1600" dirty="0"/>
              <a:t>B</a:t>
            </a:r>
            <a:r>
              <a:rPr kumimoji="1" lang="zh-CN" altLang="en-US" sz="1600" dirty="0"/>
              <a:t>占用</a:t>
            </a:r>
            <a:r>
              <a:rPr kumimoji="1" lang="en-US" altLang="zh-CN" sz="1600" dirty="0"/>
              <a:t>20%CPU</a:t>
            </a:r>
            <a:r>
              <a:rPr kumimoji="1" lang="zh-CN" altLang="en-US" sz="1600" dirty="0"/>
              <a:t>时间</a:t>
            </a:r>
            <a:endParaRPr kumimoji="1" lang="en-US" altLang="zh-CN" sz="1600" dirty="0"/>
          </a:p>
        </p:txBody>
      </p:sp>
    </p:spTree>
    <p:extLst>
      <p:ext uri="{BB962C8B-B14F-4D97-AF65-F5344CB8AC3E}">
        <p14:creationId xmlns:p14="http://schemas.microsoft.com/office/powerpoint/2010/main" val="23221005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FD8BC5-13BB-304D-A944-3DD842EC34C4}"/>
              </a:ext>
            </a:extLst>
          </p:cNvPr>
          <p:cNvSpPr>
            <a:spLocks noGrp="1"/>
          </p:cNvSpPr>
          <p:nvPr>
            <p:ph type="title"/>
          </p:nvPr>
        </p:nvSpPr>
        <p:spPr>
          <a:xfrm>
            <a:off x="457200" y="228866"/>
            <a:ext cx="8229600" cy="900442"/>
          </a:xfrm>
        </p:spPr>
        <p:txBody>
          <a:bodyPr/>
          <a:lstStyle/>
          <a:p>
            <a:r>
              <a:rPr kumimoji="1" lang="zh-CN" altLang="en-US" dirty="0"/>
              <a:t>公平共享</a:t>
            </a:r>
          </a:p>
        </p:txBody>
      </p:sp>
      <p:sp>
        <p:nvSpPr>
          <p:cNvPr id="3" name="内容占位符 2">
            <a:extLst>
              <a:ext uri="{FF2B5EF4-FFF2-40B4-BE49-F238E27FC236}">
                <a16:creationId xmlns:a16="http://schemas.microsoft.com/office/drawing/2014/main" id="{1643A026-1701-6B41-84C5-E1E3312991BD}"/>
              </a:ext>
            </a:extLst>
          </p:cNvPr>
          <p:cNvSpPr>
            <a:spLocks noGrp="1"/>
          </p:cNvSpPr>
          <p:nvPr>
            <p:ph idx="1"/>
          </p:nvPr>
        </p:nvSpPr>
        <p:spPr/>
        <p:txBody>
          <a:bodyPr/>
          <a:lstStyle/>
          <a:p>
            <a:r>
              <a:rPr kumimoji="1" lang="zh-CN" altLang="en-US" dirty="0"/>
              <a:t>每个用户占用的资源是成比例的</a:t>
            </a:r>
            <a:endParaRPr kumimoji="1" lang="en-US" altLang="zh-CN" dirty="0"/>
          </a:p>
          <a:p>
            <a:pPr lvl="1"/>
            <a:r>
              <a:rPr kumimoji="1" lang="zh-CN" altLang="en-US" dirty="0"/>
              <a:t>而非被任务的数量决定</a:t>
            </a:r>
            <a:endParaRPr kumimoji="1" lang="en-US" altLang="zh-CN" dirty="0"/>
          </a:p>
          <a:p>
            <a:pPr lvl="1"/>
            <a:endParaRPr kumimoji="1" lang="en-US" altLang="zh-CN" dirty="0"/>
          </a:p>
          <a:p>
            <a:r>
              <a:rPr kumimoji="1" lang="zh-CN" altLang="en-US" dirty="0"/>
              <a:t>每个用户占用的资源是可以被计算的</a:t>
            </a:r>
            <a:endParaRPr kumimoji="1" lang="en-US" altLang="zh-CN" dirty="0"/>
          </a:p>
          <a:p>
            <a:pPr lvl="1"/>
            <a:r>
              <a:rPr kumimoji="1" lang="zh-CN" altLang="en-US" dirty="0"/>
              <a:t>设定</a:t>
            </a:r>
            <a:r>
              <a:rPr kumimoji="1" lang="en-US" altLang="zh-CN" dirty="0"/>
              <a:t>“</a:t>
            </a:r>
            <a:r>
              <a:rPr kumimoji="1" lang="zh-CN" altLang="en-US" dirty="0"/>
              <a:t>份额</a:t>
            </a:r>
            <a:r>
              <a:rPr kumimoji="1" lang="en-US" altLang="zh-CN" dirty="0"/>
              <a:t>"</a:t>
            </a:r>
            <a:r>
              <a:rPr kumimoji="1" lang="zh-CN" altLang="en-US" dirty="0"/>
              <a:t>以确定相对比例（绝对值不重要）</a:t>
            </a:r>
            <a:endParaRPr kumimoji="1" lang="en-US" altLang="zh-CN" dirty="0"/>
          </a:p>
          <a:p>
            <a:pPr lvl="1"/>
            <a:r>
              <a:rPr kumimoji="1" lang="zh-CN" altLang="en-US" dirty="0"/>
              <a:t>例：份额为</a:t>
            </a:r>
            <a:r>
              <a:rPr kumimoji="1" lang="en-US" altLang="zh-CN" dirty="0"/>
              <a:t>4</a:t>
            </a:r>
            <a:r>
              <a:rPr kumimoji="1" lang="zh-CN" altLang="en-US" dirty="0"/>
              <a:t>的用户使用资源，是份额为</a:t>
            </a:r>
            <a:r>
              <a:rPr kumimoji="1" lang="en-US" altLang="zh-CN" dirty="0"/>
              <a:t>2</a:t>
            </a:r>
            <a:r>
              <a:rPr kumimoji="1" lang="zh-CN" altLang="en-US" dirty="0"/>
              <a:t>的用户的</a:t>
            </a:r>
            <a:r>
              <a:rPr kumimoji="1" lang="en-US" altLang="zh-CN" dirty="0"/>
              <a:t>2</a:t>
            </a:r>
            <a:r>
              <a:rPr kumimoji="1" lang="zh-CN" altLang="en-US" dirty="0"/>
              <a:t>倍</a:t>
            </a:r>
          </a:p>
        </p:txBody>
      </p:sp>
      <p:sp>
        <p:nvSpPr>
          <p:cNvPr id="4" name="灯片编号占位符 3">
            <a:extLst>
              <a:ext uri="{FF2B5EF4-FFF2-40B4-BE49-F238E27FC236}">
                <a16:creationId xmlns:a16="http://schemas.microsoft.com/office/drawing/2014/main" id="{890B08BA-50FD-CD49-AE52-A5B60D1466F1}"/>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74</a:t>
            </a:fld>
            <a:endParaRPr lang="zh-CN" altLang="en-US"/>
          </a:p>
        </p:txBody>
      </p:sp>
      <p:sp>
        <p:nvSpPr>
          <p:cNvPr id="5" name="页脚占位符 4">
            <a:extLst>
              <a:ext uri="{FF2B5EF4-FFF2-40B4-BE49-F238E27FC236}">
                <a16:creationId xmlns:a16="http://schemas.microsoft.com/office/drawing/2014/main" id="{985D6FAB-5ACB-484D-A792-41FAB11DDA9E}"/>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Tree>
    <p:extLst>
      <p:ext uri="{BB962C8B-B14F-4D97-AF65-F5344CB8AC3E}">
        <p14:creationId xmlns:p14="http://schemas.microsoft.com/office/powerpoint/2010/main" val="14656619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0EB56D-8F9C-0E41-9D5A-182653C09004}"/>
              </a:ext>
            </a:extLst>
          </p:cNvPr>
          <p:cNvSpPr>
            <a:spLocks noGrp="1"/>
          </p:cNvSpPr>
          <p:nvPr>
            <p:ph type="title"/>
          </p:nvPr>
        </p:nvSpPr>
        <p:spPr>
          <a:xfrm>
            <a:off x="457200" y="228866"/>
            <a:ext cx="8229600" cy="900442"/>
          </a:xfrm>
        </p:spPr>
        <p:txBody>
          <a:bodyPr/>
          <a:lstStyle/>
          <a:p>
            <a:r>
              <a:rPr kumimoji="1" lang="zh-CN" altLang="en-US" dirty="0"/>
              <a:t>添加条件：一个同学会问多个问题</a:t>
            </a:r>
          </a:p>
        </p:txBody>
      </p:sp>
      <p:sp>
        <p:nvSpPr>
          <p:cNvPr id="4" name="灯片编号占位符 3">
            <a:extLst>
              <a:ext uri="{FF2B5EF4-FFF2-40B4-BE49-F238E27FC236}">
                <a16:creationId xmlns:a16="http://schemas.microsoft.com/office/drawing/2014/main" id="{5527FC9D-F533-7341-A6CA-6947A593B72E}"/>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75</a:t>
            </a:fld>
            <a:endParaRPr lang="zh-CN" altLang="en-US"/>
          </a:p>
        </p:txBody>
      </p:sp>
      <p:grpSp>
        <p:nvGrpSpPr>
          <p:cNvPr id="5" name="组合 4">
            <a:extLst>
              <a:ext uri="{FF2B5EF4-FFF2-40B4-BE49-F238E27FC236}">
                <a16:creationId xmlns:a16="http://schemas.microsoft.com/office/drawing/2014/main" id="{15291E04-2CA7-1B47-A0C1-23A28AC9EF1A}"/>
              </a:ext>
            </a:extLst>
          </p:cNvPr>
          <p:cNvGrpSpPr/>
          <p:nvPr/>
        </p:nvGrpSpPr>
        <p:grpSpPr>
          <a:xfrm>
            <a:off x="741760" y="2745484"/>
            <a:ext cx="914400" cy="965540"/>
            <a:chOff x="2184748" y="3721596"/>
            <a:chExt cx="914400" cy="965540"/>
          </a:xfrm>
        </p:grpSpPr>
        <p:pic>
          <p:nvPicPr>
            <p:cNvPr id="6" name="图形 5" descr="用户">
              <a:extLst>
                <a:ext uri="{FF2B5EF4-FFF2-40B4-BE49-F238E27FC236}">
                  <a16:creationId xmlns:a16="http://schemas.microsoft.com/office/drawing/2014/main" id="{A98E13A8-0D97-0746-871B-2349F9E809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4748" y="3772736"/>
              <a:ext cx="914400" cy="914400"/>
            </a:xfrm>
            <a:prstGeom prst="rect">
              <a:avLst/>
            </a:prstGeom>
          </p:spPr>
        </p:pic>
        <p:grpSp>
          <p:nvGrpSpPr>
            <p:cNvPr id="7" name="组合 6">
              <a:extLst>
                <a:ext uri="{FF2B5EF4-FFF2-40B4-BE49-F238E27FC236}">
                  <a16:creationId xmlns:a16="http://schemas.microsoft.com/office/drawing/2014/main" id="{F806FA82-2663-DA4E-98B9-BB3998D34D05}"/>
                </a:ext>
              </a:extLst>
            </p:cNvPr>
            <p:cNvGrpSpPr/>
            <p:nvPr/>
          </p:nvGrpSpPr>
          <p:grpSpPr>
            <a:xfrm>
              <a:off x="2430293" y="3721596"/>
              <a:ext cx="423310" cy="423310"/>
              <a:chOff x="2348489" y="3580911"/>
              <a:chExt cx="586916" cy="586916"/>
            </a:xfrm>
          </p:grpSpPr>
          <p:sp>
            <p:nvSpPr>
              <p:cNvPr id="8" name="椭圆 7">
                <a:extLst>
                  <a:ext uri="{FF2B5EF4-FFF2-40B4-BE49-F238E27FC236}">
                    <a16:creationId xmlns:a16="http://schemas.microsoft.com/office/drawing/2014/main" id="{0FFC74FC-2E1A-5D4F-A3F8-F95F2E7D02A9}"/>
                  </a:ext>
                </a:extLst>
              </p:cNvPr>
              <p:cNvSpPr/>
              <p:nvPr/>
            </p:nvSpPr>
            <p:spPr>
              <a:xfrm>
                <a:off x="2435855" y="3747852"/>
                <a:ext cx="412186" cy="2880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descr="学位帽">
                <a:extLst>
                  <a:ext uri="{FF2B5EF4-FFF2-40B4-BE49-F238E27FC236}">
                    <a16:creationId xmlns:a16="http://schemas.microsoft.com/office/drawing/2014/main" id="{7440FCEA-B8B7-3C41-97F8-8FE85E2774F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48489" y="3580911"/>
                <a:ext cx="586916" cy="586916"/>
              </a:xfrm>
              <a:prstGeom prst="rect">
                <a:avLst/>
              </a:prstGeom>
            </p:spPr>
          </p:pic>
        </p:grpSp>
      </p:grpSp>
      <p:grpSp>
        <p:nvGrpSpPr>
          <p:cNvPr id="10" name="组合 9">
            <a:extLst>
              <a:ext uri="{FF2B5EF4-FFF2-40B4-BE49-F238E27FC236}">
                <a16:creationId xmlns:a16="http://schemas.microsoft.com/office/drawing/2014/main" id="{8FDAE441-6D64-8E4E-A420-DB1F5045E259}"/>
              </a:ext>
            </a:extLst>
          </p:cNvPr>
          <p:cNvGrpSpPr/>
          <p:nvPr/>
        </p:nvGrpSpPr>
        <p:grpSpPr>
          <a:xfrm>
            <a:off x="5463356" y="1763030"/>
            <a:ext cx="914400" cy="914400"/>
            <a:chOff x="3968174" y="2217839"/>
            <a:chExt cx="914400" cy="914400"/>
          </a:xfrm>
        </p:grpSpPr>
        <p:pic>
          <p:nvPicPr>
            <p:cNvPr id="11" name="图形 10" descr="男性形象">
              <a:extLst>
                <a:ext uri="{FF2B5EF4-FFF2-40B4-BE49-F238E27FC236}">
                  <a16:creationId xmlns:a16="http://schemas.microsoft.com/office/drawing/2014/main" id="{0B5E81DF-6BF3-7B42-A59F-9C80ADA2EB8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68174" y="2217839"/>
              <a:ext cx="914400" cy="914400"/>
            </a:xfrm>
            <a:prstGeom prst="rect">
              <a:avLst/>
            </a:prstGeom>
          </p:spPr>
        </p:pic>
        <p:sp>
          <p:nvSpPr>
            <p:cNvPr id="12" name="文本框 11">
              <a:extLst>
                <a:ext uri="{FF2B5EF4-FFF2-40B4-BE49-F238E27FC236}">
                  <a16:creationId xmlns:a16="http://schemas.microsoft.com/office/drawing/2014/main" id="{C6FD2887-D6A3-564B-943B-4A97B20B4F50}"/>
                </a:ext>
              </a:extLst>
            </p:cNvPr>
            <p:cNvSpPr txBox="1"/>
            <p:nvPr/>
          </p:nvSpPr>
          <p:spPr>
            <a:xfrm>
              <a:off x="3968174" y="2654055"/>
              <a:ext cx="914400" cy="369332"/>
            </a:xfrm>
            <a:prstGeom prst="rect">
              <a:avLst/>
            </a:prstGeom>
            <a:noFill/>
          </p:spPr>
          <p:txBody>
            <a:bodyPr wrap="square" rtlCol="0">
              <a:spAutoFit/>
            </a:bodyPr>
            <a:lstStyle/>
            <a:p>
              <a:pPr algn="ctr"/>
              <a:r>
                <a:rPr kumimoji="1" lang="en-US" altLang="zh-CN" b="1" dirty="0"/>
                <a:t>A</a:t>
              </a:r>
              <a:endParaRPr kumimoji="1" lang="zh-CN" altLang="en-US" b="1" dirty="0"/>
            </a:p>
          </p:txBody>
        </p:sp>
      </p:grpSp>
      <p:grpSp>
        <p:nvGrpSpPr>
          <p:cNvPr id="19" name="组合 18">
            <a:extLst>
              <a:ext uri="{FF2B5EF4-FFF2-40B4-BE49-F238E27FC236}">
                <a16:creationId xmlns:a16="http://schemas.microsoft.com/office/drawing/2014/main" id="{15CE1A7B-B591-6243-9539-8CBA9E266BEB}"/>
              </a:ext>
            </a:extLst>
          </p:cNvPr>
          <p:cNvGrpSpPr/>
          <p:nvPr/>
        </p:nvGrpSpPr>
        <p:grpSpPr>
          <a:xfrm>
            <a:off x="2766243" y="1531080"/>
            <a:ext cx="914400" cy="914400"/>
            <a:chOff x="4114800" y="2400300"/>
            <a:chExt cx="914400" cy="914400"/>
          </a:xfrm>
        </p:grpSpPr>
        <p:pic>
          <p:nvPicPr>
            <p:cNvPr id="17" name="图形 16" descr="纸张">
              <a:extLst>
                <a:ext uri="{FF2B5EF4-FFF2-40B4-BE49-F238E27FC236}">
                  <a16:creationId xmlns:a16="http://schemas.microsoft.com/office/drawing/2014/main" id="{3A50259B-1978-FD4A-8252-85057A5F522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14800" y="2400300"/>
              <a:ext cx="914400" cy="914400"/>
            </a:xfrm>
            <a:prstGeom prst="rect">
              <a:avLst/>
            </a:prstGeom>
          </p:spPr>
        </p:pic>
        <p:sp>
          <p:nvSpPr>
            <p:cNvPr id="18" name="文本框 17">
              <a:extLst>
                <a:ext uri="{FF2B5EF4-FFF2-40B4-BE49-F238E27FC236}">
                  <a16:creationId xmlns:a16="http://schemas.microsoft.com/office/drawing/2014/main" id="{1EBA5E28-555F-B44A-8CA6-5366A299EA96}"/>
                </a:ext>
              </a:extLst>
            </p:cNvPr>
            <p:cNvSpPr txBox="1"/>
            <p:nvPr/>
          </p:nvSpPr>
          <p:spPr>
            <a:xfrm>
              <a:off x="4114800" y="2790527"/>
              <a:ext cx="914400" cy="369332"/>
            </a:xfrm>
            <a:prstGeom prst="rect">
              <a:avLst/>
            </a:prstGeom>
            <a:noFill/>
          </p:spPr>
          <p:txBody>
            <a:bodyPr wrap="square" rtlCol="0">
              <a:spAutoFit/>
            </a:bodyPr>
            <a:lstStyle/>
            <a:p>
              <a:pPr algn="ctr"/>
              <a:r>
                <a:rPr kumimoji="1" lang="en-US" altLang="zh-CN" b="1" dirty="0"/>
                <a:t>A1</a:t>
              </a:r>
              <a:endParaRPr kumimoji="1" lang="zh-CN" altLang="en-US" b="1" dirty="0"/>
            </a:p>
          </p:txBody>
        </p:sp>
      </p:grpSp>
      <p:grpSp>
        <p:nvGrpSpPr>
          <p:cNvPr id="20" name="组合 19">
            <a:extLst>
              <a:ext uri="{FF2B5EF4-FFF2-40B4-BE49-F238E27FC236}">
                <a16:creationId xmlns:a16="http://schemas.microsoft.com/office/drawing/2014/main" id="{289CC3D9-DB0B-9240-B905-4C214BBA5C4B}"/>
              </a:ext>
            </a:extLst>
          </p:cNvPr>
          <p:cNvGrpSpPr/>
          <p:nvPr/>
        </p:nvGrpSpPr>
        <p:grpSpPr>
          <a:xfrm>
            <a:off x="2766243" y="2492330"/>
            <a:ext cx="914400" cy="914400"/>
            <a:chOff x="4114800" y="2400300"/>
            <a:chExt cx="914400" cy="914400"/>
          </a:xfrm>
        </p:grpSpPr>
        <p:pic>
          <p:nvPicPr>
            <p:cNvPr id="21" name="图形 20" descr="纸张">
              <a:extLst>
                <a:ext uri="{FF2B5EF4-FFF2-40B4-BE49-F238E27FC236}">
                  <a16:creationId xmlns:a16="http://schemas.microsoft.com/office/drawing/2014/main" id="{93C5FCDB-5F97-464D-A8DA-8E4B6E089CE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14800" y="2400300"/>
              <a:ext cx="914400" cy="914400"/>
            </a:xfrm>
            <a:prstGeom prst="rect">
              <a:avLst/>
            </a:prstGeom>
          </p:spPr>
        </p:pic>
        <p:sp>
          <p:nvSpPr>
            <p:cNvPr id="22" name="文本框 21">
              <a:extLst>
                <a:ext uri="{FF2B5EF4-FFF2-40B4-BE49-F238E27FC236}">
                  <a16:creationId xmlns:a16="http://schemas.microsoft.com/office/drawing/2014/main" id="{44FC22E4-2DBD-0D44-AFB9-34C447DE4AC1}"/>
                </a:ext>
              </a:extLst>
            </p:cNvPr>
            <p:cNvSpPr txBox="1"/>
            <p:nvPr/>
          </p:nvSpPr>
          <p:spPr>
            <a:xfrm>
              <a:off x="4114800" y="2790527"/>
              <a:ext cx="914400" cy="369332"/>
            </a:xfrm>
            <a:prstGeom prst="rect">
              <a:avLst/>
            </a:prstGeom>
            <a:noFill/>
          </p:spPr>
          <p:txBody>
            <a:bodyPr wrap="square" rtlCol="0">
              <a:spAutoFit/>
            </a:bodyPr>
            <a:lstStyle/>
            <a:p>
              <a:pPr algn="ctr"/>
              <a:r>
                <a:rPr kumimoji="1" lang="en-US" altLang="zh-CN" b="1" dirty="0"/>
                <a:t>A2</a:t>
              </a:r>
              <a:endParaRPr kumimoji="1" lang="zh-CN" altLang="en-US" b="1" dirty="0"/>
            </a:p>
          </p:txBody>
        </p:sp>
      </p:grpSp>
      <p:grpSp>
        <p:nvGrpSpPr>
          <p:cNvPr id="26" name="组合 25">
            <a:extLst>
              <a:ext uri="{FF2B5EF4-FFF2-40B4-BE49-F238E27FC236}">
                <a16:creationId xmlns:a16="http://schemas.microsoft.com/office/drawing/2014/main" id="{A361E2E1-7652-E747-A1DF-2FB21D54B66A}"/>
              </a:ext>
            </a:extLst>
          </p:cNvPr>
          <p:cNvGrpSpPr/>
          <p:nvPr/>
        </p:nvGrpSpPr>
        <p:grpSpPr>
          <a:xfrm>
            <a:off x="2774958" y="3952267"/>
            <a:ext cx="914400" cy="914400"/>
            <a:chOff x="4114800" y="2400300"/>
            <a:chExt cx="914400" cy="914400"/>
          </a:xfrm>
        </p:grpSpPr>
        <p:pic>
          <p:nvPicPr>
            <p:cNvPr id="27" name="图形 26" descr="纸张">
              <a:extLst>
                <a:ext uri="{FF2B5EF4-FFF2-40B4-BE49-F238E27FC236}">
                  <a16:creationId xmlns:a16="http://schemas.microsoft.com/office/drawing/2014/main" id="{DCE9D7D1-286B-4149-8F87-973D51D755F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14800" y="2400300"/>
              <a:ext cx="914400" cy="914400"/>
            </a:xfrm>
            <a:prstGeom prst="rect">
              <a:avLst/>
            </a:prstGeom>
          </p:spPr>
        </p:pic>
        <p:sp>
          <p:nvSpPr>
            <p:cNvPr id="28" name="文本框 27">
              <a:extLst>
                <a:ext uri="{FF2B5EF4-FFF2-40B4-BE49-F238E27FC236}">
                  <a16:creationId xmlns:a16="http://schemas.microsoft.com/office/drawing/2014/main" id="{3C4BE873-65BD-C74D-95A3-DF379AFED79D}"/>
                </a:ext>
              </a:extLst>
            </p:cNvPr>
            <p:cNvSpPr txBox="1"/>
            <p:nvPr/>
          </p:nvSpPr>
          <p:spPr>
            <a:xfrm>
              <a:off x="4114800" y="2790527"/>
              <a:ext cx="914400" cy="369332"/>
            </a:xfrm>
            <a:prstGeom prst="rect">
              <a:avLst/>
            </a:prstGeom>
            <a:noFill/>
          </p:spPr>
          <p:txBody>
            <a:bodyPr wrap="square" rtlCol="0">
              <a:spAutoFit/>
            </a:bodyPr>
            <a:lstStyle/>
            <a:p>
              <a:pPr algn="ctr"/>
              <a:r>
                <a:rPr kumimoji="1" lang="en-US" altLang="zh-CN" b="1" dirty="0"/>
                <a:t>B1</a:t>
              </a:r>
              <a:endParaRPr kumimoji="1" lang="zh-CN" altLang="en-US" b="1" dirty="0"/>
            </a:p>
          </p:txBody>
        </p:sp>
      </p:grpSp>
      <p:sp>
        <p:nvSpPr>
          <p:cNvPr id="29" name="左箭头 28">
            <a:extLst>
              <a:ext uri="{FF2B5EF4-FFF2-40B4-BE49-F238E27FC236}">
                <a16:creationId xmlns:a16="http://schemas.microsoft.com/office/drawing/2014/main" id="{C341301F-DBBB-F247-A10E-1CEA56359EE8}"/>
              </a:ext>
            </a:extLst>
          </p:cNvPr>
          <p:cNvSpPr/>
          <p:nvPr/>
        </p:nvSpPr>
        <p:spPr>
          <a:xfrm>
            <a:off x="4119531" y="2007188"/>
            <a:ext cx="904936" cy="42608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左箭头 29">
            <a:extLst>
              <a:ext uri="{FF2B5EF4-FFF2-40B4-BE49-F238E27FC236}">
                <a16:creationId xmlns:a16="http://schemas.microsoft.com/office/drawing/2014/main" id="{B866B74F-E579-6F42-AF53-F610CE84C07A}"/>
              </a:ext>
            </a:extLst>
          </p:cNvPr>
          <p:cNvSpPr/>
          <p:nvPr/>
        </p:nvSpPr>
        <p:spPr>
          <a:xfrm>
            <a:off x="4119531" y="4129452"/>
            <a:ext cx="904936" cy="42608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左箭头 30">
            <a:extLst>
              <a:ext uri="{FF2B5EF4-FFF2-40B4-BE49-F238E27FC236}">
                <a16:creationId xmlns:a16="http://schemas.microsoft.com/office/drawing/2014/main" id="{13A8F9D5-4CB5-2A44-B23A-04DC83737187}"/>
              </a:ext>
            </a:extLst>
          </p:cNvPr>
          <p:cNvSpPr/>
          <p:nvPr/>
        </p:nvSpPr>
        <p:spPr>
          <a:xfrm rot="1800000">
            <a:off x="1718178" y="3839460"/>
            <a:ext cx="904936" cy="42608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左箭头 31">
            <a:extLst>
              <a:ext uri="{FF2B5EF4-FFF2-40B4-BE49-F238E27FC236}">
                <a16:creationId xmlns:a16="http://schemas.microsoft.com/office/drawing/2014/main" id="{0A5538C5-A439-CF4D-AA87-64639AB4E6D0}"/>
              </a:ext>
            </a:extLst>
          </p:cNvPr>
          <p:cNvSpPr/>
          <p:nvPr/>
        </p:nvSpPr>
        <p:spPr>
          <a:xfrm rot="19800000">
            <a:off x="1676910" y="2263601"/>
            <a:ext cx="904936" cy="42608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文本框 32">
            <a:extLst>
              <a:ext uri="{FF2B5EF4-FFF2-40B4-BE49-F238E27FC236}">
                <a16:creationId xmlns:a16="http://schemas.microsoft.com/office/drawing/2014/main" id="{EA00DAA9-14A1-F148-9FAE-2E42119D5B9C}"/>
              </a:ext>
            </a:extLst>
          </p:cNvPr>
          <p:cNvSpPr txBox="1"/>
          <p:nvPr/>
        </p:nvSpPr>
        <p:spPr>
          <a:xfrm>
            <a:off x="6446192" y="4083745"/>
            <a:ext cx="2312814" cy="646331"/>
          </a:xfrm>
          <a:prstGeom prst="rect">
            <a:avLst/>
          </a:prstGeom>
          <a:noFill/>
        </p:spPr>
        <p:txBody>
          <a:bodyPr wrap="square" rtlCol="0">
            <a:spAutoFit/>
          </a:bodyPr>
          <a:lstStyle/>
          <a:p>
            <a:pPr algn="ctr"/>
            <a:r>
              <a:rPr kumimoji="1" lang="en-US" altLang="zh-CN" dirty="0"/>
              <a:t>A</a:t>
            </a:r>
            <a:r>
              <a:rPr kumimoji="1" lang="zh-CN" altLang="en-US" dirty="0"/>
              <a:t>耍赖！</a:t>
            </a:r>
            <a:endParaRPr kumimoji="1" lang="en-US" altLang="zh-CN" dirty="0"/>
          </a:p>
          <a:p>
            <a:pPr algn="ctr"/>
            <a:r>
              <a:rPr kumimoji="1" lang="zh-CN" altLang="en-US" dirty="0"/>
              <a:t>我们应该平分学霸！</a:t>
            </a:r>
            <a:endParaRPr kumimoji="1" lang="en-US" altLang="zh-CN" dirty="0"/>
          </a:p>
        </p:txBody>
      </p:sp>
      <p:sp>
        <p:nvSpPr>
          <p:cNvPr id="34" name="文本框 33">
            <a:extLst>
              <a:ext uri="{FF2B5EF4-FFF2-40B4-BE49-F238E27FC236}">
                <a16:creationId xmlns:a16="http://schemas.microsoft.com/office/drawing/2014/main" id="{A261BA9F-0405-6C4E-B44C-8B7F3E987684}"/>
              </a:ext>
            </a:extLst>
          </p:cNvPr>
          <p:cNvSpPr txBox="1"/>
          <p:nvPr/>
        </p:nvSpPr>
        <p:spPr>
          <a:xfrm>
            <a:off x="6446192" y="1902944"/>
            <a:ext cx="2133600" cy="646331"/>
          </a:xfrm>
          <a:prstGeom prst="rect">
            <a:avLst/>
          </a:prstGeom>
          <a:noFill/>
        </p:spPr>
        <p:txBody>
          <a:bodyPr wrap="square" rtlCol="0">
            <a:spAutoFit/>
          </a:bodyPr>
          <a:lstStyle/>
          <a:p>
            <a:pPr algn="ctr"/>
            <a:r>
              <a:rPr kumimoji="1" lang="zh-CN" altLang="en-US" dirty="0"/>
              <a:t>学霸</a:t>
            </a:r>
            <a:r>
              <a:rPr kumimoji="1" lang="en-US" altLang="zh-CN" dirty="0"/>
              <a:t>66.6%</a:t>
            </a:r>
            <a:r>
              <a:rPr kumimoji="1" lang="zh-CN" altLang="en-US" dirty="0"/>
              <a:t>时间都会回答我的问题</a:t>
            </a:r>
            <a:endParaRPr kumimoji="1" lang="en-US" altLang="zh-CN" dirty="0"/>
          </a:p>
        </p:txBody>
      </p:sp>
      <p:sp>
        <p:nvSpPr>
          <p:cNvPr id="35" name="页脚占位符 4">
            <a:extLst>
              <a:ext uri="{FF2B5EF4-FFF2-40B4-BE49-F238E27FC236}">
                <a16:creationId xmlns:a16="http://schemas.microsoft.com/office/drawing/2014/main" id="{426AC6C5-5470-E142-9789-491EDAC4DB39}"/>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grpSp>
        <p:nvGrpSpPr>
          <p:cNvPr id="36" name="组合 35">
            <a:extLst>
              <a:ext uri="{FF2B5EF4-FFF2-40B4-BE49-F238E27FC236}">
                <a16:creationId xmlns:a16="http://schemas.microsoft.com/office/drawing/2014/main" id="{595420FB-698B-604B-BE33-7241A9C42F2F}"/>
              </a:ext>
            </a:extLst>
          </p:cNvPr>
          <p:cNvGrpSpPr/>
          <p:nvPr/>
        </p:nvGrpSpPr>
        <p:grpSpPr>
          <a:xfrm>
            <a:off x="5463356" y="3970104"/>
            <a:ext cx="914400" cy="914400"/>
            <a:chOff x="3968174" y="2217839"/>
            <a:chExt cx="914400" cy="914400"/>
          </a:xfrm>
        </p:grpSpPr>
        <p:pic>
          <p:nvPicPr>
            <p:cNvPr id="37" name="图形 36" descr="男性形象">
              <a:extLst>
                <a:ext uri="{FF2B5EF4-FFF2-40B4-BE49-F238E27FC236}">
                  <a16:creationId xmlns:a16="http://schemas.microsoft.com/office/drawing/2014/main" id="{D2C4377F-3FE9-6346-96A3-4EEDB9032C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68174" y="2217839"/>
              <a:ext cx="914400" cy="914400"/>
            </a:xfrm>
            <a:prstGeom prst="rect">
              <a:avLst/>
            </a:prstGeom>
          </p:spPr>
        </p:pic>
        <p:sp>
          <p:nvSpPr>
            <p:cNvPr id="38" name="文本框 37">
              <a:extLst>
                <a:ext uri="{FF2B5EF4-FFF2-40B4-BE49-F238E27FC236}">
                  <a16:creationId xmlns:a16="http://schemas.microsoft.com/office/drawing/2014/main" id="{5F75D969-8082-4949-8CB4-FE58AA3198FB}"/>
                </a:ext>
              </a:extLst>
            </p:cNvPr>
            <p:cNvSpPr txBox="1"/>
            <p:nvPr/>
          </p:nvSpPr>
          <p:spPr>
            <a:xfrm>
              <a:off x="3968174" y="2654055"/>
              <a:ext cx="914400" cy="369332"/>
            </a:xfrm>
            <a:prstGeom prst="rect">
              <a:avLst/>
            </a:prstGeom>
            <a:noFill/>
          </p:spPr>
          <p:txBody>
            <a:bodyPr wrap="square" rtlCol="0">
              <a:spAutoFit/>
            </a:bodyPr>
            <a:lstStyle/>
            <a:p>
              <a:pPr algn="ctr"/>
              <a:r>
                <a:rPr kumimoji="1" lang="en-US" altLang="zh-CN" b="1" dirty="0"/>
                <a:t>B</a:t>
              </a:r>
              <a:endParaRPr kumimoji="1" lang="zh-CN" altLang="en-US" b="1" dirty="0"/>
            </a:p>
          </p:txBody>
        </p:sp>
      </p:grpSp>
    </p:spTree>
    <p:extLst>
      <p:ext uri="{BB962C8B-B14F-4D97-AF65-F5344CB8AC3E}">
        <p14:creationId xmlns:p14="http://schemas.microsoft.com/office/powerpoint/2010/main" val="25722015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FB4652-53DA-DE49-A5F8-E021CCEB9A7E}"/>
              </a:ext>
            </a:extLst>
          </p:cNvPr>
          <p:cNvSpPr>
            <a:spLocks noGrp="1"/>
          </p:cNvSpPr>
          <p:nvPr>
            <p:ph type="title"/>
          </p:nvPr>
        </p:nvSpPr>
        <p:spPr>
          <a:xfrm>
            <a:off x="457200" y="228866"/>
            <a:ext cx="8229600" cy="900442"/>
          </a:xfrm>
        </p:spPr>
        <p:txBody>
          <a:bodyPr/>
          <a:lstStyle/>
          <a:p>
            <a:r>
              <a:rPr kumimoji="1" lang="zh-CN" altLang="en-US" dirty="0"/>
              <a:t>方法：使用</a:t>
            </a:r>
            <a:r>
              <a:rPr kumimoji="1" lang="en-US" altLang="zh-CN" dirty="0"/>
              <a:t>“ticket”</a:t>
            </a:r>
            <a:r>
              <a:rPr kumimoji="1" lang="zh-CN" altLang="en-US" dirty="0"/>
              <a:t>表示任务的份额</a:t>
            </a:r>
          </a:p>
        </p:txBody>
      </p:sp>
      <p:sp>
        <p:nvSpPr>
          <p:cNvPr id="4" name="灯片编号占位符 3">
            <a:extLst>
              <a:ext uri="{FF2B5EF4-FFF2-40B4-BE49-F238E27FC236}">
                <a16:creationId xmlns:a16="http://schemas.microsoft.com/office/drawing/2014/main" id="{01FE00FB-9E25-7449-9FEF-8899D792D7C1}"/>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76</a:t>
            </a:fld>
            <a:endParaRPr lang="zh-CN" altLang="en-US"/>
          </a:p>
        </p:txBody>
      </p:sp>
      <p:grpSp>
        <p:nvGrpSpPr>
          <p:cNvPr id="5" name="组合 4">
            <a:extLst>
              <a:ext uri="{FF2B5EF4-FFF2-40B4-BE49-F238E27FC236}">
                <a16:creationId xmlns:a16="http://schemas.microsoft.com/office/drawing/2014/main" id="{97859EBF-DC06-7346-A636-CD1C89A1C8FB}"/>
              </a:ext>
            </a:extLst>
          </p:cNvPr>
          <p:cNvGrpSpPr/>
          <p:nvPr/>
        </p:nvGrpSpPr>
        <p:grpSpPr>
          <a:xfrm>
            <a:off x="4893448" y="2191825"/>
            <a:ext cx="914400" cy="914400"/>
            <a:chOff x="3968174" y="2217839"/>
            <a:chExt cx="914400" cy="914400"/>
          </a:xfrm>
        </p:grpSpPr>
        <p:pic>
          <p:nvPicPr>
            <p:cNvPr id="6" name="图形 5" descr="男性形象">
              <a:extLst>
                <a:ext uri="{FF2B5EF4-FFF2-40B4-BE49-F238E27FC236}">
                  <a16:creationId xmlns:a16="http://schemas.microsoft.com/office/drawing/2014/main" id="{4DF98C56-1567-1241-8B98-494B125B9E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68174" y="2217839"/>
              <a:ext cx="914400" cy="914400"/>
            </a:xfrm>
            <a:prstGeom prst="rect">
              <a:avLst/>
            </a:prstGeom>
          </p:spPr>
        </p:pic>
        <p:sp>
          <p:nvSpPr>
            <p:cNvPr id="7" name="文本框 6">
              <a:extLst>
                <a:ext uri="{FF2B5EF4-FFF2-40B4-BE49-F238E27FC236}">
                  <a16:creationId xmlns:a16="http://schemas.microsoft.com/office/drawing/2014/main" id="{E32EFFBF-FDE5-2A4A-A613-4D51937322B6}"/>
                </a:ext>
              </a:extLst>
            </p:cNvPr>
            <p:cNvSpPr txBox="1"/>
            <p:nvPr/>
          </p:nvSpPr>
          <p:spPr>
            <a:xfrm>
              <a:off x="3968174" y="2654055"/>
              <a:ext cx="914400" cy="369332"/>
            </a:xfrm>
            <a:prstGeom prst="rect">
              <a:avLst/>
            </a:prstGeom>
            <a:noFill/>
          </p:spPr>
          <p:txBody>
            <a:bodyPr wrap="square" rtlCol="0">
              <a:spAutoFit/>
            </a:bodyPr>
            <a:lstStyle/>
            <a:p>
              <a:pPr algn="ctr"/>
              <a:r>
                <a:rPr kumimoji="1" lang="en-US" altLang="zh-CN" b="1" dirty="0"/>
                <a:t>A</a:t>
              </a:r>
              <a:endParaRPr kumimoji="1" lang="zh-CN" altLang="en-US" b="1" dirty="0"/>
            </a:p>
          </p:txBody>
        </p:sp>
      </p:grpSp>
      <p:sp>
        <p:nvSpPr>
          <p:cNvPr id="11" name="内容占位符 2">
            <a:extLst>
              <a:ext uri="{FF2B5EF4-FFF2-40B4-BE49-F238E27FC236}">
                <a16:creationId xmlns:a16="http://schemas.microsoft.com/office/drawing/2014/main" id="{B37E1D5D-7481-1844-8C9F-CF3E93DFE9C4}"/>
              </a:ext>
            </a:extLst>
          </p:cNvPr>
          <p:cNvSpPr>
            <a:spLocks noGrp="1"/>
          </p:cNvSpPr>
          <p:nvPr>
            <p:ph idx="1"/>
          </p:nvPr>
        </p:nvSpPr>
        <p:spPr>
          <a:xfrm>
            <a:off x="5740090" y="2358020"/>
            <a:ext cx="578048" cy="582768"/>
          </a:xfrm>
        </p:spPr>
        <p:txBody>
          <a:bodyPr/>
          <a:lstStyle/>
          <a:p>
            <a:pPr marL="0" indent="0" algn="ctr">
              <a:buNone/>
            </a:pPr>
            <a:r>
              <a:rPr kumimoji="1" lang="en-US" altLang="zh-CN" dirty="0"/>
              <a:t>50</a:t>
            </a:r>
          </a:p>
        </p:txBody>
      </p:sp>
      <p:sp>
        <p:nvSpPr>
          <p:cNvPr id="12" name="内容占位符 2">
            <a:extLst>
              <a:ext uri="{FF2B5EF4-FFF2-40B4-BE49-F238E27FC236}">
                <a16:creationId xmlns:a16="http://schemas.microsoft.com/office/drawing/2014/main" id="{FEA46FDF-9C6F-3440-9E67-CE83D88900FC}"/>
              </a:ext>
            </a:extLst>
          </p:cNvPr>
          <p:cNvSpPr txBox="1">
            <a:spLocks/>
          </p:cNvSpPr>
          <p:nvPr/>
        </p:nvSpPr>
        <p:spPr>
          <a:xfrm>
            <a:off x="5765057" y="4431482"/>
            <a:ext cx="578048" cy="582768"/>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kumimoji="1" lang="en-US" altLang="zh-CN"/>
              <a:t>50</a:t>
            </a:r>
            <a:endParaRPr kumimoji="1" lang="en-US" altLang="zh-CN" dirty="0"/>
          </a:p>
        </p:txBody>
      </p:sp>
      <p:grpSp>
        <p:nvGrpSpPr>
          <p:cNvPr id="13" name="组合 12">
            <a:extLst>
              <a:ext uri="{FF2B5EF4-FFF2-40B4-BE49-F238E27FC236}">
                <a16:creationId xmlns:a16="http://schemas.microsoft.com/office/drawing/2014/main" id="{B08F5AFB-AB66-6A4A-B1C5-0B037B0A706C}"/>
              </a:ext>
            </a:extLst>
          </p:cNvPr>
          <p:cNvGrpSpPr/>
          <p:nvPr/>
        </p:nvGrpSpPr>
        <p:grpSpPr>
          <a:xfrm>
            <a:off x="7833518" y="1644528"/>
            <a:ext cx="914400" cy="914400"/>
            <a:chOff x="4114800" y="2400300"/>
            <a:chExt cx="914400" cy="914400"/>
          </a:xfrm>
        </p:grpSpPr>
        <p:pic>
          <p:nvPicPr>
            <p:cNvPr id="14" name="图形 13" descr="纸张">
              <a:extLst>
                <a:ext uri="{FF2B5EF4-FFF2-40B4-BE49-F238E27FC236}">
                  <a16:creationId xmlns:a16="http://schemas.microsoft.com/office/drawing/2014/main" id="{BE146975-6B2D-A647-B6A6-ADD65BCB775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14800" y="2400300"/>
              <a:ext cx="914400" cy="914400"/>
            </a:xfrm>
            <a:prstGeom prst="rect">
              <a:avLst/>
            </a:prstGeom>
          </p:spPr>
        </p:pic>
        <p:sp>
          <p:nvSpPr>
            <p:cNvPr id="15" name="文本框 14">
              <a:extLst>
                <a:ext uri="{FF2B5EF4-FFF2-40B4-BE49-F238E27FC236}">
                  <a16:creationId xmlns:a16="http://schemas.microsoft.com/office/drawing/2014/main" id="{4FAA5A6A-B6AB-CA46-8386-151A21B576E0}"/>
                </a:ext>
              </a:extLst>
            </p:cNvPr>
            <p:cNvSpPr txBox="1"/>
            <p:nvPr/>
          </p:nvSpPr>
          <p:spPr>
            <a:xfrm>
              <a:off x="4114800" y="2790527"/>
              <a:ext cx="914400" cy="369332"/>
            </a:xfrm>
            <a:prstGeom prst="rect">
              <a:avLst/>
            </a:prstGeom>
            <a:noFill/>
          </p:spPr>
          <p:txBody>
            <a:bodyPr wrap="square" rtlCol="0">
              <a:spAutoFit/>
            </a:bodyPr>
            <a:lstStyle/>
            <a:p>
              <a:pPr algn="ctr"/>
              <a:r>
                <a:rPr kumimoji="1" lang="en-US" altLang="zh-CN" b="1" dirty="0"/>
                <a:t>A1</a:t>
              </a:r>
              <a:endParaRPr kumimoji="1" lang="zh-CN" altLang="en-US" b="1" dirty="0"/>
            </a:p>
          </p:txBody>
        </p:sp>
      </p:grpSp>
      <p:grpSp>
        <p:nvGrpSpPr>
          <p:cNvPr id="16" name="组合 15">
            <a:extLst>
              <a:ext uri="{FF2B5EF4-FFF2-40B4-BE49-F238E27FC236}">
                <a16:creationId xmlns:a16="http://schemas.microsoft.com/office/drawing/2014/main" id="{051B09F0-AE7B-1B4E-BE1D-D3E819080E4D}"/>
              </a:ext>
            </a:extLst>
          </p:cNvPr>
          <p:cNvGrpSpPr/>
          <p:nvPr/>
        </p:nvGrpSpPr>
        <p:grpSpPr>
          <a:xfrm>
            <a:off x="7833518" y="2605778"/>
            <a:ext cx="914400" cy="914400"/>
            <a:chOff x="4114800" y="2400300"/>
            <a:chExt cx="914400" cy="914400"/>
          </a:xfrm>
        </p:grpSpPr>
        <p:pic>
          <p:nvPicPr>
            <p:cNvPr id="17" name="图形 16" descr="纸张">
              <a:extLst>
                <a:ext uri="{FF2B5EF4-FFF2-40B4-BE49-F238E27FC236}">
                  <a16:creationId xmlns:a16="http://schemas.microsoft.com/office/drawing/2014/main" id="{EAE2F52B-A652-FA43-9093-7A9DD79F2F7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14800" y="2400300"/>
              <a:ext cx="914400" cy="914400"/>
            </a:xfrm>
            <a:prstGeom prst="rect">
              <a:avLst/>
            </a:prstGeom>
          </p:spPr>
        </p:pic>
        <p:sp>
          <p:nvSpPr>
            <p:cNvPr id="18" name="文本框 17">
              <a:extLst>
                <a:ext uri="{FF2B5EF4-FFF2-40B4-BE49-F238E27FC236}">
                  <a16:creationId xmlns:a16="http://schemas.microsoft.com/office/drawing/2014/main" id="{4332A966-91D9-8A41-BFCD-7D6F873F02A2}"/>
                </a:ext>
              </a:extLst>
            </p:cNvPr>
            <p:cNvSpPr txBox="1"/>
            <p:nvPr/>
          </p:nvSpPr>
          <p:spPr>
            <a:xfrm>
              <a:off x="4114800" y="2790527"/>
              <a:ext cx="914400" cy="369332"/>
            </a:xfrm>
            <a:prstGeom prst="rect">
              <a:avLst/>
            </a:prstGeom>
            <a:noFill/>
          </p:spPr>
          <p:txBody>
            <a:bodyPr wrap="square" rtlCol="0">
              <a:spAutoFit/>
            </a:bodyPr>
            <a:lstStyle/>
            <a:p>
              <a:pPr algn="ctr"/>
              <a:r>
                <a:rPr kumimoji="1" lang="en-US" altLang="zh-CN" b="1" dirty="0"/>
                <a:t>A2</a:t>
              </a:r>
              <a:endParaRPr kumimoji="1" lang="zh-CN" altLang="en-US" b="1" dirty="0"/>
            </a:p>
          </p:txBody>
        </p:sp>
      </p:grpSp>
      <p:sp>
        <p:nvSpPr>
          <p:cNvPr id="19" name="内容占位符 2">
            <a:extLst>
              <a:ext uri="{FF2B5EF4-FFF2-40B4-BE49-F238E27FC236}">
                <a16:creationId xmlns:a16="http://schemas.microsoft.com/office/drawing/2014/main" id="{AEC64787-0EA8-AE47-A486-D1341E704828}"/>
              </a:ext>
            </a:extLst>
          </p:cNvPr>
          <p:cNvSpPr txBox="1">
            <a:spLocks/>
          </p:cNvSpPr>
          <p:nvPr/>
        </p:nvSpPr>
        <p:spPr>
          <a:xfrm>
            <a:off x="7323228" y="1929048"/>
            <a:ext cx="578048" cy="582768"/>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kumimoji="1" lang="en-US" altLang="zh-CN" dirty="0"/>
              <a:t>20</a:t>
            </a:r>
          </a:p>
        </p:txBody>
      </p:sp>
      <p:sp>
        <p:nvSpPr>
          <p:cNvPr id="20" name="内容占位符 2">
            <a:extLst>
              <a:ext uri="{FF2B5EF4-FFF2-40B4-BE49-F238E27FC236}">
                <a16:creationId xmlns:a16="http://schemas.microsoft.com/office/drawing/2014/main" id="{11D1ACF7-C15A-3E4F-8B15-97F256ACC1C4}"/>
              </a:ext>
            </a:extLst>
          </p:cNvPr>
          <p:cNvSpPr txBox="1">
            <a:spLocks/>
          </p:cNvSpPr>
          <p:nvPr/>
        </p:nvSpPr>
        <p:spPr>
          <a:xfrm>
            <a:off x="7323228" y="2814841"/>
            <a:ext cx="578048" cy="582768"/>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kumimoji="1" lang="en-US" altLang="zh-CN" dirty="0"/>
              <a:t>30</a:t>
            </a:r>
          </a:p>
        </p:txBody>
      </p:sp>
      <p:grpSp>
        <p:nvGrpSpPr>
          <p:cNvPr id="21" name="组合 20">
            <a:extLst>
              <a:ext uri="{FF2B5EF4-FFF2-40B4-BE49-F238E27FC236}">
                <a16:creationId xmlns:a16="http://schemas.microsoft.com/office/drawing/2014/main" id="{7DBAC567-6782-8F4A-84C9-E94CD1B203CD}"/>
              </a:ext>
            </a:extLst>
          </p:cNvPr>
          <p:cNvGrpSpPr/>
          <p:nvPr/>
        </p:nvGrpSpPr>
        <p:grpSpPr>
          <a:xfrm>
            <a:off x="7772400" y="4223871"/>
            <a:ext cx="914400" cy="914400"/>
            <a:chOff x="4114800" y="2400300"/>
            <a:chExt cx="914400" cy="914400"/>
          </a:xfrm>
        </p:grpSpPr>
        <p:pic>
          <p:nvPicPr>
            <p:cNvPr id="22" name="图形 21" descr="纸张">
              <a:extLst>
                <a:ext uri="{FF2B5EF4-FFF2-40B4-BE49-F238E27FC236}">
                  <a16:creationId xmlns:a16="http://schemas.microsoft.com/office/drawing/2014/main" id="{FEEF5AE2-4482-CC40-91E0-9A5AF410FF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14800" y="2400300"/>
              <a:ext cx="914400" cy="914400"/>
            </a:xfrm>
            <a:prstGeom prst="rect">
              <a:avLst/>
            </a:prstGeom>
          </p:spPr>
        </p:pic>
        <p:sp>
          <p:nvSpPr>
            <p:cNvPr id="23" name="文本框 22">
              <a:extLst>
                <a:ext uri="{FF2B5EF4-FFF2-40B4-BE49-F238E27FC236}">
                  <a16:creationId xmlns:a16="http://schemas.microsoft.com/office/drawing/2014/main" id="{9FDEF77D-41F5-7E49-9D73-4562C0C46495}"/>
                </a:ext>
              </a:extLst>
            </p:cNvPr>
            <p:cNvSpPr txBox="1"/>
            <p:nvPr/>
          </p:nvSpPr>
          <p:spPr>
            <a:xfrm>
              <a:off x="4114800" y="2790527"/>
              <a:ext cx="914400" cy="369332"/>
            </a:xfrm>
            <a:prstGeom prst="rect">
              <a:avLst/>
            </a:prstGeom>
            <a:noFill/>
          </p:spPr>
          <p:txBody>
            <a:bodyPr wrap="square" rtlCol="0">
              <a:spAutoFit/>
            </a:bodyPr>
            <a:lstStyle/>
            <a:p>
              <a:pPr algn="ctr"/>
              <a:r>
                <a:rPr kumimoji="1" lang="en-US" altLang="zh-CN" b="1" dirty="0"/>
                <a:t>B1</a:t>
              </a:r>
              <a:endParaRPr kumimoji="1" lang="zh-CN" altLang="en-US" b="1" dirty="0"/>
            </a:p>
          </p:txBody>
        </p:sp>
      </p:grpSp>
      <p:sp>
        <p:nvSpPr>
          <p:cNvPr id="24" name="内容占位符 2">
            <a:extLst>
              <a:ext uri="{FF2B5EF4-FFF2-40B4-BE49-F238E27FC236}">
                <a16:creationId xmlns:a16="http://schemas.microsoft.com/office/drawing/2014/main" id="{9A1774EC-B08E-CE43-8321-DA10B4C12A2E}"/>
              </a:ext>
            </a:extLst>
          </p:cNvPr>
          <p:cNvSpPr txBox="1">
            <a:spLocks/>
          </p:cNvSpPr>
          <p:nvPr/>
        </p:nvSpPr>
        <p:spPr>
          <a:xfrm>
            <a:off x="7194352" y="4431482"/>
            <a:ext cx="578048" cy="582768"/>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kumimoji="1" lang="en-US" altLang="zh-CN" dirty="0"/>
              <a:t>50</a:t>
            </a:r>
          </a:p>
        </p:txBody>
      </p:sp>
      <p:cxnSp>
        <p:nvCxnSpPr>
          <p:cNvPr id="26" name="直线箭头连接符 25">
            <a:extLst>
              <a:ext uri="{FF2B5EF4-FFF2-40B4-BE49-F238E27FC236}">
                <a16:creationId xmlns:a16="http://schemas.microsoft.com/office/drawing/2014/main" id="{2857EC05-47D1-F84F-B9A5-2C6DCC21A9EA}"/>
              </a:ext>
            </a:extLst>
          </p:cNvPr>
          <p:cNvCxnSpPr>
            <a:cxnSpLocks/>
            <a:stCxn id="11" idx="3"/>
            <a:endCxn id="19" idx="1"/>
          </p:cNvCxnSpPr>
          <p:nvPr/>
        </p:nvCxnSpPr>
        <p:spPr>
          <a:xfrm flipV="1">
            <a:off x="6318138" y="2220432"/>
            <a:ext cx="1005090" cy="4289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id="{0DF73127-93FB-2645-8536-043298D61B71}"/>
              </a:ext>
            </a:extLst>
          </p:cNvPr>
          <p:cNvCxnSpPr>
            <a:cxnSpLocks/>
            <a:stCxn id="11" idx="3"/>
            <a:endCxn id="20" idx="1"/>
          </p:cNvCxnSpPr>
          <p:nvPr/>
        </p:nvCxnSpPr>
        <p:spPr>
          <a:xfrm>
            <a:off x="6318138" y="2649404"/>
            <a:ext cx="1005090" cy="4568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D420D604-3BED-B24C-9B15-CF816FB2768C}"/>
              </a:ext>
            </a:extLst>
          </p:cNvPr>
          <p:cNvCxnSpPr>
            <a:cxnSpLocks/>
            <a:stCxn id="12" idx="3"/>
            <a:endCxn id="24" idx="1"/>
          </p:cNvCxnSpPr>
          <p:nvPr/>
        </p:nvCxnSpPr>
        <p:spPr>
          <a:xfrm>
            <a:off x="6343105" y="4722866"/>
            <a:ext cx="85124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内容占位符 2">
                <a:extLst>
                  <a:ext uri="{FF2B5EF4-FFF2-40B4-BE49-F238E27FC236}">
                    <a16:creationId xmlns:a16="http://schemas.microsoft.com/office/drawing/2014/main" id="{C1DAFF8C-E0E7-8348-BCDC-EA919132C043}"/>
                  </a:ext>
                </a:extLst>
              </p:cNvPr>
              <p:cNvSpPr txBox="1">
                <a:spLocks/>
              </p:cNvSpPr>
              <p:nvPr/>
            </p:nvSpPr>
            <p:spPr>
              <a:xfrm>
                <a:off x="457200" y="1333501"/>
                <a:ext cx="8229600" cy="3771636"/>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14:m>
                  <m:oMath xmlns:m="http://schemas.openxmlformats.org/officeDocument/2006/math">
                    <m:r>
                      <a:rPr kumimoji="1" lang="en-US" altLang="zh-CN" sz="2000" i="1">
                        <a:latin typeface="Cambria Math" panose="02040503050406030204" pitchFamily="18" charset="0"/>
                      </a:rPr>
                      <m:t>𝒕𝒊𝒄𝒌𝒆𝒕</m:t>
                    </m:r>
                  </m:oMath>
                </a14:m>
                <a:r>
                  <a:rPr kumimoji="1" lang="zh-CN" altLang="en-US" sz="2000" dirty="0"/>
                  <a:t>：每个问题对应的份额</a:t>
                </a:r>
                <a:r>
                  <a:rPr kumimoji="1" lang="en-US" altLang="zh-CN" sz="2000" dirty="0"/>
                  <a:t> </a:t>
                </a:r>
              </a:p>
              <a:p>
                <a14:m>
                  <m:oMath xmlns:m="http://schemas.openxmlformats.org/officeDocument/2006/math">
                    <m:r>
                      <a:rPr kumimoji="1" lang="en-US" altLang="zh-CN" sz="2000" i="1" dirty="0">
                        <a:latin typeface="Cambria Math" panose="02040503050406030204" pitchFamily="18" charset="0"/>
                      </a:rPr>
                      <m:t>𝑇</m:t>
                    </m:r>
                    <m:r>
                      <a:rPr kumimoji="1" lang="en-US" altLang="zh-CN" sz="2000" i="1" dirty="0">
                        <a:latin typeface="Cambria Math" panose="02040503050406030204" pitchFamily="18" charset="0"/>
                      </a:rPr>
                      <m:t> </m:t>
                    </m:r>
                  </m:oMath>
                </a14:m>
                <a:r>
                  <a:rPr kumimoji="1" lang="zh-CN" altLang="en-US" sz="2000" dirty="0"/>
                  <a:t>：</a:t>
                </a:r>
                <a:r>
                  <a:rPr kumimoji="1" lang="en-US" altLang="zh-CN" sz="2000" dirty="0"/>
                  <a:t>ticket</a:t>
                </a:r>
                <a:r>
                  <a:rPr kumimoji="1" lang="zh-CN" altLang="en-US" sz="2000" dirty="0"/>
                  <a:t>的总量</a:t>
                </a:r>
                <a:endParaRPr kumimoji="1" lang="en-US" altLang="zh-CN" sz="2000" dirty="0"/>
              </a:p>
              <a:p>
                <a:r>
                  <a:rPr kumimoji="1" lang="zh-CN" altLang="en-US" sz="2000" dirty="0"/>
                  <a:t>问题</a:t>
                </a:r>
                <a:r>
                  <a:rPr kumimoji="1" lang="en-US" altLang="zh-CN" sz="2000" dirty="0"/>
                  <a:t>A1</a:t>
                </a:r>
                <a:r>
                  <a:rPr kumimoji="1" lang="zh-CN" altLang="en-US" sz="2000" dirty="0"/>
                  <a:t>可占用学霸时间的比例</a:t>
                </a:r>
                <a:endParaRPr kumimoji="1" lang="en-US" altLang="zh-CN" sz="2000" dirty="0"/>
              </a:p>
              <a:p>
                <a:pPr lvl="1"/>
                <a14:m>
                  <m:oMath xmlns:m="http://schemas.openxmlformats.org/officeDocument/2006/math">
                    <m:f>
                      <m:fPr>
                        <m:ctrlPr>
                          <a:rPr kumimoji="1" lang="en-US" altLang="zh-CN" sz="1800" b="0" i="1" smtClean="0">
                            <a:latin typeface="Cambria Math" panose="02040503050406030204" pitchFamily="18" charset="0"/>
                          </a:rPr>
                        </m:ctrlPr>
                      </m:fPr>
                      <m:num>
                        <m:sSub>
                          <m:sSubPr>
                            <m:ctrlPr>
                              <a:rPr kumimoji="1" lang="en-US" altLang="zh-CN" sz="1800" b="1" i="1" smtClean="0">
                                <a:latin typeface="Cambria Math" panose="02040503050406030204" pitchFamily="18" charset="0"/>
                              </a:rPr>
                            </m:ctrlPr>
                          </m:sSubPr>
                          <m:e>
                            <m:r>
                              <a:rPr kumimoji="1" lang="en-US" altLang="zh-CN" sz="1800" b="1" i="1">
                                <a:latin typeface="Cambria Math" panose="02040503050406030204" pitchFamily="18" charset="0"/>
                              </a:rPr>
                              <m:t>𝒕</m:t>
                            </m:r>
                            <m:r>
                              <a:rPr kumimoji="1" lang="en-US" altLang="zh-CN" sz="1800" b="1" i="1" smtClean="0">
                                <a:latin typeface="Cambria Math" panose="02040503050406030204" pitchFamily="18" charset="0"/>
                              </a:rPr>
                              <m:t>𝒊𝒄𝒌𝒆𝒕</m:t>
                            </m:r>
                          </m:e>
                          <m:sub>
                            <m:r>
                              <a:rPr kumimoji="1" lang="en-US" altLang="zh-CN" sz="1800" b="1" i="1" smtClean="0">
                                <a:latin typeface="Cambria Math" panose="02040503050406030204" pitchFamily="18" charset="0"/>
                              </a:rPr>
                              <m:t>𝑨</m:t>
                            </m:r>
                            <m:r>
                              <a:rPr kumimoji="1" lang="en-US" altLang="zh-CN" sz="1800" b="1" i="1" smtClean="0">
                                <a:latin typeface="Cambria Math" panose="02040503050406030204" pitchFamily="18" charset="0"/>
                              </a:rPr>
                              <m:t>𝟏</m:t>
                            </m:r>
                          </m:sub>
                        </m:sSub>
                      </m:num>
                      <m:den>
                        <m:r>
                          <m:rPr>
                            <m:sty m:val="p"/>
                          </m:rPr>
                          <a:rPr kumimoji="1" lang="en-US" altLang="zh-CN" sz="1800" b="0" i="0" smtClean="0">
                            <a:latin typeface="Cambria Math" panose="02040503050406030204" pitchFamily="18" charset="0"/>
                          </a:rPr>
                          <m:t>T</m:t>
                        </m:r>
                      </m:den>
                    </m:f>
                    <m:r>
                      <a:rPr kumimoji="1" lang="en-US" altLang="zh-CN" sz="1800" b="0" i="0" smtClean="0">
                        <a:latin typeface="Cambria Math" panose="02040503050406030204" pitchFamily="18" charset="0"/>
                      </a:rPr>
                      <m:t>=</m:t>
                    </m:r>
                    <m:f>
                      <m:fPr>
                        <m:ctrlPr>
                          <a:rPr kumimoji="1" lang="en-US" altLang="zh-CN" sz="1800" b="0" i="1" smtClean="0">
                            <a:latin typeface="Cambria Math" panose="02040503050406030204" pitchFamily="18" charset="0"/>
                          </a:rPr>
                        </m:ctrlPr>
                      </m:fPr>
                      <m:num>
                        <m:r>
                          <a:rPr kumimoji="1" lang="en-US" altLang="zh-CN" sz="1800" b="0" i="0" smtClean="0">
                            <a:latin typeface="Cambria Math" panose="02040503050406030204" pitchFamily="18" charset="0"/>
                          </a:rPr>
                          <m:t>2</m:t>
                        </m:r>
                        <m:r>
                          <a:rPr kumimoji="1" lang="en-US" altLang="zh-CN" sz="1800" b="0" i="1" smtClean="0">
                            <a:latin typeface="Cambria Math" panose="02040503050406030204" pitchFamily="18" charset="0"/>
                          </a:rPr>
                          <m:t>0</m:t>
                        </m:r>
                      </m:num>
                      <m:den>
                        <m:r>
                          <a:rPr kumimoji="1" lang="en-US" altLang="zh-CN" sz="1800" b="0" i="0" smtClean="0">
                            <a:latin typeface="Cambria Math" panose="02040503050406030204" pitchFamily="18" charset="0"/>
                          </a:rPr>
                          <m:t>100</m:t>
                        </m:r>
                      </m:den>
                    </m:f>
                    <m:r>
                      <a:rPr kumimoji="1" lang="en-US" altLang="zh-CN" sz="1800" b="0" i="0" smtClean="0">
                        <a:latin typeface="Cambria Math" panose="02040503050406030204" pitchFamily="18" charset="0"/>
                      </a:rPr>
                      <m:t>=</m:t>
                    </m:r>
                    <m:f>
                      <m:fPr>
                        <m:ctrlPr>
                          <a:rPr kumimoji="1" lang="en-US" altLang="zh-CN" sz="1800" b="0" i="1" smtClean="0">
                            <a:latin typeface="Cambria Math" panose="02040503050406030204" pitchFamily="18" charset="0"/>
                          </a:rPr>
                        </m:ctrlPr>
                      </m:fPr>
                      <m:num>
                        <m:r>
                          <a:rPr kumimoji="1" lang="en-US" altLang="zh-CN" sz="1800" b="0" i="0" smtClean="0">
                            <a:latin typeface="Cambria Math" panose="02040503050406030204" pitchFamily="18" charset="0"/>
                          </a:rPr>
                          <m:t>1</m:t>
                        </m:r>
                      </m:num>
                      <m:den>
                        <m:r>
                          <a:rPr kumimoji="1" lang="en-US" altLang="zh-CN" sz="1800" b="0" i="0" smtClean="0">
                            <a:latin typeface="Cambria Math" panose="02040503050406030204" pitchFamily="18" charset="0"/>
                          </a:rPr>
                          <m:t>5</m:t>
                        </m:r>
                      </m:den>
                    </m:f>
                  </m:oMath>
                </a14:m>
                <a:endParaRPr kumimoji="1" lang="en-US" altLang="zh-CN" sz="1800" dirty="0"/>
              </a:p>
              <a:p>
                <a:r>
                  <a:rPr kumimoji="1" lang="zh-CN" altLang="en-US" sz="2000" dirty="0"/>
                  <a:t>同学</a:t>
                </a:r>
                <a:r>
                  <a:rPr kumimoji="1" lang="en-US" altLang="zh-CN" sz="2000" dirty="0"/>
                  <a:t>A</a:t>
                </a:r>
                <a:r>
                  <a:rPr kumimoji="1" lang="zh-CN" altLang="en-US" sz="2000" dirty="0"/>
                  <a:t>可占用学霸时间的比例</a:t>
                </a:r>
                <a:endParaRPr kumimoji="1" lang="en-US" altLang="zh-CN" sz="2000" dirty="0"/>
              </a:p>
              <a:p>
                <a:pPr lvl="1"/>
                <a14:m>
                  <m:oMath xmlns:m="http://schemas.openxmlformats.org/officeDocument/2006/math">
                    <m:f>
                      <m:fPr>
                        <m:ctrlPr>
                          <a:rPr kumimoji="1" lang="en-US" altLang="zh-CN" sz="2000" b="0" i="1">
                            <a:latin typeface="Cambria Math" panose="02040503050406030204" pitchFamily="18" charset="0"/>
                          </a:rPr>
                        </m:ctrlPr>
                      </m:fPr>
                      <m:num>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𝒕</m:t>
                            </m:r>
                            <m:r>
                              <a:rPr kumimoji="1" lang="en-US" altLang="zh-CN" sz="2000" b="0" i="1" smtClean="0">
                                <a:latin typeface="Cambria Math" panose="02040503050406030204" pitchFamily="18" charset="0"/>
                              </a:rPr>
                              <m:t>𝑖𝑐𝑘𝑒𝑡</m:t>
                            </m:r>
                          </m:e>
                          <m:sub>
                            <m:r>
                              <a:rPr kumimoji="1" lang="en-US" altLang="zh-CN" sz="2000" i="1">
                                <a:latin typeface="Cambria Math" panose="02040503050406030204" pitchFamily="18" charset="0"/>
                              </a:rPr>
                              <m:t>𝑨</m:t>
                            </m:r>
                          </m:sub>
                        </m:sSub>
                      </m:num>
                      <m:den>
                        <m:r>
                          <m:rPr>
                            <m:sty m:val="p"/>
                          </m:rPr>
                          <a:rPr kumimoji="1" lang="en-US" altLang="zh-CN" sz="2000" b="0">
                            <a:latin typeface="Cambria Math" panose="02040503050406030204" pitchFamily="18" charset="0"/>
                          </a:rPr>
                          <m:t>T</m:t>
                        </m:r>
                      </m:den>
                    </m:f>
                    <m:r>
                      <a:rPr kumimoji="1" lang="en-US" altLang="zh-CN" sz="2000" b="0">
                        <a:latin typeface="Cambria Math" panose="02040503050406030204" pitchFamily="18" charset="0"/>
                      </a:rPr>
                      <m:t>=</m:t>
                    </m:r>
                    <m:f>
                      <m:fPr>
                        <m:ctrlPr>
                          <a:rPr kumimoji="1" lang="en-US" altLang="zh-CN" sz="2000" b="0" i="1">
                            <a:latin typeface="Cambria Math" panose="02040503050406030204" pitchFamily="18" charset="0"/>
                          </a:rPr>
                        </m:ctrlPr>
                      </m:fPr>
                      <m:num>
                        <m:sSub>
                          <m:sSubPr>
                            <m:ctrlPr>
                              <a:rPr kumimoji="1" lang="en-US" altLang="zh-CN" sz="2000" b="0" i="1" smtClean="0">
                                <a:latin typeface="Cambria Math" panose="02040503050406030204" pitchFamily="18" charset="0"/>
                              </a:rPr>
                            </m:ctrlPr>
                          </m:sSubPr>
                          <m:e>
                            <m:r>
                              <m:rPr>
                                <m:sty m:val="p"/>
                              </m:rPr>
                              <a:rPr kumimoji="1" lang="en-US" altLang="zh-CN" sz="2000" b="0" i="0" smtClean="0">
                                <a:latin typeface="Cambria Math" panose="02040503050406030204" pitchFamily="18" charset="0"/>
                              </a:rPr>
                              <m:t>ticket</m:t>
                            </m:r>
                          </m:e>
                          <m:sub>
                            <m:r>
                              <m:rPr>
                                <m:sty m:val="p"/>
                              </m:rPr>
                              <a:rPr kumimoji="1" lang="en-US" altLang="zh-CN" sz="2000" b="0" i="0" smtClean="0">
                                <a:latin typeface="Cambria Math" panose="02040503050406030204" pitchFamily="18" charset="0"/>
                              </a:rPr>
                              <m:t>A</m:t>
                            </m:r>
                            <m:r>
                              <a:rPr kumimoji="1" lang="en-US" altLang="zh-CN" sz="2000" b="0" i="0" smtClean="0">
                                <a:latin typeface="Cambria Math" panose="02040503050406030204" pitchFamily="18" charset="0"/>
                              </a:rPr>
                              <m:t>1</m:t>
                            </m:r>
                          </m:sub>
                        </m:sSub>
                        <m:r>
                          <a:rPr kumimoji="1" lang="en-US" altLang="zh-CN" sz="2000" b="0" i="0" smtClean="0">
                            <a:latin typeface="Cambria Math" panose="02040503050406030204" pitchFamily="18" charset="0"/>
                          </a:rPr>
                          <m:t>+</m:t>
                        </m:r>
                        <m:sSub>
                          <m:sSubPr>
                            <m:ctrlPr>
                              <a:rPr kumimoji="1" lang="en-US" altLang="zh-CN" sz="2000" b="0" i="1" smtClean="0">
                                <a:latin typeface="Cambria Math" panose="02040503050406030204" pitchFamily="18" charset="0"/>
                              </a:rPr>
                            </m:ctrlPr>
                          </m:sSubPr>
                          <m:e>
                            <m:r>
                              <m:rPr>
                                <m:sty m:val="p"/>
                              </m:rPr>
                              <a:rPr kumimoji="1" lang="en-US" altLang="zh-CN" sz="2000" b="0" i="0" smtClean="0">
                                <a:latin typeface="Cambria Math" panose="02040503050406030204" pitchFamily="18" charset="0"/>
                              </a:rPr>
                              <m:t>ticket</m:t>
                            </m:r>
                          </m:e>
                          <m:sub>
                            <m:r>
                              <m:rPr>
                                <m:sty m:val="p"/>
                              </m:rPr>
                              <a:rPr kumimoji="1" lang="en-US" altLang="zh-CN" sz="2000" b="0" i="0" smtClean="0">
                                <a:latin typeface="Cambria Math" panose="02040503050406030204" pitchFamily="18" charset="0"/>
                              </a:rPr>
                              <m:t>A</m:t>
                            </m:r>
                            <m:r>
                              <a:rPr kumimoji="1" lang="en-US" altLang="zh-CN" sz="2000" b="0" i="0" smtClean="0">
                                <a:latin typeface="Cambria Math" panose="02040503050406030204" pitchFamily="18" charset="0"/>
                              </a:rPr>
                              <m:t>2</m:t>
                            </m:r>
                          </m:sub>
                        </m:sSub>
                      </m:num>
                      <m:den>
                        <m:r>
                          <m:rPr>
                            <m:sty m:val="p"/>
                          </m:rPr>
                          <a:rPr kumimoji="1" lang="en-US" altLang="zh-CN" sz="2000" b="0" i="0" smtClean="0">
                            <a:latin typeface="Cambria Math" panose="02040503050406030204" pitchFamily="18" charset="0"/>
                          </a:rPr>
                          <m:t>T</m:t>
                        </m:r>
                      </m:den>
                    </m:f>
                    <m:r>
                      <a:rPr kumimoji="1" lang="en-US" altLang="zh-CN" sz="2000" b="0">
                        <a:latin typeface="Cambria Math" panose="02040503050406030204" pitchFamily="18" charset="0"/>
                      </a:rPr>
                      <m:t>=</m:t>
                    </m:r>
                    <m:f>
                      <m:fPr>
                        <m:ctrlPr>
                          <a:rPr kumimoji="1" lang="en-US" altLang="zh-CN" sz="2000" b="0" i="1">
                            <a:latin typeface="Cambria Math" panose="02040503050406030204" pitchFamily="18" charset="0"/>
                          </a:rPr>
                        </m:ctrlPr>
                      </m:fPr>
                      <m:num>
                        <m:r>
                          <a:rPr kumimoji="1" lang="en-US" altLang="zh-CN" sz="2000" b="0" i="0" smtClean="0">
                            <a:latin typeface="Cambria Math" panose="02040503050406030204" pitchFamily="18" charset="0"/>
                          </a:rPr>
                          <m:t>50</m:t>
                        </m:r>
                      </m:num>
                      <m:den>
                        <m:r>
                          <a:rPr kumimoji="1" lang="en-US" altLang="zh-CN" sz="2000" b="0" i="0" smtClean="0">
                            <a:latin typeface="Cambria Math" panose="02040503050406030204" pitchFamily="18" charset="0"/>
                          </a:rPr>
                          <m:t>100</m:t>
                        </m:r>
                      </m:den>
                    </m:f>
                    <m:r>
                      <a:rPr kumimoji="1" lang="en-US" altLang="zh-CN" sz="2000" b="0" i="1" smtClean="0">
                        <a:latin typeface="Cambria Math" panose="02040503050406030204" pitchFamily="18" charset="0"/>
                      </a:rPr>
                      <m:t>=</m:t>
                    </m:r>
                    <m:f>
                      <m:fPr>
                        <m:ctrlPr>
                          <a:rPr kumimoji="1" lang="en-US" altLang="zh-CN" sz="2000" b="0" i="1" smtClean="0">
                            <a:latin typeface="Cambria Math" panose="02040503050406030204" pitchFamily="18" charset="0"/>
                          </a:rPr>
                        </m:ctrlPr>
                      </m:fPr>
                      <m:num>
                        <m:r>
                          <a:rPr kumimoji="1" lang="en-US" altLang="zh-CN" sz="2000" b="0" i="1" smtClean="0">
                            <a:latin typeface="Cambria Math" panose="02040503050406030204" pitchFamily="18" charset="0"/>
                          </a:rPr>
                          <m:t>1</m:t>
                        </m:r>
                      </m:num>
                      <m:den>
                        <m:r>
                          <a:rPr kumimoji="1" lang="en-US" altLang="zh-CN" sz="2000" b="0" i="1" smtClean="0">
                            <a:latin typeface="Cambria Math" panose="02040503050406030204" pitchFamily="18" charset="0"/>
                          </a:rPr>
                          <m:t>2</m:t>
                        </m:r>
                      </m:den>
                    </m:f>
                  </m:oMath>
                </a14:m>
                <a:endParaRPr kumimoji="1" lang="zh-CN" altLang="en-US" sz="2000" dirty="0"/>
              </a:p>
            </p:txBody>
          </p:sp>
        </mc:Choice>
        <mc:Fallback xmlns="">
          <p:sp>
            <p:nvSpPr>
              <p:cNvPr id="38" name="内容占位符 2">
                <a:extLst>
                  <a:ext uri="{FF2B5EF4-FFF2-40B4-BE49-F238E27FC236}">
                    <a16:creationId xmlns:a16="http://schemas.microsoft.com/office/drawing/2014/main" id="{C1DAFF8C-E0E7-8348-BCDC-EA919132C043}"/>
                  </a:ext>
                </a:extLst>
              </p:cNvPr>
              <p:cNvSpPr txBox="1">
                <a:spLocks noRot="1" noChangeAspect="1" noMove="1" noResize="1" noEditPoints="1" noAdjustHandles="1" noChangeArrowheads="1" noChangeShapeType="1" noTextEdit="1"/>
              </p:cNvSpPr>
              <p:nvPr/>
            </p:nvSpPr>
            <p:spPr>
              <a:xfrm>
                <a:off x="457200" y="1333501"/>
                <a:ext cx="8229600" cy="3771636"/>
              </a:xfrm>
              <a:prstGeom prst="rect">
                <a:avLst/>
              </a:prstGeom>
              <a:blipFill>
                <a:blip r:embed="rId6"/>
                <a:stretch>
                  <a:fillRect l="-617"/>
                </a:stretch>
              </a:blipFill>
            </p:spPr>
            <p:txBody>
              <a:bodyPr/>
              <a:lstStyle/>
              <a:p>
                <a:r>
                  <a:rPr lang="zh-CN" altLang="en-US">
                    <a:noFill/>
                  </a:rPr>
                  <a:t> </a:t>
                </a:r>
              </a:p>
            </p:txBody>
          </p:sp>
        </mc:Fallback>
      </mc:AlternateContent>
      <p:sp>
        <p:nvSpPr>
          <p:cNvPr id="29" name="页脚占位符 4">
            <a:extLst>
              <a:ext uri="{FF2B5EF4-FFF2-40B4-BE49-F238E27FC236}">
                <a16:creationId xmlns:a16="http://schemas.microsoft.com/office/drawing/2014/main" id="{C49EF724-B867-6E43-9D09-7D8A586C2D0E}"/>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grpSp>
        <p:nvGrpSpPr>
          <p:cNvPr id="30" name="组合 29">
            <a:extLst>
              <a:ext uri="{FF2B5EF4-FFF2-40B4-BE49-F238E27FC236}">
                <a16:creationId xmlns:a16="http://schemas.microsoft.com/office/drawing/2014/main" id="{657E7AA0-BE06-9945-BCEA-1792146E75FB}"/>
              </a:ext>
            </a:extLst>
          </p:cNvPr>
          <p:cNvGrpSpPr/>
          <p:nvPr/>
        </p:nvGrpSpPr>
        <p:grpSpPr>
          <a:xfrm>
            <a:off x="4893448" y="4190737"/>
            <a:ext cx="914400" cy="914400"/>
            <a:chOff x="3968174" y="2217839"/>
            <a:chExt cx="914400" cy="914400"/>
          </a:xfrm>
        </p:grpSpPr>
        <p:pic>
          <p:nvPicPr>
            <p:cNvPr id="31" name="图形 30" descr="男性形象">
              <a:extLst>
                <a:ext uri="{FF2B5EF4-FFF2-40B4-BE49-F238E27FC236}">
                  <a16:creationId xmlns:a16="http://schemas.microsoft.com/office/drawing/2014/main" id="{279C2AED-4834-294F-A7E4-EAC684153E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68174" y="2217839"/>
              <a:ext cx="914400" cy="914400"/>
            </a:xfrm>
            <a:prstGeom prst="rect">
              <a:avLst/>
            </a:prstGeom>
          </p:spPr>
        </p:pic>
        <p:sp>
          <p:nvSpPr>
            <p:cNvPr id="32" name="文本框 31">
              <a:extLst>
                <a:ext uri="{FF2B5EF4-FFF2-40B4-BE49-F238E27FC236}">
                  <a16:creationId xmlns:a16="http://schemas.microsoft.com/office/drawing/2014/main" id="{E7BE55CC-1421-0141-9FA1-41407DF92764}"/>
                </a:ext>
              </a:extLst>
            </p:cNvPr>
            <p:cNvSpPr txBox="1"/>
            <p:nvPr/>
          </p:nvSpPr>
          <p:spPr>
            <a:xfrm>
              <a:off x="3968174" y="2654055"/>
              <a:ext cx="914400" cy="369332"/>
            </a:xfrm>
            <a:prstGeom prst="rect">
              <a:avLst/>
            </a:prstGeom>
            <a:noFill/>
          </p:spPr>
          <p:txBody>
            <a:bodyPr wrap="square" rtlCol="0">
              <a:spAutoFit/>
            </a:bodyPr>
            <a:lstStyle/>
            <a:p>
              <a:pPr algn="ctr"/>
              <a:r>
                <a:rPr kumimoji="1" lang="en-US" altLang="zh-CN" b="1" dirty="0"/>
                <a:t>B</a:t>
              </a:r>
              <a:endParaRPr kumimoji="1" lang="zh-CN" altLang="en-US" b="1" dirty="0"/>
            </a:p>
          </p:txBody>
        </p:sp>
      </p:grpSp>
    </p:spTree>
    <p:extLst>
      <p:ext uri="{BB962C8B-B14F-4D97-AF65-F5344CB8AC3E}">
        <p14:creationId xmlns:p14="http://schemas.microsoft.com/office/powerpoint/2010/main" val="35269083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91F431-2F53-F344-B9D7-B994A2AA2D52}"/>
              </a:ext>
            </a:extLst>
          </p:cNvPr>
          <p:cNvSpPr>
            <a:spLocks noGrp="1"/>
          </p:cNvSpPr>
          <p:nvPr>
            <p:ph type="title"/>
          </p:nvPr>
        </p:nvSpPr>
        <p:spPr>
          <a:xfrm>
            <a:off x="457200" y="228866"/>
            <a:ext cx="8229600" cy="900442"/>
          </a:xfrm>
        </p:spPr>
        <p:txBody>
          <a:bodyPr>
            <a:normAutofit fontScale="90000"/>
          </a:bodyPr>
          <a:lstStyle/>
          <a:p>
            <a:r>
              <a:rPr lang="zh-CN" altLang="en" dirty="0"/>
              <a:t>一种</a:t>
            </a:r>
            <a:r>
              <a:rPr lang="zh-CN" altLang="en-US" dirty="0"/>
              <a:t>公平共享的实现：彩票调度</a:t>
            </a:r>
            <a:br>
              <a:rPr lang="en-US" altLang="zh-CN" dirty="0"/>
            </a:br>
            <a:r>
              <a:rPr lang="zh-CN" altLang="en-US" dirty="0"/>
              <a:t>（</a:t>
            </a:r>
            <a:r>
              <a:rPr lang="en" altLang="zh-CN" dirty="0"/>
              <a:t>Lottery</a:t>
            </a:r>
            <a:r>
              <a:rPr lang="zh-CN" altLang="en-US" dirty="0"/>
              <a:t> </a:t>
            </a:r>
            <a:r>
              <a:rPr lang="en-US" altLang="zh-CN" dirty="0"/>
              <a:t>Scheduling</a:t>
            </a:r>
            <a:r>
              <a:rPr lang="zh-CN" altLang="en-US" dirty="0"/>
              <a:t>）</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9B5637B-D4D7-7C4D-BCD5-6A36C61AF2C5}"/>
                  </a:ext>
                </a:extLst>
              </p:cNvPr>
              <p:cNvSpPr>
                <a:spLocks noGrp="1"/>
              </p:cNvSpPr>
              <p:nvPr>
                <p:ph idx="1"/>
              </p:nvPr>
            </p:nvSpPr>
            <p:spPr>
              <a:xfrm>
                <a:off x="285546" y="1120484"/>
                <a:ext cx="8229600" cy="3771636"/>
              </a:xfrm>
            </p:spPr>
            <p:txBody>
              <a:bodyPr>
                <a:normAutofit/>
              </a:bodyPr>
              <a:lstStyle/>
              <a:p>
                <a:r>
                  <a:rPr kumimoji="1" lang="zh-CN" altLang="en-US" sz="2000" dirty="0"/>
                  <a:t>每次调度时，生成随机数</a:t>
                </a:r>
                <a14:m>
                  <m:oMath xmlns:m="http://schemas.openxmlformats.org/officeDocument/2006/math">
                    <m:r>
                      <a:rPr kumimoji="1" lang="en-US" altLang="zh-CN" sz="2000" b="1" i="1" smtClean="0">
                        <a:latin typeface="Cambria Math" panose="02040503050406030204" pitchFamily="18" charset="0"/>
                      </a:rPr>
                      <m:t>𝑹</m:t>
                    </m:r>
                    <m:r>
                      <a:rPr kumimoji="1" lang="en-US" altLang="zh-CN" sz="2000" b="1" i="1" smtClean="0">
                        <a:latin typeface="Cambria Math" panose="02040503050406030204" pitchFamily="18" charset="0"/>
                        <a:ea typeface="Cambria Math" panose="02040503050406030204" pitchFamily="18" charset="0"/>
                      </a:rPr>
                      <m:t>∈</m:t>
                    </m:r>
                    <m:d>
                      <m:dPr>
                        <m:begChr m:val="["/>
                        <m:ctrlPr>
                          <a:rPr kumimoji="1" lang="en-US" altLang="zh-CN" sz="2000" b="1" i="1" smtClean="0">
                            <a:latin typeface="Cambria Math" panose="02040503050406030204" pitchFamily="18" charset="0"/>
                            <a:ea typeface="Cambria Math" panose="02040503050406030204" pitchFamily="18" charset="0"/>
                          </a:rPr>
                        </m:ctrlPr>
                      </m:dPr>
                      <m:e>
                        <m:r>
                          <a:rPr kumimoji="1" lang="en-US" altLang="zh-CN" sz="2000" b="1" i="1" smtClean="0">
                            <a:latin typeface="Cambria Math" panose="02040503050406030204" pitchFamily="18" charset="0"/>
                            <a:ea typeface="Cambria Math" panose="02040503050406030204" pitchFamily="18" charset="0"/>
                          </a:rPr>
                          <m:t>𝟎</m:t>
                        </m:r>
                        <m:r>
                          <a:rPr kumimoji="1" lang="en-US" altLang="zh-CN" sz="2000" b="1" i="1" smtClean="0">
                            <a:latin typeface="Cambria Math" panose="02040503050406030204" pitchFamily="18" charset="0"/>
                            <a:ea typeface="Cambria Math" panose="02040503050406030204" pitchFamily="18" charset="0"/>
                          </a:rPr>
                          <m:t>,</m:t>
                        </m:r>
                        <m:r>
                          <a:rPr kumimoji="1" lang="en-US" altLang="zh-CN" sz="2000" b="1" i="1" smtClean="0">
                            <a:latin typeface="Cambria Math" panose="02040503050406030204" pitchFamily="18" charset="0"/>
                            <a:ea typeface="Cambria Math" panose="02040503050406030204" pitchFamily="18" charset="0"/>
                          </a:rPr>
                          <m:t>𝑻</m:t>
                        </m:r>
                      </m:e>
                    </m:d>
                  </m:oMath>
                </a14:m>
                <a:endParaRPr kumimoji="1" lang="en-US" altLang="zh-CN" sz="2000" b="1" dirty="0">
                  <a:ea typeface="Cambria Math" panose="02040503050406030204" pitchFamily="18" charset="0"/>
                </a:endParaRPr>
              </a:p>
              <a:p>
                <a:r>
                  <a:rPr kumimoji="1" lang="zh-CN" altLang="en-US" sz="2000" dirty="0"/>
                  <a:t>根据</a:t>
                </a:r>
                <a:r>
                  <a:rPr kumimoji="1" lang="en-US" altLang="zh-CN" sz="2000" dirty="0"/>
                  <a:t>R</a:t>
                </a:r>
                <a:r>
                  <a:rPr kumimoji="1" lang="zh-CN" altLang="en-US" sz="2000" dirty="0"/>
                  <a:t>，找到对应的任务</a:t>
                </a:r>
                <a:endParaRPr kumimoji="1" lang="en-US" altLang="zh-CN" sz="2000" dirty="0"/>
              </a:p>
              <a:p>
                <a:pPr lvl="1"/>
                <a14:m>
                  <m:oMath xmlns:m="http://schemas.openxmlformats.org/officeDocument/2006/math">
                    <m:r>
                      <a:rPr kumimoji="1" lang="en-US" altLang="zh-CN" sz="2200" i="1">
                        <a:latin typeface="Cambria Math" panose="02040503050406030204" pitchFamily="18" charset="0"/>
                      </a:rPr>
                      <m:t>𝑹</m:t>
                    </m:r>
                  </m:oMath>
                </a14:m>
                <a:r>
                  <a:rPr kumimoji="1" lang="en-US" altLang="zh-CN" sz="2200" dirty="0"/>
                  <a:t>=51</a:t>
                </a:r>
                <a:r>
                  <a:rPr kumimoji="1" lang="zh-CN" altLang="en-US" sz="2200" dirty="0"/>
                  <a:t> </a:t>
                </a:r>
                <a:r>
                  <a:rPr kumimoji="1" lang="en-US" altLang="zh-CN" sz="2200" dirty="0">
                    <a:sym typeface="Wingdings" pitchFamily="2" charset="2"/>
                  </a:rPr>
                  <a:t></a:t>
                </a:r>
                <a:r>
                  <a:rPr kumimoji="1" lang="zh-CN" altLang="en-US" sz="2200" dirty="0">
                    <a:sym typeface="Wingdings" pitchFamily="2" charset="2"/>
                  </a:rPr>
                  <a:t> </a:t>
                </a:r>
                <a:r>
                  <a:rPr kumimoji="1" lang="zh-CN" altLang="en-US" sz="2200" dirty="0"/>
                  <a:t>调度</a:t>
                </a:r>
                <a:r>
                  <a:rPr kumimoji="1" lang="en-US" altLang="zh-CN" sz="2200" dirty="0"/>
                  <a:t>B1</a:t>
                </a:r>
              </a:p>
              <a:p>
                <a:endParaRPr kumimoji="1" lang="zh-CN" altLang="en-US" sz="2400" dirty="0"/>
              </a:p>
            </p:txBody>
          </p:sp>
        </mc:Choice>
        <mc:Fallback xmlns="">
          <p:sp>
            <p:nvSpPr>
              <p:cNvPr id="3" name="内容占位符 2">
                <a:extLst>
                  <a:ext uri="{FF2B5EF4-FFF2-40B4-BE49-F238E27FC236}">
                    <a16:creationId xmlns:a16="http://schemas.microsoft.com/office/drawing/2014/main" id="{59B5637B-D4D7-7C4D-BCD5-6A36C61AF2C5}"/>
                  </a:ext>
                </a:extLst>
              </p:cNvPr>
              <p:cNvSpPr>
                <a:spLocks noGrp="1" noRot="1" noChangeAspect="1" noMove="1" noResize="1" noEditPoints="1" noAdjustHandles="1" noChangeArrowheads="1" noChangeShapeType="1" noTextEdit="1"/>
              </p:cNvSpPr>
              <p:nvPr>
                <p:ph idx="1"/>
              </p:nvPr>
            </p:nvSpPr>
            <p:spPr>
              <a:xfrm>
                <a:off x="285546" y="1120484"/>
                <a:ext cx="8229600" cy="3771636"/>
              </a:xfrm>
              <a:blipFill>
                <a:blip r:embed="rId3"/>
                <a:stretch>
                  <a:fillRect l="-462"/>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13F4451B-DABE-E24E-BC0D-B772C69D6F2F}"/>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77</a:t>
            </a:fld>
            <a:endParaRPr lang="zh-CN" altLang="en-US"/>
          </a:p>
        </p:txBody>
      </p:sp>
      <p:sp>
        <p:nvSpPr>
          <p:cNvPr id="5" name="矩形 4">
            <a:extLst>
              <a:ext uri="{FF2B5EF4-FFF2-40B4-BE49-F238E27FC236}">
                <a16:creationId xmlns:a16="http://schemas.microsoft.com/office/drawing/2014/main" id="{653A7CCB-9D40-3C4D-8CF2-096E521DD957}"/>
              </a:ext>
            </a:extLst>
          </p:cNvPr>
          <p:cNvSpPr/>
          <p:nvPr/>
        </p:nvSpPr>
        <p:spPr>
          <a:xfrm>
            <a:off x="727938" y="3534829"/>
            <a:ext cx="745740" cy="72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solidFill>
                  <a:srgbClr val="C00000"/>
                </a:solidFill>
              </a:rPr>
              <a:t>20</a:t>
            </a:r>
            <a:endParaRPr kumimoji="1" lang="zh-CN" altLang="en-US" sz="2800" b="1" dirty="0">
              <a:solidFill>
                <a:srgbClr val="C00000"/>
              </a:solidFill>
            </a:endParaRPr>
          </a:p>
        </p:txBody>
      </p:sp>
      <p:sp>
        <p:nvSpPr>
          <p:cNvPr id="7" name="矩形 6">
            <a:extLst>
              <a:ext uri="{FF2B5EF4-FFF2-40B4-BE49-F238E27FC236}">
                <a16:creationId xmlns:a16="http://schemas.microsoft.com/office/drawing/2014/main" id="{B78B1463-F93C-1740-B9B5-D6DA9BF70FAB}"/>
              </a:ext>
            </a:extLst>
          </p:cNvPr>
          <p:cNvSpPr/>
          <p:nvPr/>
        </p:nvSpPr>
        <p:spPr>
          <a:xfrm>
            <a:off x="1473678" y="3534829"/>
            <a:ext cx="1100808" cy="72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solidFill>
                  <a:srgbClr val="C00000"/>
                </a:solidFill>
              </a:rPr>
              <a:t>30</a:t>
            </a:r>
            <a:endParaRPr kumimoji="1" lang="zh-CN" altLang="en-US" sz="2800" b="1" dirty="0">
              <a:solidFill>
                <a:srgbClr val="C00000"/>
              </a:solidFill>
            </a:endParaRPr>
          </a:p>
        </p:txBody>
      </p:sp>
      <p:sp>
        <p:nvSpPr>
          <p:cNvPr id="8" name="矩形 7">
            <a:extLst>
              <a:ext uri="{FF2B5EF4-FFF2-40B4-BE49-F238E27FC236}">
                <a16:creationId xmlns:a16="http://schemas.microsoft.com/office/drawing/2014/main" id="{D9DFDC3B-7F5C-3F44-B26B-9A19DDC83517}"/>
              </a:ext>
            </a:extLst>
          </p:cNvPr>
          <p:cNvSpPr/>
          <p:nvPr/>
        </p:nvSpPr>
        <p:spPr>
          <a:xfrm>
            <a:off x="2553798" y="3534829"/>
            <a:ext cx="1846548" cy="72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solidFill>
                  <a:srgbClr val="C00000"/>
                </a:solidFill>
              </a:rPr>
              <a:t>50</a:t>
            </a:r>
            <a:endParaRPr kumimoji="1" lang="zh-CN" altLang="en-US" sz="2800" b="1" dirty="0">
              <a:solidFill>
                <a:srgbClr val="C00000"/>
              </a:solidFill>
            </a:endParaRPr>
          </a:p>
        </p:txBody>
      </p:sp>
      <p:grpSp>
        <p:nvGrpSpPr>
          <p:cNvPr id="9" name="组合 8">
            <a:extLst>
              <a:ext uri="{FF2B5EF4-FFF2-40B4-BE49-F238E27FC236}">
                <a16:creationId xmlns:a16="http://schemas.microsoft.com/office/drawing/2014/main" id="{C8BA86ED-7BDD-CE42-8B2E-A59B98DDC91E}"/>
              </a:ext>
            </a:extLst>
          </p:cNvPr>
          <p:cNvGrpSpPr/>
          <p:nvPr/>
        </p:nvGrpSpPr>
        <p:grpSpPr>
          <a:xfrm>
            <a:off x="723982" y="4368419"/>
            <a:ext cx="914400" cy="914400"/>
            <a:chOff x="4114800" y="2400300"/>
            <a:chExt cx="914400" cy="914400"/>
          </a:xfrm>
        </p:grpSpPr>
        <p:pic>
          <p:nvPicPr>
            <p:cNvPr id="10" name="图形 9" descr="纸张">
              <a:extLst>
                <a:ext uri="{FF2B5EF4-FFF2-40B4-BE49-F238E27FC236}">
                  <a16:creationId xmlns:a16="http://schemas.microsoft.com/office/drawing/2014/main" id="{1DB3A041-BAF4-9E46-84CA-3C50B6E8FDB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14800" y="2400300"/>
              <a:ext cx="914400" cy="914400"/>
            </a:xfrm>
            <a:prstGeom prst="rect">
              <a:avLst/>
            </a:prstGeom>
          </p:spPr>
        </p:pic>
        <p:sp>
          <p:nvSpPr>
            <p:cNvPr id="11" name="文本框 10">
              <a:extLst>
                <a:ext uri="{FF2B5EF4-FFF2-40B4-BE49-F238E27FC236}">
                  <a16:creationId xmlns:a16="http://schemas.microsoft.com/office/drawing/2014/main" id="{1E331123-B675-B346-8B6E-DF6BBB85D9E3}"/>
                </a:ext>
              </a:extLst>
            </p:cNvPr>
            <p:cNvSpPr txBox="1"/>
            <p:nvPr/>
          </p:nvSpPr>
          <p:spPr>
            <a:xfrm>
              <a:off x="4114800" y="2790527"/>
              <a:ext cx="914400" cy="369332"/>
            </a:xfrm>
            <a:prstGeom prst="rect">
              <a:avLst/>
            </a:prstGeom>
            <a:noFill/>
          </p:spPr>
          <p:txBody>
            <a:bodyPr wrap="square" rtlCol="0">
              <a:spAutoFit/>
            </a:bodyPr>
            <a:lstStyle/>
            <a:p>
              <a:pPr algn="ctr"/>
              <a:r>
                <a:rPr kumimoji="1" lang="en-US" altLang="zh-CN" b="1" dirty="0"/>
                <a:t>A1</a:t>
              </a:r>
              <a:endParaRPr kumimoji="1" lang="zh-CN" altLang="en-US" b="1" dirty="0"/>
            </a:p>
          </p:txBody>
        </p:sp>
      </p:grpSp>
      <p:grpSp>
        <p:nvGrpSpPr>
          <p:cNvPr id="12" name="组合 11">
            <a:extLst>
              <a:ext uri="{FF2B5EF4-FFF2-40B4-BE49-F238E27FC236}">
                <a16:creationId xmlns:a16="http://schemas.microsoft.com/office/drawing/2014/main" id="{2A38D4D6-6DF0-3141-ADDC-49CE36BF7751}"/>
              </a:ext>
            </a:extLst>
          </p:cNvPr>
          <p:cNvGrpSpPr/>
          <p:nvPr/>
        </p:nvGrpSpPr>
        <p:grpSpPr>
          <a:xfrm>
            <a:off x="1649234" y="4368419"/>
            <a:ext cx="914400" cy="914400"/>
            <a:chOff x="4114800" y="2400300"/>
            <a:chExt cx="914400" cy="914400"/>
          </a:xfrm>
        </p:grpSpPr>
        <p:pic>
          <p:nvPicPr>
            <p:cNvPr id="13" name="图形 12" descr="纸张">
              <a:extLst>
                <a:ext uri="{FF2B5EF4-FFF2-40B4-BE49-F238E27FC236}">
                  <a16:creationId xmlns:a16="http://schemas.microsoft.com/office/drawing/2014/main" id="{C70B723D-1262-9D41-B24C-87C0AEF6C3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14800" y="2400300"/>
              <a:ext cx="914400" cy="914400"/>
            </a:xfrm>
            <a:prstGeom prst="rect">
              <a:avLst/>
            </a:prstGeom>
          </p:spPr>
        </p:pic>
        <p:sp>
          <p:nvSpPr>
            <p:cNvPr id="14" name="文本框 13">
              <a:extLst>
                <a:ext uri="{FF2B5EF4-FFF2-40B4-BE49-F238E27FC236}">
                  <a16:creationId xmlns:a16="http://schemas.microsoft.com/office/drawing/2014/main" id="{1F2AA4E8-D630-7A4D-A554-58DB2A7BFBF7}"/>
                </a:ext>
              </a:extLst>
            </p:cNvPr>
            <p:cNvSpPr txBox="1"/>
            <p:nvPr/>
          </p:nvSpPr>
          <p:spPr>
            <a:xfrm>
              <a:off x="4114800" y="2790527"/>
              <a:ext cx="914400" cy="369332"/>
            </a:xfrm>
            <a:prstGeom prst="rect">
              <a:avLst/>
            </a:prstGeom>
            <a:noFill/>
          </p:spPr>
          <p:txBody>
            <a:bodyPr wrap="square" rtlCol="0">
              <a:spAutoFit/>
            </a:bodyPr>
            <a:lstStyle/>
            <a:p>
              <a:pPr algn="ctr"/>
              <a:r>
                <a:rPr kumimoji="1" lang="en-US" altLang="zh-CN" b="1" dirty="0"/>
                <a:t>A2</a:t>
              </a:r>
              <a:endParaRPr kumimoji="1" lang="zh-CN" altLang="en-US" b="1" dirty="0"/>
            </a:p>
          </p:txBody>
        </p:sp>
      </p:grpSp>
      <p:grpSp>
        <p:nvGrpSpPr>
          <p:cNvPr id="15" name="组合 14">
            <a:extLst>
              <a:ext uri="{FF2B5EF4-FFF2-40B4-BE49-F238E27FC236}">
                <a16:creationId xmlns:a16="http://schemas.microsoft.com/office/drawing/2014/main" id="{A093869E-46AE-8F44-AAC2-DAAAF93C3E16}"/>
              </a:ext>
            </a:extLst>
          </p:cNvPr>
          <p:cNvGrpSpPr/>
          <p:nvPr/>
        </p:nvGrpSpPr>
        <p:grpSpPr>
          <a:xfrm>
            <a:off x="3019872" y="4368419"/>
            <a:ext cx="914400" cy="914400"/>
            <a:chOff x="4114800" y="2400300"/>
            <a:chExt cx="914400" cy="914400"/>
          </a:xfrm>
        </p:grpSpPr>
        <p:pic>
          <p:nvPicPr>
            <p:cNvPr id="16" name="图形 15" descr="纸张">
              <a:extLst>
                <a:ext uri="{FF2B5EF4-FFF2-40B4-BE49-F238E27FC236}">
                  <a16:creationId xmlns:a16="http://schemas.microsoft.com/office/drawing/2014/main" id="{8B6CB6E8-D6BC-144E-A0BD-7EEAE3B52A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14800" y="2400300"/>
              <a:ext cx="914400" cy="914400"/>
            </a:xfrm>
            <a:prstGeom prst="rect">
              <a:avLst/>
            </a:prstGeom>
          </p:spPr>
        </p:pic>
        <p:sp>
          <p:nvSpPr>
            <p:cNvPr id="17" name="文本框 16">
              <a:extLst>
                <a:ext uri="{FF2B5EF4-FFF2-40B4-BE49-F238E27FC236}">
                  <a16:creationId xmlns:a16="http://schemas.microsoft.com/office/drawing/2014/main" id="{8E8CFFB5-99A0-7843-A10F-E0DF773B4E7A}"/>
                </a:ext>
              </a:extLst>
            </p:cNvPr>
            <p:cNvSpPr txBox="1"/>
            <p:nvPr/>
          </p:nvSpPr>
          <p:spPr>
            <a:xfrm>
              <a:off x="4114800" y="2790527"/>
              <a:ext cx="914400" cy="369332"/>
            </a:xfrm>
            <a:prstGeom prst="rect">
              <a:avLst/>
            </a:prstGeom>
            <a:noFill/>
          </p:spPr>
          <p:txBody>
            <a:bodyPr wrap="square" rtlCol="0">
              <a:spAutoFit/>
            </a:bodyPr>
            <a:lstStyle/>
            <a:p>
              <a:pPr algn="ctr"/>
              <a:r>
                <a:rPr kumimoji="1" lang="en-US" altLang="zh-CN" b="1" dirty="0"/>
                <a:t>B1</a:t>
              </a:r>
              <a:endParaRPr kumimoji="1" lang="zh-CN" altLang="en-US" b="1" dirty="0"/>
            </a:p>
          </p:txBody>
        </p:sp>
      </p:grpSp>
      <p:sp>
        <p:nvSpPr>
          <p:cNvPr id="6" name="下箭头 5">
            <a:extLst>
              <a:ext uri="{FF2B5EF4-FFF2-40B4-BE49-F238E27FC236}">
                <a16:creationId xmlns:a16="http://schemas.microsoft.com/office/drawing/2014/main" id="{CE3D2F65-86FC-6747-8A89-35D96D3A04E4}"/>
              </a:ext>
            </a:extLst>
          </p:cNvPr>
          <p:cNvSpPr/>
          <p:nvPr/>
        </p:nvSpPr>
        <p:spPr>
          <a:xfrm>
            <a:off x="2506942" y="3240216"/>
            <a:ext cx="264858" cy="2378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353FE1FB-A23A-8E48-A605-EDB36D755E9E}"/>
              </a:ext>
            </a:extLst>
          </p:cNvPr>
          <p:cNvSpPr/>
          <p:nvPr/>
        </p:nvSpPr>
        <p:spPr>
          <a:xfrm>
            <a:off x="1582936" y="2641476"/>
            <a:ext cx="441146" cy="369332"/>
          </a:xfrm>
          <a:prstGeom prst="rect">
            <a:avLst/>
          </a:prstGeom>
        </p:spPr>
        <p:txBody>
          <a:bodyPr wrap="none">
            <a:spAutoFit/>
          </a:bodyPr>
          <a:lstStyle/>
          <a:p>
            <a:r>
              <a:rPr kumimoji="1" lang="en-US" altLang="zh-CN" dirty="0"/>
              <a:t>51</a:t>
            </a:r>
            <a:endParaRPr lang="zh-CN" altLang="en-US" dirty="0"/>
          </a:p>
        </p:txBody>
      </p:sp>
      <p:pic>
        <p:nvPicPr>
          <p:cNvPr id="23" name="图片 22">
            <a:extLst>
              <a:ext uri="{FF2B5EF4-FFF2-40B4-BE49-F238E27FC236}">
                <a16:creationId xmlns:a16="http://schemas.microsoft.com/office/drawing/2014/main" id="{6A1EBBE2-78EE-224D-921E-B0640000922B}"/>
              </a:ext>
            </a:extLst>
          </p:cNvPr>
          <p:cNvPicPr>
            <a:picLocks noChangeAspect="1"/>
          </p:cNvPicPr>
          <p:nvPr/>
        </p:nvPicPr>
        <p:blipFill>
          <a:blip r:embed="rId6"/>
          <a:stretch>
            <a:fillRect/>
          </a:stretch>
        </p:blipFill>
        <p:spPr>
          <a:xfrm>
            <a:off x="5578497" y="1224030"/>
            <a:ext cx="3238500" cy="2590800"/>
          </a:xfrm>
          <a:prstGeom prst="rect">
            <a:avLst/>
          </a:prstGeom>
          <a:ln w="38100" cap="sq">
            <a:solidFill>
              <a:srgbClr val="000000"/>
            </a:solidFill>
            <a:miter lim="800000"/>
          </a:ln>
          <a:effectLst>
            <a:outerShdw blurRad="57150" dist="50800" dir="2700000" algn="tl" rotWithShape="0">
              <a:srgbClr val="000000">
                <a:alpha val="40000"/>
              </a:srgbClr>
            </a:outerShdw>
          </a:effectLst>
        </p:spPr>
      </p:pic>
      <p:sp>
        <p:nvSpPr>
          <p:cNvPr id="26" name="下箭头 25">
            <a:extLst>
              <a:ext uri="{FF2B5EF4-FFF2-40B4-BE49-F238E27FC236}">
                <a16:creationId xmlns:a16="http://schemas.microsoft.com/office/drawing/2014/main" id="{AE7BD622-D05B-394D-BDD3-A73499221E73}"/>
              </a:ext>
            </a:extLst>
          </p:cNvPr>
          <p:cNvSpPr/>
          <p:nvPr/>
        </p:nvSpPr>
        <p:spPr>
          <a:xfrm rot="16200000">
            <a:off x="1543454" y="2122957"/>
            <a:ext cx="264858" cy="19038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5C549A53-CE64-C941-88BA-FCF96BAF68E4}"/>
              </a:ext>
            </a:extLst>
          </p:cNvPr>
          <p:cNvSpPr txBox="1"/>
          <p:nvPr/>
        </p:nvSpPr>
        <p:spPr>
          <a:xfrm>
            <a:off x="31988" y="5456829"/>
            <a:ext cx="8860492" cy="230832"/>
          </a:xfrm>
          <a:prstGeom prst="rect">
            <a:avLst/>
          </a:prstGeom>
          <a:noFill/>
        </p:spPr>
        <p:txBody>
          <a:bodyPr wrap="square" rtlCol="0">
            <a:spAutoFit/>
          </a:bodyPr>
          <a:lstStyle/>
          <a:p>
            <a:r>
              <a:rPr lang="en-US" altLang="zh-CN" sz="900" dirty="0"/>
              <a:t>Lottery Scheduling: Flexible Proportional-Share Resource Management. </a:t>
            </a:r>
            <a:r>
              <a:rPr lang="en-US" altLang="zh-CN" sz="900" dirty="0">
                <a:hlinkClick r:id="rId7"/>
              </a:rPr>
              <a:t>https://www.usenix.org/legacy/publications/library/proceedings/osdi/full_papers/waldspurger.pdf</a:t>
            </a:r>
            <a:endParaRPr lang="en-US" altLang="zh-CN" sz="900" dirty="0"/>
          </a:p>
        </p:txBody>
      </p:sp>
    </p:spTree>
    <p:extLst>
      <p:ext uri="{BB962C8B-B14F-4D97-AF65-F5344CB8AC3E}">
        <p14:creationId xmlns:p14="http://schemas.microsoft.com/office/powerpoint/2010/main" val="5803258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B47005-7DB6-3D47-B43A-B7C0357FDA1D}"/>
              </a:ext>
            </a:extLst>
          </p:cNvPr>
          <p:cNvSpPr>
            <a:spLocks noGrp="1"/>
          </p:cNvSpPr>
          <p:nvPr>
            <p:ph type="title"/>
          </p:nvPr>
        </p:nvSpPr>
        <p:spPr>
          <a:xfrm>
            <a:off x="457200" y="228866"/>
            <a:ext cx="8229600" cy="900442"/>
          </a:xfrm>
        </p:spPr>
        <p:txBody>
          <a:bodyPr/>
          <a:lstStyle/>
          <a:p>
            <a:r>
              <a:rPr kumimoji="1" lang="zh-CN" altLang="en-US" dirty="0"/>
              <a:t>彩票转让（</a:t>
            </a:r>
            <a:r>
              <a:rPr kumimoji="1" lang="en-US" altLang="zh-CN" dirty="0"/>
              <a:t>Ticket</a:t>
            </a:r>
            <a:r>
              <a:rPr kumimoji="1" lang="zh-CN" altLang="en-US" dirty="0"/>
              <a:t> </a:t>
            </a:r>
            <a:r>
              <a:rPr kumimoji="1" lang="en-US" altLang="zh-CN" dirty="0"/>
              <a:t>Transfer</a:t>
            </a:r>
            <a:r>
              <a:rPr kumimoji="1" lang="zh-CN" altLang="en-US" dirty="0"/>
              <a:t>）</a:t>
            </a:r>
          </a:p>
        </p:txBody>
      </p:sp>
      <p:sp>
        <p:nvSpPr>
          <p:cNvPr id="3" name="内容占位符 2">
            <a:extLst>
              <a:ext uri="{FF2B5EF4-FFF2-40B4-BE49-F238E27FC236}">
                <a16:creationId xmlns:a16="http://schemas.microsoft.com/office/drawing/2014/main" id="{C9C6E62C-CAE8-5C45-8EFC-07623DBDC9EB}"/>
              </a:ext>
            </a:extLst>
          </p:cNvPr>
          <p:cNvSpPr>
            <a:spLocks noGrp="1"/>
          </p:cNvSpPr>
          <p:nvPr>
            <p:ph idx="1"/>
          </p:nvPr>
        </p:nvSpPr>
        <p:spPr>
          <a:xfrm>
            <a:off x="457200" y="1185338"/>
            <a:ext cx="8229600" cy="3919799"/>
          </a:xfrm>
        </p:spPr>
        <p:txBody>
          <a:bodyPr>
            <a:normAutofit/>
          </a:bodyPr>
          <a:lstStyle/>
          <a:p>
            <a:r>
              <a:rPr kumimoji="1" lang="zh-CN" altLang="en-US" sz="2000" dirty="0"/>
              <a:t>场景：</a:t>
            </a:r>
            <a:endParaRPr kumimoji="1" lang="en-US" altLang="zh-CN" sz="2000" dirty="0"/>
          </a:p>
          <a:p>
            <a:pPr lvl="1"/>
            <a:r>
              <a:rPr kumimoji="1" lang="zh-CN" altLang="en-US" sz="2000" dirty="0"/>
              <a:t>在通信过程中，客户端需要等到服务端返回才能继续执行</a:t>
            </a:r>
            <a:endParaRPr kumimoji="1" lang="en-US" altLang="zh-CN" sz="2000" dirty="0"/>
          </a:p>
          <a:p>
            <a:r>
              <a:rPr kumimoji="1" lang="zh-CN" altLang="en-US" sz="2000" dirty="0"/>
              <a:t>客户端将自己所有的</a:t>
            </a:r>
            <a:r>
              <a:rPr kumimoji="1" lang="en-US" altLang="zh-CN" sz="2000" dirty="0"/>
              <a:t>ticket</a:t>
            </a:r>
            <a:r>
              <a:rPr kumimoji="1" lang="zh-CN" altLang="en-US" sz="2000" dirty="0"/>
              <a:t>转让给服务端</a:t>
            </a:r>
            <a:endParaRPr kumimoji="1" lang="en-US" altLang="zh-CN" sz="2000" dirty="0"/>
          </a:p>
          <a:p>
            <a:pPr lvl="1"/>
            <a:r>
              <a:rPr kumimoji="1" lang="zh-CN" altLang="en-US" sz="2000" dirty="0"/>
              <a:t>确保服务端可以尽可能使用更多资源，迅速处理</a:t>
            </a:r>
            <a:endParaRPr kumimoji="1" lang="en-US" altLang="zh-CN" sz="2000" dirty="0"/>
          </a:p>
          <a:p>
            <a:r>
              <a:rPr kumimoji="1" lang="zh-CN" altLang="en-US" sz="2200" dirty="0"/>
              <a:t>同样适用于其他需要同步的场景</a:t>
            </a:r>
            <a:endParaRPr kumimoji="1" lang="en-US" altLang="zh-CN" sz="2200" dirty="0"/>
          </a:p>
        </p:txBody>
      </p:sp>
      <p:sp>
        <p:nvSpPr>
          <p:cNvPr id="4" name="灯片编号占位符 3">
            <a:extLst>
              <a:ext uri="{FF2B5EF4-FFF2-40B4-BE49-F238E27FC236}">
                <a16:creationId xmlns:a16="http://schemas.microsoft.com/office/drawing/2014/main" id="{302E0250-DE5B-5347-89EE-F8499C21A870}"/>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78</a:t>
            </a:fld>
            <a:endParaRPr lang="zh-CN" altLang="en-US"/>
          </a:p>
        </p:txBody>
      </p:sp>
      <p:sp>
        <p:nvSpPr>
          <p:cNvPr id="5" name="椭圆 4">
            <a:extLst>
              <a:ext uri="{FF2B5EF4-FFF2-40B4-BE49-F238E27FC236}">
                <a16:creationId xmlns:a16="http://schemas.microsoft.com/office/drawing/2014/main" id="{A87BE23D-FDEF-A845-8F68-07E497E46323}"/>
              </a:ext>
            </a:extLst>
          </p:cNvPr>
          <p:cNvSpPr/>
          <p:nvPr/>
        </p:nvSpPr>
        <p:spPr>
          <a:xfrm>
            <a:off x="4711089" y="3865002"/>
            <a:ext cx="1305999" cy="64807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dirty="0"/>
              <a:t>客户端</a:t>
            </a:r>
          </a:p>
        </p:txBody>
      </p:sp>
      <p:sp>
        <p:nvSpPr>
          <p:cNvPr id="6" name="椭圆 5">
            <a:extLst>
              <a:ext uri="{FF2B5EF4-FFF2-40B4-BE49-F238E27FC236}">
                <a16:creationId xmlns:a16="http://schemas.microsoft.com/office/drawing/2014/main" id="{1A70A5B9-FB07-7749-A8E1-2F0C051D372F}"/>
              </a:ext>
            </a:extLst>
          </p:cNvPr>
          <p:cNvSpPr/>
          <p:nvPr/>
        </p:nvSpPr>
        <p:spPr>
          <a:xfrm>
            <a:off x="7601264" y="3865753"/>
            <a:ext cx="1440160" cy="64807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dirty="0"/>
              <a:t>服务端</a:t>
            </a:r>
          </a:p>
        </p:txBody>
      </p:sp>
      <p:cxnSp>
        <p:nvCxnSpPr>
          <p:cNvPr id="8" name="曲线连接符 7">
            <a:extLst>
              <a:ext uri="{FF2B5EF4-FFF2-40B4-BE49-F238E27FC236}">
                <a16:creationId xmlns:a16="http://schemas.microsoft.com/office/drawing/2014/main" id="{1F6EFC45-C94F-354D-BA09-6579DE27740D}"/>
              </a:ext>
            </a:extLst>
          </p:cNvPr>
          <p:cNvCxnSpPr>
            <a:cxnSpLocks/>
            <a:stCxn id="5" idx="0"/>
            <a:endCxn id="6" idx="0"/>
          </p:cNvCxnSpPr>
          <p:nvPr/>
        </p:nvCxnSpPr>
        <p:spPr>
          <a:xfrm rot="16200000" flipH="1">
            <a:off x="6842340" y="2386750"/>
            <a:ext cx="751" cy="2957255"/>
          </a:xfrm>
          <a:prstGeom prst="curvedConnector3">
            <a:avLst>
              <a:gd name="adj1" fmla="val -30439414"/>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曲线连接符 10">
            <a:extLst>
              <a:ext uri="{FF2B5EF4-FFF2-40B4-BE49-F238E27FC236}">
                <a16:creationId xmlns:a16="http://schemas.microsoft.com/office/drawing/2014/main" id="{637D64AC-D27C-4445-A069-6C228F14C908}"/>
              </a:ext>
            </a:extLst>
          </p:cNvPr>
          <p:cNvCxnSpPr>
            <a:cxnSpLocks/>
            <a:stCxn id="6" idx="4"/>
            <a:endCxn id="5" idx="4"/>
          </p:cNvCxnSpPr>
          <p:nvPr/>
        </p:nvCxnSpPr>
        <p:spPr>
          <a:xfrm rot="5400000" flipH="1">
            <a:off x="6842341" y="3034823"/>
            <a:ext cx="751" cy="2957255"/>
          </a:xfrm>
          <a:prstGeom prst="curvedConnector3">
            <a:avLst>
              <a:gd name="adj1" fmla="val -30439414"/>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19FC5F27-8558-EF43-8B2F-4246E2BE12C4}"/>
              </a:ext>
            </a:extLst>
          </p:cNvPr>
          <p:cNvSpPr txBox="1"/>
          <p:nvPr/>
        </p:nvSpPr>
        <p:spPr>
          <a:xfrm>
            <a:off x="6494345" y="3243200"/>
            <a:ext cx="648072" cy="369332"/>
          </a:xfrm>
          <a:prstGeom prst="rect">
            <a:avLst/>
          </a:prstGeom>
          <a:noFill/>
        </p:spPr>
        <p:txBody>
          <a:bodyPr wrap="square" rtlCol="0">
            <a:spAutoFit/>
          </a:bodyPr>
          <a:lstStyle/>
          <a:p>
            <a:pPr algn="ctr"/>
            <a:r>
              <a:rPr kumimoji="1" lang="zh-CN" altLang="en-US" dirty="0"/>
              <a:t>请求</a:t>
            </a:r>
          </a:p>
        </p:txBody>
      </p:sp>
      <p:sp>
        <p:nvSpPr>
          <p:cNvPr id="16" name="文本框 15">
            <a:extLst>
              <a:ext uri="{FF2B5EF4-FFF2-40B4-BE49-F238E27FC236}">
                <a16:creationId xmlns:a16="http://schemas.microsoft.com/office/drawing/2014/main" id="{DA9DAE12-4FF8-2146-92BB-CA4D40911918}"/>
              </a:ext>
            </a:extLst>
          </p:cNvPr>
          <p:cNvSpPr txBox="1"/>
          <p:nvPr/>
        </p:nvSpPr>
        <p:spPr>
          <a:xfrm>
            <a:off x="6494345" y="4740166"/>
            <a:ext cx="648072" cy="369332"/>
          </a:xfrm>
          <a:prstGeom prst="rect">
            <a:avLst/>
          </a:prstGeom>
          <a:noFill/>
        </p:spPr>
        <p:txBody>
          <a:bodyPr wrap="square" rtlCol="0">
            <a:spAutoFit/>
          </a:bodyPr>
          <a:lstStyle/>
          <a:p>
            <a:pPr algn="ctr"/>
            <a:r>
              <a:rPr kumimoji="1" lang="zh-CN" altLang="en-US" dirty="0"/>
              <a:t>返回</a:t>
            </a:r>
          </a:p>
        </p:txBody>
      </p:sp>
      <p:sp>
        <p:nvSpPr>
          <p:cNvPr id="17" name="文本框 16">
            <a:extLst>
              <a:ext uri="{FF2B5EF4-FFF2-40B4-BE49-F238E27FC236}">
                <a16:creationId xmlns:a16="http://schemas.microsoft.com/office/drawing/2014/main" id="{87ECF4A6-5842-9C41-9C86-BF50E31D429B}"/>
              </a:ext>
            </a:extLst>
          </p:cNvPr>
          <p:cNvSpPr txBox="1"/>
          <p:nvPr/>
        </p:nvSpPr>
        <p:spPr>
          <a:xfrm>
            <a:off x="6189715" y="3723512"/>
            <a:ext cx="1305999" cy="369332"/>
          </a:xfrm>
          <a:prstGeom prst="rect">
            <a:avLst/>
          </a:prstGeom>
          <a:noFill/>
        </p:spPr>
        <p:txBody>
          <a:bodyPr wrap="square" rtlCol="0">
            <a:spAutoFit/>
          </a:bodyPr>
          <a:lstStyle/>
          <a:p>
            <a:pPr algn="ctr"/>
            <a:r>
              <a:rPr kumimoji="1" lang="zh-CN" altLang="en-US" dirty="0"/>
              <a:t>传递</a:t>
            </a:r>
            <a:r>
              <a:rPr kumimoji="1" lang="en-US" altLang="zh-CN" dirty="0"/>
              <a:t>tickets</a:t>
            </a:r>
            <a:endParaRPr kumimoji="1" lang="zh-CN" altLang="en-US" dirty="0"/>
          </a:p>
        </p:txBody>
      </p:sp>
      <p:sp>
        <p:nvSpPr>
          <p:cNvPr id="18" name="文本框 17">
            <a:extLst>
              <a:ext uri="{FF2B5EF4-FFF2-40B4-BE49-F238E27FC236}">
                <a16:creationId xmlns:a16="http://schemas.microsoft.com/office/drawing/2014/main" id="{DC90F872-0189-5149-8E3E-92640BB923EE}"/>
              </a:ext>
            </a:extLst>
          </p:cNvPr>
          <p:cNvSpPr txBox="1"/>
          <p:nvPr/>
        </p:nvSpPr>
        <p:spPr>
          <a:xfrm>
            <a:off x="5830645" y="4314804"/>
            <a:ext cx="2133599" cy="369332"/>
          </a:xfrm>
          <a:prstGeom prst="rect">
            <a:avLst/>
          </a:prstGeom>
          <a:noFill/>
        </p:spPr>
        <p:txBody>
          <a:bodyPr wrap="square" rtlCol="0">
            <a:spAutoFit/>
          </a:bodyPr>
          <a:lstStyle/>
          <a:p>
            <a:pPr algn="ctr"/>
            <a:r>
              <a:rPr kumimoji="1" lang="zh-CN" altLang="en-US" dirty="0"/>
              <a:t>返还</a:t>
            </a:r>
            <a:r>
              <a:rPr kumimoji="1" lang="en-US" altLang="zh-CN" dirty="0"/>
              <a:t>tickets</a:t>
            </a:r>
            <a:endParaRPr kumimoji="1" lang="zh-CN" altLang="en-US" dirty="0"/>
          </a:p>
        </p:txBody>
      </p:sp>
      <p:sp>
        <p:nvSpPr>
          <p:cNvPr id="13" name="页脚占位符 4">
            <a:extLst>
              <a:ext uri="{FF2B5EF4-FFF2-40B4-BE49-F238E27FC236}">
                <a16:creationId xmlns:a16="http://schemas.microsoft.com/office/drawing/2014/main" id="{A1470847-66ED-D04A-81B7-AD54A29ACAE9}"/>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Tree>
    <p:extLst>
      <p:ext uri="{BB962C8B-B14F-4D97-AF65-F5344CB8AC3E}">
        <p14:creationId xmlns:p14="http://schemas.microsoft.com/office/powerpoint/2010/main" val="15957361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C1E8EB-8134-CB4B-A235-467A0BA9C2E7}"/>
              </a:ext>
            </a:extLst>
          </p:cNvPr>
          <p:cNvSpPr>
            <a:spLocks noGrp="1"/>
          </p:cNvSpPr>
          <p:nvPr>
            <p:ph type="title"/>
          </p:nvPr>
        </p:nvSpPr>
        <p:spPr>
          <a:xfrm>
            <a:off x="457200" y="228866"/>
            <a:ext cx="8229600" cy="900442"/>
          </a:xfrm>
        </p:spPr>
        <p:txBody>
          <a:bodyPr/>
          <a:lstStyle/>
          <a:p>
            <a:r>
              <a:rPr kumimoji="1" lang="zh-CN" altLang="en-US" dirty="0"/>
              <a:t>思考：份额 与 优先级 的异同</a:t>
            </a:r>
            <a:r>
              <a:rPr kumimoji="1" lang="en-US" altLang="zh-CN" dirty="0"/>
              <a:t>?</a:t>
            </a:r>
            <a:endParaRPr kumimoji="1" lang="zh-CN" altLang="en-US" dirty="0"/>
          </a:p>
        </p:txBody>
      </p:sp>
      <p:sp>
        <p:nvSpPr>
          <p:cNvPr id="3" name="内容占位符 2">
            <a:extLst>
              <a:ext uri="{FF2B5EF4-FFF2-40B4-BE49-F238E27FC236}">
                <a16:creationId xmlns:a16="http://schemas.microsoft.com/office/drawing/2014/main" id="{E5811B24-29C1-854F-9D82-C82CA3282938}"/>
              </a:ext>
            </a:extLst>
          </p:cNvPr>
          <p:cNvSpPr>
            <a:spLocks noGrp="1"/>
          </p:cNvSpPr>
          <p:nvPr>
            <p:ph idx="1"/>
          </p:nvPr>
        </p:nvSpPr>
        <p:spPr/>
        <p:txBody>
          <a:bodyPr/>
          <a:lstStyle/>
          <a:p>
            <a:r>
              <a:rPr kumimoji="1" lang="zh-CN" altLang="en-US" dirty="0"/>
              <a:t>份额影响任务对</a:t>
            </a:r>
            <a:r>
              <a:rPr kumimoji="1" lang="en-US" altLang="zh-CN" dirty="0"/>
              <a:t>CPU</a:t>
            </a:r>
            <a:r>
              <a:rPr kumimoji="1" lang="zh-CN" altLang="en-US" dirty="0"/>
              <a:t>的占用比例</a:t>
            </a:r>
            <a:endParaRPr kumimoji="1" lang="en-US" altLang="zh-CN" dirty="0"/>
          </a:p>
          <a:p>
            <a:pPr lvl="1"/>
            <a:r>
              <a:rPr kumimoji="1" lang="zh-CN" altLang="en-US" dirty="0"/>
              <a:t>不会有任务饿死</a:t>
            </a:r>
            <a:endParaRPr kumimoji="1" lang="en-US" altLang="zh-CN" dirty="0"/>
          </a:p>
          <a:p>
            <a:endParaRPr kumimoji="1" lang="en-US" altLang="zh-CN" dirty="0"/>
          </a:p>
          <a:p>
            <a:r>
              <a:rPr kumimoji="1" lang="zh-CN" altLang="en-US" dirty="0"/>
              <a:t>优先级影响任务对</a:t>
            </a:r>
            <a:r>
              <a:rPr kumimoji="1" lang="en-US" altLang="zh-CN" dirty="0"/>
              <a:t>CPU</a:t>
            </a:r>
            <a:r>
              <a:rPr kumimoji="1" lang="zh-CN" altLang="en-US" dirty="0"/>
              <a:t>的使用顺序</a:t>
            </a:r>
            <a:endParaRPr kumimoji="1" lang="en-US" altLang="zh-CN" dirty="0"/>
          </a:p>
          <a:p>
            <a:pPr lvl="1"/>
            <a:r>
              <a:rPr kumimoji="1" lang="zh-CN" altLang="en-US" dirty="0"/>
              <a:t>可能产生饿死</a:t>
            </a:r>
            <a:endParaRPr kumimoji="1" lang="en-US" altLang="zh-CN" dirty="0"/>
          </a:p>
        </p:txBody>
      </p:sp>
      <p:sp>
        <p:nvSpPr>
          <p:cNvPr id="4" name="灯片编号占位符 3">
            <a:extLst>
              <a:ext uri="{FF2B5EF4-FFF2-40B4-BE49-F238E27FC236}">
                <a16:creationId xmlns:a16="http://schemas.microsoft.com/office/drawing/2014/main" id="{26459762-59F1-E842-B14D-C18DA6B17E35}"/>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79</a:t>
            </a:fld>
            <a:endParaRPr lang="zh-CN" altLang="en-US"/>
          </a:p>
        </p:txBody>
      </p:sp>
      <p:sp>
        <p:nvSpPr>
          <p:cNvPr id="5" name="页脚占位符 4">
            <a:extLst>
              <a:ext uri="{FF2B5EF4-FFF2-40B4-BE49-F238E27FC236}">
                <a16:creationId xmlns:a16="http://schemas.microsoft.com/office/drawing/2014/main" id="{8A46C8E9-9822-6143-B798-E2B46E90C9E1}"/>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Tree>
    <p:extLst>
      <p:ext uri="{BB962C8B-B14F-4D97-AF65-F5344CB8AC3E}">
        <p14:creationId xmlns:p14="http://schemas.microsoft.com/office/powerpoint/2010/main" val="3066123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812C8-487B-3C42-AE73-73449B0F7954}"/>
              </a:ext>
            </a:extLst>
          </p:cNvPr>
          <p:cNvSpPr>
            <a:spLocks noGrp="1"/>
          </p:cNvSpPr>
          <p:nvPr>
            <p:ph type="title"/>
          </p:nvPr>
        </p:nvSpPr>
        <p:spPr/>
        <p:txBody>
          <a:bodyPr/>
          <a:lstStyle/>
          <a:p>
            <a:r>
              <a:rPr kumimoji="1" lang="zh-CN" altLang="en-US"/>
              <a:t>线程的相关数据结构：</a:t>
            </a:r>
            <a:r>
              <a:rPr kumimoji="1" lang="en-US" altLang="zh-CN"/>
              <a:t>TCB</a:t>
            </a:r>
            <a:endParaRPr kumimoji="1" lang="zh-CN" altLang="en-US" dirty="0"/>
          </a:p>
        </p:txBody>
      </p:sp>
      <p:sp>
        <p:nvSpPr>
          <p:cNvPr id="3" name="内容占位符 2">
            <a:extLst>
              <a:ext uri="{FF2B5EF4-FFF2-40B4-BE49-F238E27FC236}">
                <a16:creationId xmlns:a16="http://schemas.microsoft.com/office/drawing/2014/main" id="{69529688-87D8-1845-8428-6B4F69037574}"/>
              </a:ext>
            </a:extLst>
          </p:cNvPr>
          <p:cNvSpPr>
            <a:spLocks noGrp="1"/>
          </p:cNvSpPr>
          <p:nvPr>
            <p:ph idx="1"/>
          </p:nvPr>
        </p:nvSpPr>
        <p:spPr/>
        <p:txBody>
          <a:bodyPr>
            <a:normAutofit fontScale="92500"/>
          </a:bodyPr>
          <a:lstStyle/>
          <a:p>
            <a:r>
              <a:rPr kumimoji="1" lang="zh-CN" altLang="en-US" dirty="0"/>
              <a:t>一对一模型的</a:t>
            </a:r>
            <a:r>
              <a:rPr kumimoji="1" lang="en-US" altLang="zh-CN" dirty="0"/>
              <a:t>TCB</a:t>
            </a:r>
            <a:r>
              <a:rPr kumimoji="1" lang="zh-CN" altLang="en-US" dirty="0"/>
              <a:t>可以分为两部分</a:t>
            </a:r>
            <a:endParaRPr kumimoji="1" lang="en-US" altLang="zh-CN" dirty="0"/>
          </a:p>
          <a:p>
            <a:r>
              <a:rPr kumimoji="1" lang="zh-CN" altLang="en-US" dirty="0"/>
              <a:t>内核态：与</a:t>
            </a:r>
            <a:r>
              <a:rPr kumimoji="1" lang="en-US" altLang="zh-CN" dirty="0"/>
              <a:t>PCB</a:t>
            </a:r>
            <a:r>
              <a:rPr kumimoji="1" lang="zh-CN" altLang="en-US" dirty="0"/>
              <a:t>结构类似</a:t>
            </a:r>
            <a:endParaRPr kumimoji="1" lang="en-US" altLang="zh-CN" dirty="0"/>
          </a:p>
          <a:p>
            <a:pPr lvl="1"/>
            <a:r>
              <a:rPr kumimoji="1" lang="en-US" altLang="zh-CN" dirty="0"/>
              <a:t>Linux</a:t>
            </a:r>
            <a:r>
              <a:rPr kumimoji="1" lang="zh-CN" altLang="en-US" dirty="0"/>
              <a:t>中进程与线程使用的是同一种数据结构（</a:t>
            </a:r>
            <a:r>
              <a:rPr kumimoji="1" lang="en-US" altLang="zh-CN" dirty="0" err="1"/>
              <a:t>task_struct</a:t>
            </a:r>
            <a:r>
              <a:rPr kumimoji="1" lang="zh-CN" altLang="en-US" dirty="0"/>
              <a:t>）</a:t>
            </a:r>
            <a:endParaRPr kumimoji="1" lang="en-US" altLang="zh-CN" dirty="0"/>
          </a:p>
          <a:p>
            <a:pPr lvl="1"/>
            <a:r>
              <a:rPr kumimoji="1" lang="zh-CN" altLang="en-US" dirty="0"/>
              <a:t>上下文切换中会使用</a:t>
            </a:r>
            <a:endParaRPr kumimoji="1" lang="en-US" altLang="zh-CN" dirty="0"/>
          </a:p>
          <a:p>
            <a:r>
              <a:rPr kumimoji="1" lang="zh-CN" altLang="en-US" dirty="0"/>
              <a:t>应用态：可以由线程库定义</a:t>
            </a:r>
            <a:endParaRPr kumimoji="1" lang="en-US" altLang="zh-CN" dirty="0"/>
          </a:p>
          <a:p>
            <a:pPr lvl="1"/>
            <a:r>
              <a:rPr kumimoji="1" lang="en-US" altLang="zh-CN" dirty="0"/>
              <a:t>Linux</a:t>
            </a:r>
            <a:r>
              <a:rPr kumimoji="1" lang="zh-CN" altLang="en-US" dirty="0"/>
              <a:t>：</a:t>
            </a:r>
            <a:r>
              <a:rPr kumimoji="1" lang="en-US" altLang="zh-CN" dirty="0" err="1"/>
              <a:t>pthread</a:t>
            </a:r>
            <a:r>
              <a:rPr kumimoji="1" lang="zh-CN" altLang="en-US" dirty="0"/>
              <a:t>结构体</a:t>
            </a:r>
            <a:endParaRPr kumimoji="1" lang="en-US" altLang="zh-CN" dirty="0"/>
          </a:p>
          <a:p>
            <a:pPr lvl="1"/>
            <a:r>
              <a:rPr kumimoji="1" lang="zh-CN" altLang="en-US" dirty="0"/>
              <a:t>可以认为是内核</a:t>
            </a:r>
            <a:r>
              <a:rPr kumimoji="1" lang="en-US" altLang="zh-CN" dirty="0"/>
              <a:t>TCB</a:t>
            </a:r>
            <a:r>
              <a:rPr kumimoji="1" lang="zh-CN" altLang="en-US" dirty="0"/>
              <a:t>的扩展</a:t>
            </a:r>
          </a:p>
        </p:txBody>
      </p:sp>
      <p:sp>
        <p:nvSpPr>
          <p:cNvPr id="4" name="灯片编号占位符 3">
            <a:extLst>
              <a:ext uri="{FF2B5EF4-FFF2-40B4-BE49-F238E27FC236}">
                <a16:creationId xmlns:a16="http://schemas.microsoft.com/office/drawing/2014/main" id="{51FE06E1-8460-5C44-9CC2-CDC50B1E68BA}"/>
              </a:ext>
            </a:extLst>
          </p:cNvPr>
          <p:cNvSpPr>
            <a:spLocks noGrp="1"/>
          </p:cNvSpPr>
          <p:nvPr>
            <p:ph type="sldNum" sz="quarter" idx="12"/>
          </p:nvPr>
        </p:nvSpPr>
        <p:spPr/>
        <p:txBody>
          <a:bodyPr/>
          <a:lstStyle/>
          <a:p>
            <a:fld id="{ADE361C3-C043-4A6E-BDCE-8DA1E7D90A3B}" type="slidenum">
              <a:rPr lang="zh-CN" altLang="en-US" smtClean="0"/>
              <a:t>8</a:t>
            </a:fld>
            <a:endParaRPr lang="zh-CN" altLang="en-US"/>
          </a:p>
        </p:txBody>
      </p:sp>
      <p:sp>
        <p:nvSpPr>
          <p:cNvPr id="5" name="页脚占位符 4">
            <a:extLst>
              <a:ext uri="{FF2B5EF4-FFF2-40B4-BE49-F238E27FC236}">
                <a16:creationId xmlns:a16="http://schemas.microsoft.com/office/drawing/2014/main" id="{6E99C2E3-90A6-1E49-BEA2-48E2760C7E23}"/>
              </a:ext>
            </a:extLst>
          </p:cNvPr>
          <p:cNvSpPr>
            <a:spLocks noGrp="1"/>
          </p:cNvSpPr>
          <p:nvPr>
            <p:ph type="ftr" sz="quarter" idx="3"/>
          </p:nvPr>
        </p:nvSpPr>
        <p:spPr>
          <a:xfrm>
            <a:off x="2553817" y="5305772"/>
            <a:ext cx="3962399" cy="304271"/>
          </a:xfrm>
          <a:prstGeom prst="rect">
            <a:avLst/>
          </a:prstGeom>
        </p:spPr>
        <p:txBody>
          <a:bodyPr anchor="ctr"/>
          <a:lstStyle>
            <a:defPPr>
              <a:defRPr lang="zh-CN"/>
            </a:defPPr>
            <a:lvl1pPr marL="0" algn="ctr" defTabSz="914400" rtl="0" eaLnBrk="1" latinLnBrk="0" hangingPunct="1">
              <a:defRPr sz="1100" kern="1200">
                <a:solidFill>
                  <a:schemeClr val="tx1">
                    <a:lumMod val="50000"/>
                    <a:lumOff val="50000"/>
                  </a:schemeClr>
                </a:solidFill>
                <a:latin typeface="+mn-e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t>上海交通大学并行与分布式系统研究所（</a:t>
            </a:r>
            <a:r>
              <a:rPr lang="en-US" altLang="zh-CN"/>
              <a:t>IPADS@SJTU</a:t>
            </a:r>
            <a:r>
              <a:rPr lang="zh-CN" altLang="en-US"/>
              <a:t>）</a:t>
            </a:r>
            <a:endParaRPr lang="zh-CN" altLang="en-US" dirty="0"/>
          </a:p>
        </p:txBody>
      </p:sp>
    </p:spTree>
    <p:extLst>
      <p:ext uri="{BB962C8B-B14F-4D97-AF65-F5344CB8AC3E}">
        <p14:creationId xmlns:p14="http://schemas.microsoft.com/office/powerpoint/2010/main" val="18847949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C1E8EB-8134-CB4B-A235-467A0BA9C2E7}"/>
              </a:ext>
            </a:extLst>
          </p:cNvPr>
          <p:cNvSpPr>
            <a:spLocks noGrp="1"/>
          </p:cNvSpPr>
          <p:nvPr>
            <p:ph type="title"/>
          </p:nvPr>
        </p:nvSpPr>
        <p:spPr>
          <a:xfrm>
            <a:off x="457200" y="228866"/>
            <a:ext cx="8229600" cy="900442"/>
          </a:xfrm>
        </p:spPr>
        <p:txBody>
          <a:bodyPr/>
          <a:lstStyle/>
          <a:p>
            <a:r>
              <a:rPr kumimoji="1" lang="zh-CN" altLang="en-US" dirty="0"/>
              <a:t>思考：随机的利弊</a:t>
            </a:r>
          </a:p>
        </p:txBody>
      </p:sp>
      <p:sp>
        <p:nvSpPr>
          <p:cNvPr id="3" name="内容占位符 2">
            <a:extLst>
              <a:ext uri="{FF2B5EF4-FFF2-40B4-BE49-F238E27FC236}">
                <a16:creationId xmlns:a16="http://schemas.microsoft.com/office/drawing/2014/main" id="{E5811B24-29C1-854F-9D82-C82CA3282938}"/>
              </a:ext>
            </a:extLst>
          </p:cNvPr>
          <p:cNvSpPr>
            <a:spLocks noGrp="1"/>
          </p:cNvSpPr>
          <p:nvPr>
            <p:ph idx="1"/>
          </p:nvPr>
        </p:nvSpPr>
        <p:spPr/>
        <p:txBody>
          <a:bodyPr/>
          <a:lstStyle/>
          <a:p>
            <a:r>
              <a:rPr kumimoji="1" lang="zh-CN" altLang="en-US" dirty="0"/>
              <a:t>随机的好处是？</a:t>
            </a:r>
            <a:endParaRPr kumimoji="1" lang="en-US" altLang="zh-CN" dirty="0"/>
          </a:p>
          <a:p>
            <a:pPr lvl="1"/>
            <a:r>
              <a:rPr kumimoji="1" lang="zh-CN" altLang="en-US" dirty="0"/>
              <a:t>简单</a:t>
            </a:r>
            <a:endParaRPr kumimoji="1" lang="en-US" altLang="zh-CN" dirty="0"/>
          </a:p>
          <a:p>
            <a:pPr lvl="1"/>
            <a:endParaRPr kumimoji="1" lang="en-US" altLang="zh-CN" dirty="0"/>
          </a:p>
          <a:p>
            <a:r>
              <a:rPr kumimoji="1" lang="zh-CN" altLang="en-US" dirty="0"/>
              <a:t>随机带来的问题是？</a:t>
            </a:r>
            <a:endParaRPr kumimoji="1" lang="en-US" altLang="zh-CN" dirty="0"/>
          </a:p>
          <a:p>
            <a:pPr lvl="1"/>
            <a:r>
              <a:rPr kumimoji="1" lang="zh-CN" altLang="en-US" dirty="0"/>
              <a:t>不精确</a:t>
            </a:r>
            <a:r>
              <a:rPr kumimoji="1" lang="en-US" altLang="zh-CN" dirty="0"/>
              <a:t>——</a:t>
            </a:r>
            <a:r>
              <a:rPr kumimoji="1" lang="zh-CN" altLang="en-US" dirty="0"/>
              <a:t>伪随机非真随机</a:t>
            </a:r>
            <a:endParaRPr kumimoji="1" lang="en-US" altLang="zh-CN" dirty="0"/>
          </a:p>
          <a:p>
            <a:pPr lvl="1"/>
            <a:r>
              <a:rPr kumimoji="1" lang="zh-CN" altLang="en-US" dirty="0"/>
              <a:t>各个任务对</a:t>
            </a:r>
            <a:r>
              <a:rPr kumimoji="1" lang="en-US" altLang="zh-CN" dirty="0"/>
              <a:t>CPU</a:t>
            </a:r>
            <a:r>
              <a:rPr kumimoji="1" lang="zh-CN" altLang="en-US" dirty="0"/>
              <a:t>时间的占比会有误差</a:t>
            </a:r>
          </a:p>
        </p:txBody>
      </p:sp>
      <p:sp>
        <p:nvSpPr>
          <p:cNvPr id="4" name="灯片编号占位符 3">
            <a:extLst>
              <a:ext uri="{FF2B5EF4-FFF2-40B4-BE49-F238E27FC236}">
                <a16:creationId xmlns:a16="http://schemas.microsoft.com/office/drawing/2014/main" id="{26459762-59F1-E842-B14D-C18DA6B17E35}"/>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80</a:t>
            </a:fld>
            <a:endParaRPr lang="zh-CN" altLang="en-US"/>
          </a:p>
        </p:txBody>
      </p:sp>
      <p:sp>
        <p:nvSpPr>
          <p:cNvPr id="5" name="页脚占位符 4">
            <a:extLst>
              <a:ext uri="{FF2B5EF4-FFF2-40B4-BE49-F238E27FC236}">
                <a16:creationId xmlns:a16="http://schemas.microsoft.com/office/drawing/2014/main" id="{761DBE48-8835-7A4D-AC51-BB446EA13285}"/>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Tree>
    <p:extLst>
      <p:ext uri="{BB962C8B-B14F-4D97-AF65-F5344CB8AC3E}">
        <p14:creationId xmlns:p14="http://schemas.microsoft.com/office/powerpoint/2010/main" val="20381729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A3A0D-4F48-334C-B51E-1CE41F3656B5}"/>
              </a:ext>
            </a:extLst>
          </p:cNvPr>
          <p:cNvSpPr>
            <a:spLocks noGrp="1"/>
          </p:cNvSpPr>
          <p:nvPr>
            <p:ph type="title"/>
          </p:nvPr>
        </p:nvSpPr>
        <p:spPr>
          <a:xfrm>
            <a:off x="457200" y="228866"/>
            <a:ext cx="8229600" cy="900442"/>
          </a:xfrm>
        </p:spPr>
        <p:txBody>
          <a:bodyPr/>
          <a:lstStyle/>
          <a:p>
            <a:r>
              <a:rPr kumimoji="1" lang="zh-CN" altLang="en-US" dirty="0"/>
              <a:t>步幅调度（</a:t>
            </a:r>
            <a:r>
              <a:rPr kumimoji="1" lang="en-US" altLang="zh-CN" dirty="0"/>
              <a:t>Stride</a:t>
            </a:r>
            <a:r>
              <a:rPr kumimoji="1" lang="zh-CN" altLang="en-US" dirty="0"/>
              <a:t> </a:t>
            </a:r>
            <a:r>
              <a:rPr kumimoji="1" lang="en-US" altLang="zh-CN" dirty="0"/>
              <a:t>Scheduling</a:t>
            </a:r>
            <a:r>
              <a:rPr kumimoji="1" lang="zh-CN" altLang="en-US" dirty="0"/>
              <a:t>）</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73FF626-021B-0D4E-BE27-AB071B3AA695}"/>
                  </a:ext>
                </a:extLst>
              </p:cNvPr>
              <p:cNvSpPr>
                <a:spLocks noGrp="1"/>
              </p:cNvSpPr>
              <p:nvPr>
                <p:ph idx="1"/>
              </p:nvPr>
            </p:nvSpPr>
            <p:spPr>
              <a:xfrm>
                <a:off x="179512" y="1129308"/>
                <a:ext cx="8507288" cy="3975829"/>
              </a:xfrm>
            </p:spPr>
            <p:txBody>
              <a:bodyPr>
                <a:normAutofit/>
              </a:bodyPr>
              <a:lstStyle/>
              <a:p>
                <a:r>
                  <a:rPr kumimoji="1" lang="zh-CN" altLang="en-US" sz="2400" dirty="0">
                    <a:solidFill>
                      <a:srgbClr val="C00000"/>
                    </a:solidFill>
                  </a:rPr>
                  <a:t>确定性版本</a:t>
                </a:r>
                <a:r>
                  <a:rPr kumimoji="1" lang="zh-CN" altLang="en-US" sz="2400" dirty="0"/>
                  <a:t>的</a:t>
                </a:r>
                <a:r>
                  <a:rPr kumimoji="1" lang="en-US" altLang="zh-CN" sz="2400" dirty="0"/>
                  <a:t>Lottery</a:t>
                </a:r>
                <a:r>
                  <a:rPr kumimoji="1" lang="zh-CN" altLang="en-US" sz="2400" dirty="0"/>
                  <a:t> </a:t>
                </a:r>
                <a:r>
                  <a:rPr kumimoji="1" lang="en-US" altLang="zh-CN" sz="2400" dirty="0"/>
                  <a:t>Scheduling</a:t>
                </a:r>
              </a:p>
              <a:p>
                <a:pPr lvl="1"/>
                <a:r>
                  <a:rPr kumimoji="1" lang="zh-CN" altLang="en-US" sz="2000" dirty="0"/>
                  <a:t>可以沿用</a:t>
                </a:r>
                <a:r>
                  <a:rPr kumimoji="1" lang="en-US" altLang="zh-CN" sz="2000" dirty="0"/>
                  <a:t>tickets</a:t>
                </a:r>
                <a:r>
                  <a:rPr kumimoji="1" lang="zh-CN" altLang="en-US" sz="2000" dirty="0"/>
                  <a:t>的概念</a:t>
                </a:r>
                <a:endParaRPr kumimoji="1" lang="en-US" altLang="zh-CN" sz="2000" dirty="0"/>
              </a:p>
              <a:p>
                <a:r>
                  <a:rPr kumimoji="1" lang="en-US" altLang="zh-CN" sz="2400" dirty="0"/>
                  <a:t>Stride——</a:t>
                </a:r>
                <a:r>
                  <a:rPr kumimoji="1" lang="zh-CN" altLang="en-US" sz="2400" dirty="0"/>
                  <a:t>步幅，任务一次执行增加的</a:t>
                </a:r>
                <a:r>
                  <a:rPr kumimoji="1" lang="zh-CN" altLang="en-US" sz="2400" dirty="0">
                    <a:solidFill>
                      <a:schemeClr val="accent1"/>
                    </a:solidFill>
                  </a:rPr>
                  <a:t>虚拟时间</a:t>
                </a:r>
                <a:endParaRPr kumimoji="1" lang="en-US" altLang="zh-CN" sz="2400" dirty="0">
                  <a:solidFill>
                    <a:schemeClr val="accent1"/>
                  </a:solidFill>
                </a:endParaRPr>
              </a:p>
              <a:p>
                <a:pPr lvl="1"/>
                <a14:m>
                  <m:oMath xmlns:m="http://schemas.openxmlformats.org/officeDocument/2006/math">
                    <m:r>
                      <a:rPr kumimoji="1" lang="en-US" altLang="zh-CN" sz="2000" i="1" dirty="0">
                        <a:latin typeface="Cambria Math" panose="02040503050406030204" pitchFamily="18" charset="0"/>
                      </a:rPr>
                      <m:t>𝑠𝑡𝑟𝑖𝑑𝑒</m:t>
                    </m:r>
                    <m:r>
                      <a:rPr kumimoji="1" lang="en-US" altLang="zh-CN" sz="2000" i="1" dirty="0">
                        <a:latin typeface="Cambria Math" panose="02040503050406030204" pitchFamily="18" charset="0"/>
                      </a:rPr>
                      <m:t>=</m:t>
                    </m:r>
                    <m:f>
                      <m:fPr>
                        <m:ctrlPr>
                          <a:rPr kumimoji="1" lang="en-US" altLang="zh-CN" sz="2000" i="1" dirty="0">
                            <a:latin typeface="Cambria Math" panose="02040503050406030204" pitchFamily="18" charset="0"/>
                          </a:rPr>
                        </m:ctrlPr>
                      </m:fPr>
                      <m:num>
                        <m:r>
                          <m:rPr>
                            <m:nor/>
                          </m:rPr>
                          <a:rPr kumimoji="1" lang="en-US" altLang="zh-CN" sz="2000" i="1" dirty="0">
                            <a:latin typeface="Cambria Math" panose="02040503050406030204" pitchFamily="18" charset="0"/>
                          </a:rPr>
                          <m:t>MaxStride</m:t>
                        </m:r>
                      </m:num>
                      <m:den>
                        <m:r>
                          <a:rPr kumimoji="1" lang="en-US" altLang="zh-CN" sz="2000" i="1" dirty="0">
                            <a:latin typeface="Cambria Math" panose="02040503050406030204" pitchFamily="18" charset="0"/>
                          </a:rPr>
                          <m:t>𝒕𝒊𝒄𝒌𝒆𝒕</m:t>
                        </m:r>
                      </m:den>
                    </m:f>
                  </m:oMath>
                </a14:m>
                <a:endParaRPr kumimoji="1" lang="en-US" altLang="zh-CN" sz="2000" i="1" dirty="0">
                  <a:latin typeface="Cambria Math" panose="02040503050406030204" pitchFamily="18" charset="0"/>
                </a:endParaRPr>
              </a:p>
              <a:p>
                <a:pPr lvl="2"/>
                <a:r>
                  <a:rPr kumimoji="1" lang="en-US" altLang="zh-CN" sz="1800" dirty="0" err="1"/>
                  <a:t>MaxStride</a:t>
                </a:r>
                <a:r>
                  <a:rPr kumimoji="1" lang="zh-CN" altLang="en-US" sz="1800" dirty="0"/>
                  <a:t>是一个足够大的整数</a:t>
                </a:r>
                <a:endParaRPr kumimoji="1" lang="en-US" altLang="zh-CN" sz="1800" dirty="0"/>
              </a:p>
              <a:p>
                <a:pPr lvl="2"/>
                <a:r>
                  <a:rPr lang="zh-CN" altLang="en-US" sz="1800" dirty="0"/>
                  <a:t>本例中设为</a:t>
                </a:r>
                <a:r>
                  <a:rPr kumimoji="1" lang="zh-CN" altLang="en-US" sz="1800" dirty="0"/>
                  <a:t>所有</a:t>
                </a:r>
                <a:r>
                  <a:rPr kumimoji="1" lang="en-US" altLang="zh-CN" sz="1800" dirty="0"/>
                  <a:t>tickets</a:t>
                </a:r>
                <a:r>
                  <a:rPr kumimoji="1" lang="zh-CN" altLang="en-US" sz="1800" dirty="0"/>
                  <a:t>的最小公倍数</a:t>
                </a:r>
                <a:endParaRPr kumimoji="1" lang="en-US" altLang="zh-CN" sz="1800" i="1" dirty="0">
                  <a:latin typeface="Cambria Math" panose="02040503050406030204" pitchFamily="18" charset="0"/>
                </a:endParaRPr>
              </a:p>
              <a:p>
                <a:r>
                  <a:rPr kumimoji="1" lang="en-US" altLang="zh-CN" sz="2400" dirty="0"/>
                  <a:t>Pass——</a:t>
                </a:r>
                <a:r>
                  <a:rPr kumimoji="1" lang="zh-CN" altLang="en-US" sz="2400" dirty="0"/>
                  <a:t>累计执行的虚拟时间</a:t>
                </a:r>
                <a:endParaRPr kumimoji="1" lang="en-US" altLang="zh-CN" sz="2400" dirty="0"/>
              </a:p>
              <a:p>
                <a:endParaRPr kumimoji="1" lang="zh-CN" altLang="en-US" sz="2400" dirty="0"/>
              </a:p>
            </p:txBody>
          </p:sp>
        </mc:Choice>
        <mc:Fallback xmlns="">
          <p:sp>
            <p:nvSpPr>
              <p:cNvPr id="3" name="内容占位符 2">
                <a:extLst>
                  <a:ext uri="{FF2B5EF4-FFF2-40B4-BE49-F238E27FC236}">
                    <a16:creationId xmlns:a16="http://schemas.microsoft.com/office/drawing/2014/main" id="{273FF626-021B-0D4E-BE27-AB071B3AA695}"/>
                  </a:ext>
                </a:extLst>
              </p:cNvPr>
              <p:cNvSpPr>
                <a:spLocks noGrp="1" noRot="1" noChangeAspect="1" noMove="1" noResize="1" noEditPoints="1" noAdjustHandles="1" noChangeArrowheads="1" noChangeShapeType="1" noTextEdit="1"/>
              </p:cNvSpPr>
              <p:nvPr>
                <p:ph idx="1"/>
              </p:nvPr>
            </p:nvSpPr>
            <p:spPr>
              <a:xfrm>
                <a:off x="179512" y="1129308"/>
                <a:ext cx="8507288" cy="3975829"/>
              </a:xfrm>
              <a:blipFill>
                <a:blip r:embed="rId2"/>
                <a:stretch>
                  <a:fillRect l="-894" t="-318"/>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1757C329-733B-274F-94FF-373869396366}"/>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81</a:t>
            </a:fld>
            <a:endParaRPr lang="zh-CN" altLang="en-US"/>
          </a:p>
        </p:txBody>
      </p:sp>
      <p:graphicFrame>
        <p:nvGraphicFramePr>
          <p:cNvPr id="6" name="表格 5">
            <a:extLst>
              <a:ext uri="{FF2B5EF4-FFF2-40B4-BE49-F238E27FC236}">
                <a16:creationId xmlns:a16="http://schemas.microsoft.com/office/drawing/2014/main" id="{9B8835B4-BD7D-4E4A-9FD5-6B6294907DEF}"/>
              </a:ext>
            </a:extLst>
          </p:cNvPr>
          <p:cNvGraphicFramePr>
            <a:graphicFrameLocks noGrp="1"/>
          </p:cNvGraphicFramePr>
          <p:nvPr>
            <p:extLst>
              <p:ext uri="{D42A27DB-BD31-4B8C-83A1-F6EECF244321}">
                <p14:modId xmlns:p14="http://schemas.microsoft.com/office/powerpoint/2010/main" val="1185893982"/>
              </p:ext>
            </p:extLst>
          </p:nvPr>
        </p:nvGraphicFramePr>
        <p:xfrm>
          <a:off x="6156176" y="3219319"/>
          <a:ext cx="2715075" cy="1483360"/>
        </p:xfrm>
        <a:graphic>
          <a:graphicData uri="http://schemas.openxmlformats.org/drawingml/2006/table">
            <a:tbl>
              <a:tblPr firstRow="1" bandRow="1">
                <a:tableStyleId>{5C22544A-7EE6-4342-B048-85BDC9FD1C3A}</a:tableStyleId>
              </a:tblPr>
              <a:tblGrid>
                <a:gridCol w="905025">
                  <a:extLst>
                    <a:ext uri="{9D8B030D-6E8A-4147-A177-3AD203B41FA5}">
                      <a16:colId xmlns:a16="http://schemas.microsoft.com/office/drawing/2014/main" val="3043358599"/>
                    </a:ext>
                  </a:extLst>
                </a:gridCol>
                <a:gridCol w="905025">
                  <a:extLst>
                    <a:ext uri="{9D8B030D-6E8A-4147-A177-3AD203B41FA5}">
                      <a16:colId xmlns:a16="http://schemas.microsoft.com/office/drawing/2014/main" val="3445526639"/>
                    </a:ext>
                  </a:extLst>
                </a:gridCol>
                <a:gridCol w="905025">
                  <a:extLst>
                    <a:ext uri="{9D8B030D-6E8A-4147-A177-3AD203B41FA5}">
                      <a16:colId xmlns:a16="http://schemas.microsoft.com/office/drawing/2014/main" val="2764147656"/>
                    </a:ext>
                  </a:extLst>
                </a:gridCol>
              </a:tblGrid>
              <a:tr h="370840">
                <a:tc>
                  <a:txBody>
                    <a:bodyPr/>
                    <a:lstStyle/>
                    <a:p>
                      <a:pPr algn="ctr"/>
                      <a:endParaRPr lang="zh-CN" altLang="en-US" dirty="0"/>
                    </a:p>
                  </a:txBody>
                  <a:tcPr/>
                </a:tc>
                <a:tc>
                  <a:txBody>
                    <a:bodyPr/>
                    <a:lstStyle/>
                    <a:p>
                      <a:pPr algn="ctr"/>
                      <a:r>
                        <a:rPr lang="en-US" altLang="zh-CN" dirty="0"/>
                        <a:t>Ticket</a:t>
                      </a:r>
                      <a:endParaRPr lang="zh-CN" altLang="en-US" dirty="0"/>
                    </a:p>
                  </a:txBody>
                  <a:tcPr/>
                </a:tc>
                <a:tc>
                  <a:txBody>
                    <a:bodyPr/>
                    <a:lstStyle/>
                    <a:p>
                      <a:pPr algn="ctr"/>
                      <a:r>
                        <a:rPr lang="en-US" altLang="zh-CN" dirty="0"/>
                        <a:t>Stride</a:t>
                      </a:r>
                      <a:endParaRPr lang="zh-CN" altLang="en-US" dirty="0"/>
                    </a:p>
                  </a:txBody>
                  <a:tcPr/>
                </a:tc>
                <a:extLst>
                  <a:ext uri="{0D108BD9-81ED-4DB2-BD59-A6C34878D82A}">
                    <a16:rowId xmlns:a16="http://schemas.microsoft.com/office/drawing/2014/main" val="1437507189"/>
                  </a:ext>
                </a:extLst>
              </a:tr>
              <a:tr h="370840">
                <a:tc>
                  <a:txBody>
                    <a:bodyPr/>
                    <a:lstStyle/>
                    <a:p>
                      <a:pPr algn="ctr"/>
                      <a:r>
                        <a:rPr lang="en-US" altLang="zh-CN" dirty="0"/>
                        <a:t>A1</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30</a:t>
                      </a:r>
                      <a:endParaRPr lang="zh-CN" altLang="en-US" dirty="0"/>
                    </a:p>
                  </a:txBody>
                  <a:tcPr/>
                </a:tc>
                <a:tc>
                  <a:txBody>
                    <a:bodyPr/>
                    <a:lstStyle/>
                    <a:p>
                      <a:pPr algn="ctr"/>
                      <a:r>
                        <a:rPr lang="en-US" altLang="zh-CN" dirty="0"/>
                        <a:t>10</a:t>
                      </a:r>
                      <a:endParaRPr lang="zh-CN" altLang="en-US" dirty="0"/>
                    </a:p>
                  </a:txBody>
                  <a:tcPr/>
                </a:tc>
                <a:extLst>
                  <a:ext uri="{0D108BD9-81ED-4DB2-BD59-A6C34878D82A}">
                    <a16:rowId xmlns:a16="http://schemas.microsoft.com/office/drawing/2014/main" val="3216404032"/>
                  </a:ext>
                </a:extLst>
              </a:tr>
              <a:tr h="370840">
                <a:tc>
                  <a:txBody>
                    <a:bodyPr/>
                    <a:lstStyle/>
                    <a:p>
                      <a:pPr algn="ctr"/>
                      <a:r>
                        <a:rPr lang="en-US" altLang="zh-CN" dirty="0"/>
                        <a:t>A2</a:t>
                      </a:r>
                      <a:endParaRPr lang="zh-CN" altLang="en-US" dirty="0"/>
                    </a:p>
                  </a:txBody>
                  <a:tcPr/>
                </a:tc>
                <a:tc>
                  <a:txBody>
                    <a:bodyPr/>
                    <a:lstStyle/>
                    <a:p>
                      <a:pPr algn="ctr"/>
                      <a:r>
                        <a:rPr lang="en-US" altLang="zh-CN" dirty="0"/>
                        <a:t>50</a:t>
                      </a:r>
                      <a:endParaRPr lang="zh-CN" altLang="en-US" dirty="0"/>
                    </a:p>
                  </a:txBody>
                  <a:tcPr/>
                </a:tc>
                <a:tc>
                  <a:txBody>
                    <a:bodyPr/>
                    <a:lstStyle/>
                    <a:p>
                      <a:pPr algn="ctr"/>
                      <a:r>
                        <a:rPr lang="en-US" altLang="zh-CN" dirty="0"/>
                        <a:t>6</a:t>
                      </a:r>
                      <a:endParaRPr lang="zh-CN" altLang="en-US" dirty="0"/>
                    </a:p>
                  </a:txBody>
                  <a:tcPr/>
                </a:tc>
                <a:extLst>
                  <a:ext uri="{0D108BD9-81ED-4DB2-BD59-A6C34878D82A}">
                    <a16:rowId xmlns:a16="http://schemas.microsoft.com/office/drawing/2014/main" val="2442459524"/>
                  </a:ext>
                </a:extLst>
              </a:tr>
              <a:tr h="370840">
                <a:tc>
                  <a:txBody>
                    <a:bodyPr/>
                    <a:lstStyle/>
                    <a:p>
                      <a:pPr algn="ctr"/>
                      <a:r>
                        <a:rPr lang="en-US" altLang="zh-CN" dirty="0"/>
                        <a:t>B1</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60</a:t>
                      </a:r>
                      <a:endParaRPr lang="zh-CN" altLang="en-US" dirty="0"/>
                    </a:p>
                  </a:txBody>
                  <a:tcPr/>
                </a:tc>
                <a:tc>
                  <a:txBody>
                    <a:bodyPr/>
                    <a:lstStyle/>
                    <a:p>
                      <a:pPr algn="ctr"/>
                      <a:r>
                        <a:rPr lang="en-US" altLang="zh-CN" dirty="0"/>
                        <a:t>5</a:t>
                      </a:r>
                      <a:endParaRPr lang="zh-CN" altLang="en-US" dirty="0"/>
                    </a:p>
                  </a:txBody>
                  <a:tcPr/>
                </a:tc>
                <a:extLst>
                  <a:ext uri="{0D108BD9-81ED-4DB2-BD59-A6C34878D82A}">
                    <a16:rowId xmlns:a16="http://schemas.microsoft.com/office/drawing/2014/main" val="2584514314"/>
                  </a:ext>
                </a:extLst>
              </a:tr>
            </a:tbl>
          </a:graphicData>
        </a:graphic>
      </p:graphicFrame>
      <p:sp>
        <p:nvSpPr>
          <p:cNvPr id="7" name="页脚占位符 4">
            <a:extLst>
              <a:ext uri="{FF2B5EF4-FFF2-40B4-BE49-F238E27FC236}">
                <a16:creationId xmlns:a16="http://schemas.microsoft.com/office/drawing/2014/main" id="{D8FA8DC5-1630-F14A-AEF3-3FB4AF1078A5}"/>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
        <p:nvSpPr>
          <p:cNvPr id="5" name="矩形 4">
            <a:extLst>
              <a:ext uri="{FF2B5EF4-FFF2-40B4-BE49-F238E27FC236}">
                <a16:creationId xmlns:a16="http://schemas.microsoft.com/office/drawing/2014/main" id="{9FD373BA-C927-7241-8434-D292001B535D}"/>
              </a:ext>
            </a:extLst>
          </p:cNvPr>
          <p:cNvSpPr/>
          <p:nvPr/>
        </p:nvSpPr>
        <p:spPr>
          <a:xfrm>
            <a:off x="6684487" y="4702679"/>
            <a:ext cx="1871025" cy="369332"/>
          </a:xfrm>
          <a:prstGeom prst="rect">
            <a:avLst/>
          </a:prstGeom>
        </p:spPr>
        <p:txBody>
          <a:bodyPr wrap="none">
            <a:spAutoFit/>
          </a:bodyPr>
          <a:lstStyle/>
          <a:p>
            <a:r>
              <a:rPr kumimoji="1" lang="en-US" altLang="zh-CN" dirty="0" err="1">
                <a:solidFill>
                  <a:schemeClr val="accent1"/>
                </a:solidFill>
              </a:rPr>
              <a:t>MaxStride</a:t>
            </a:r>
            <a:r>
              <a:rPr kumimoji="1" lang="zh-CN" altLang="en-US" dirty="0">
                <a:solidFill>
                  <a:schemeClr val="accent1"/>
                </a:solidFill>
              </a:rPr>
              <a:t> </a:t>
            </a:r>
            <a:r>
              <a:rPr kumimoji="1" lang="en-US" altLang="zh-CN" dirty="0">
                <a:solidFill>
                  <a:schemeClr val="accent1"/>
                </a:solidFill>
              </a:rPr>
              <a:t>=</a:t>
            </a:r>
            <a:r>
              <a:rPr kumimoji="1" lang="zh-CN" altLang="en-US" dirty="0">
                <a:solidFill>
                  <a:schemeClr val="accent1"/>
                </a:solidFill>
              </a:rPr>
              <a:t> </a:t>
            </a:r>
            <a:r>
              <a:rPr kumimoji="1" lang="en-US" altLang="zh-CN" dirty="0">
                <a:solidFill>
                  <a:schemeClr val="accent1"/>
                </a:solidFill>
              </a:rPr>
              <a:t>300</a:t>
            </a:r>
            <a:endParaRPr lang="zh-CN" altLang="en-US" dirty="0">
              <a:solidFill>
                <a:schemeClr val="accent1"/>
              </a:solidFill>
            </a:endParaRPr>
          </a:p>
        </p:txBody>
      </p:sp>
    </p:spTree>
    <p:extLst>
      <p:ext uri="{BB962C8B-B14F-4D97-AF65-F5344CB8AC3E}">
        <p14:creationId xmlns:p14="http://schemas.microsoft.com/office/powerpoint/2010/main" val="22764148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A3A0D-4F48-334C-B51E-1CE41F3656B5}"/>
              </a:ext>
            </a:extLst>
          </p:cNvPr>
          <p:cNvSpPr>
            <a:spLocks noGrp="1"/>
          </p:cNvSpPr>
          <p:nvPr>
            <p:ph type="title"/>
          </p:nvPr>
        </p:nvSpPr>
        <p:spPr>
          <a:xfrm>
            <a:off x="457200" y="228866"/>
            <a:ext cx="8229600" cy="900442"/>
          </a:xfrm>
        </p:spPr>
        <p:txBody>
          <a:bodyPr/>
          <a:lstStyle/>
          <a:p>
            <a:r>
              <a:rPr kumimoji="1" lang="zh-CN" altLang="en-US" dirty="0"/>
              <a:t>步幅调度（</a:t>
            </a:r>
            <a:r>
              <a:rPr kumimoji="1" lang="en-US" altLang="zh-CN" dirty="0"/>
              <a:t>Stride</a:t>
            </a:r>
            <a:r>
              <a:rPr kumimoji="1" lang="zh-CN" altLang="en-US" dirty="0"/>
              <a:t> </a:t>
            </a:r>
            <a:r>
              <a:rPr kumimoji="1" lang="en-US" altLang="zh-CN" dirty="0"/>
              <a:t>Scheduling</a:t>
            </a:r>
            <a:r>
              <a:rPr kumimoji="1" lang="zh-CN" altLang="en-US" dirty="0"/>
              <a:t>）</a:t>
            </a:r>
          </a:p>
        </p:txBody>
      </p:sp>
      <p:sp>
        <p:nvSpPr>
          <p:cNvPr id="4" name="灯片编号占位符 3">
            <a:extLst>
              <a:ext uri="{FF2B5EF4-FFF2-40B4-BE49-F238E27FC236}">
                <a16:creationId xmlns:a16="http://schemas.microsoft.com/office/drawing/2014/main" id="{1757C329-733B-274F-94FF-373869396366}"/>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82</a:t>
            </a:fld>
            <a:endParaRPr lang="zh-CN" altLang="en-US"/>
          </a:p>
        </p:txBody>
      </p:sp>
      <p:graphicFrame>
        <p:nvGraphicFramePr>
          <p:cNvPr id="16" name="表格 15">
            <a:extLst>
              <a:ext uri="{FF2B5EF4-FFF2-40B4-BE49-F238E27FC236}">
                <a16:creationId xmlns:a16="http://schemas.microsoft.com/office/drawing/2014/main" id="{7DC75301-182A-3243-A7BC-F2C618455851}"/>
              </a:ext>
            </a:extLst>
          </p:cNvPr>
          <p:cNvGraphicFramePr>
            <a:graphicFrameLocks noGrp="1"/>
          </p:cNvGraphicFramePr>
          <p:nvPr>
            <p:extLst>
              <p:ext uri="{D42A27DB-BD31-4B8C-83A1-F6EECF244321}">
                <p14:modId xmlns:p14="http://schemas.microsoft.com/office/powerpoint/2010/main" val="3483874675"/>
              </p:ext>
            </p:extLst>
          </p:nvPr>
        </p:nvGraphicFramePr>
        <p:xfrm>
          <a:off x="5796136" y="3081758"/>
          <a:ext cx="2715075" cy="1483360"/>
        </p:xfrm>
        <a:graphic>
          <a:graphicData uri="http://schemas.openxmlformats.org/drawingml/2006/table">
            <a:tbl>
              <a:tblPr firstRow="1" bandRow="1">
                <a:tableStyleId>{5C22544A-7EE6-4342-B048-85BDC9FD1C3A}</a:tableStyleId>
              </a:tblPr>
              <a:tblGrid>
                <a:gridCol w="905025">
                  <a:extLst>
                    <a:ext uri="{9D8B030D-6E8A-4147-A177-3AD203B41FA5}">
                      <a16:colId xmlns:a16="http://schemas.microsoft.com/office/drawing/2014/main" val="3043358599"/>
                    </a:ext>
                  </a:extLst>
                </a:gridCol>
                <a:gridCol w="905025">
                  <a:extLst>
                    <a:ext uri="{9D8B030D-6E8A-4147-A177-3AD203B41FA5}">
                      <a16:colId xmlns:a16="http://schemas.microsoft.com/office/drawing/2014/main" val="3445526639"/>
                    </a:ext>
                  </a:extLst>
                </a:gridCol>
                <a:gridCol w="905025">
                  <a:extLst>
                    <a:ext uri="{9D8B030D-6E8A-4147-A177-3AD203B41FA5}">
                      <a16:colId xmlns:a16="http://schemas.microsoft.com/office/drawing/2014/main" val="2764147656"/>
                    </a:ext>
                  </a:extLst>
                </a:gridCol>
              </a:tblGrid>
              <a:tr h="370840">
                <a:tc>
                  <a:txBody>
                    <a:bodyPr/>
                    <a:lstStyle/>
                    <a:p>
                      <a:pPr algn="ctr"/>
                      <a:endParaRPr lang="zh-CN" altLang="en-US" dirty="0"/>
                    </a:p>
                  </a:txBody>
                  <a:tcPr/>
                </a:tc>
                <a:tc>
                  <a:txBody>
                    <a:bodyPr/>
                    <a:lstStyle/>
                    <a:p>
                      <a:pPr algn="ctr"/>
                      <a:r>
                        <a:rPr lang="en-US" altLang="zh-CN" dirty="0"/>
                        <a:t>Ticket</a:t>
                      </a:r>
                      <a:endParaRPr lang="zh-CN" altLang="en-US" dirty="0"/>
                    </a:p>
                  </a:txBody>
                  <a:tcPr/>
                </a:tc>
                <a:tc>
                  <a:txBody>
                    <a:bodyPr/>
                    <a:lstStyle/>
                    <a:p>
                      <a:pPr algn="ctr"/>
                      <a:r>
                        <a:rPr lang="en-US" altLang="zh-CN" dirty="0"/>
                        <a:t>Stride</a:t>
                      </a:r>
                      <a:endParaRPr lang="zh-CN" altLang="en-US" dirty="0"/>
                    </a:p>
                  </a:txBody>
                  <a:tcPr/>
                </a:tc>
                <a:extLst>
                  <a:ext uri="{0D108BD9-81ED-4DB2-BD59-A6C34878D82A}">
                    <a16:rowId xmlns:a16="http://schemas.microsoft.com/office/drawing/2014/main" val="1437507189"/>
                  </a:ext>
                </a:extLst>
              </a:tr>
              <a:tr h="370840">
                <a:tc>
                  <a:txBody>
                    <a:bodyPr/>
                    <a:lstStyle/>
                    <a:p>
                      <a:pPr algn="ctr"/>
                      <a:r>
                        <a:rPr lang="en-US" altLang="zh-CN" dirty="0"/>
                        <a:t>A1</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30</a:t>
                      </a:r>
                      <a:endParaRPr lang="zh-CN" altLang="en-US" dirty="0"/>
                    </a:p>
                  </a:txBody>
                  <a:tcPr/>
                </a:tc>
                <a:tc>
                  <a:txBody>
                    <a:bodyPr/>
                    <a:lstStyle/>
                    <a:p>
                      <a:pPr algn="ctr"/>
                      <a:r>
                        <a:rPr lang="en-US" altLang="zh-CN" dirty="0"/>
                        <a:t>10</a:t>
                      </a:r>
                      <a:endParaRPr lang="zh-CN" altLang="en-US" dirty="0"/>
                    </a:p>
                  </a:txBody>
                  <a:tcPr/>
                </a:tc>
                <a:extLst>
                  <a:ext uri="{0D108BD9-81ED-4DB2-BD59-A6C34878D82A}">
                    <a16:rowId xmlns:a16="http://schemas.microsoft.com/office/drawing/2014/main" val="3216404032"/>
                  </a:ext>
                </a:extLst>
              </a:tr>
              <a:tr h="370840">
                <a:tc>
                  <a:txBody>
                    <a:bodyPr/>
                    <a:lstStyle/>
                    <a:p>
                      <a:pPr algn="ctr"/>
                      <a:r>
                        <a:rPr lang="en-US" altLang="zh-CN" dirty="0"/>
                        <a:t>A2</a:t>
                      </a:r>
                      <a:endParaRPr lang="zh-CN" altLang="en-US" dirty="0"/>
                    </a:p>
                  </a:txBody>
                  <a:tcPr/>
                </a:tc>
                <a:tc>
                  <a:txBody>
                    <a:bodyPr/>
                    <a:lstStyle/>
                    <a:p>
                      <a:pPr algn="ctr"/>
                      <a:r>
                        <a:rPr lang="en-US" altLang="zh-CN" dirty="0"/>
                        <a:t>50</a:t>
                      </a:r>
                      <a:endParaRPr lang="zh-CN" altLang="en-US" dirty="0"/>
                    </a:p>
                  </a:txBody>
                  <a:tcPr/>
                </a:tc>
                <a:tc>
                  <a:txBody>
                    <a:bodyPr/>
                    <a:lstStyle/>
                    <a:p>
                      <a:pPr algn="ctr"/>
                      <a:r>
                        <a:rPr lang="en-US" altLang="zh-CN" dirty="0"/>
                        <a:t>6</a:t>
                      </a:r>
                      <a:endParaRPr lang="zh-CN" altLang="en-US" dirty="0"/>
                    </a:p>
                  </a:txBody>
                  <a:tcPr/>
                </a:tc>
                <a:extLst>
                  <a:ext uri="{0D108BD9-81ED-4DB2-BD59-A6C34878D82A}">
                    <a16:rowId xmlns:a16="http://schemas.microsoft.com/office/drawing/2014/main" val="2442459524"/>
                  </a:ext>
                </a:extLst>
              </a:tr>
              <a:tr h="370840">
                <a:tc>
                  <a:txBody>
                    <a:bodyPr/>
                    <a:lstStyle/>
                    <a:p>
                      <a:pPr algn="ctr"/>
                      <a:r>
                        <a:rPr lang="en-US" altLang="zh-CN" dirty="0"/>
                        <a:t>B1</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60</a:t>
                      </a:r>
                      <a:endParaRPr lang="zh-CN" altLang="en-US" dirty="0"/>
                    </a:p>
                  </a:txBody>
                  <a:tcPr/>
                </a:tc>
                <a:tc>
                  <a:txBody>
                    <a:bodyPr/>
                    <a:lstStyle/>
                    <a:p>
                      <a:pPr algn="ctr"/>
                      <a:r>
                        <a:rPr lang="en-US" altLang="zh-CN" dirty="0"/>
                        <a:t>5</a:t>
                      </a:r>
                      <a:endParaRPr lang="zh-CN" altLang="en-US" dirty="0"/>
                    </a:p>
                  </a:txBody>
                  <a:tcPr/>
                </a:tc>
                <a:extLst>
                  <a:ext uri="{0D108BD9-81ED-4DB2-BD59-A6C34878D82A}">
                    <a16:rowId xmlns:a16="http://schemas.microsoft.com/office/drawing/2014/main" val="2584514314"/>
                  </a:ext>
                </a:extLst>
              </a:tr>
            </a:tbl>
          </a:graphicData>
        </a:graphic>
      </p:graphicFrame>
      <p:sp>
        <p:nvSpPr>
          <p:cNvPr id="17" name="矩形 16">
            <a:extLst>
              <a:ext uri="{FF2B5EF4-FFF2-40B4-BE49-F238E27FC236}">
                <a16:creationId xmlns:a16="http://schemas.microsoft.com/office/drawing/2014/main" id="{570C7921-86D0-9941-AC32-9E51514AB2EF}"/>
              </a:ext>
            </a:extLst>
          </p:cNvPr>
          <p:cNvSpPr/>
          <p:nvPr/>
        </p:nvSpPr>
        <p:spPr>
          <a:xfrm>
            <a:off x="1541035" y="4143412"/>
            <a:ext cx="432048" cy="1440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63945F54-B8B3-3548-8057-9648B1A8D7FC}"/>
              </a:ext>
            </a:extLst>
          </p:cNvPr>
          <p:cNvSpPr/>
          <p:nvPr/>
        </p:nvSpPr>
        <p:spPr>
          <a:xfrm>
            <a:off x="3082161" y="4722852"/>
            <a:ext cx="432048" cy="864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82248338-AE78-A945-959B-F57C053FD651}"/>
              </a:ext>
            </a:extLst>
          </p:cNvPr>
          <p:cNvSpPr/>
          <p:nvPr/>
        </p:nvSpPr>
        <p:spPr>
          <a:xfrm>
            <a:off x="1538818" y="2723534"/>
            <a:ext cx="432048" cy="1440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EF1B2128-51D2-C340-AA35-FB6848CBD631}"/>
              </a:ext>
            </a:extLst>
          </p:cNvPr>
          <p:cNvSpPr/>
          <p:nvPr/>
        </p:nvSpPr>
        <p:spPr>
          <a:xfrm>
            <a:off x="1538818" y="1287982"/>
            <a:ext cx="432048" cy="1440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a:extLst>
              <a:ext uri="{FF2B5EF4-FFF2-40B4-BE49-F238E27FC236}">
                <a16:creationId xmlns:a16="http://schemas.microsoft.com/office/drawing/2014/main" id="{C04922EC-C0FD-7F45-91B1-08D53F060E68}"/>
              </a:ext>
            </a:extLst>
          </p:cNvPr>
          <p:cNvSpPr/>
          <p:nvPr/>
        </p:nvSpPr>
        <p:spPr>
          <a:xfrm>
            <a:off x="4593427" y="3420209"/>
            <a:ext cx="432048" cy="720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a:extLst>
              <a:ext uri="{FF2B5EF4-FFF2-40B4-BE49-F238E27FC236}">
                <a16:creationId xmlns:a16="http://schemas.microsoft.com/office/drawing/2014/main" id="{C737E148-D26A-B740-90DC-BE0AEF3E9B56}"/>
              </a:ext>
            </a:extLst>
          </p:cNvPr>
          <p:cNvSpPr/>
          <p:nvPr/>
        </p:nvSpPr>
        <p:spPr>
          <a:xfrm>
            <a:off x="4593427" y="1984578"/>
            <a:ext cx="432048" cy="720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a:extLst>
              <a:ext uri="{FF2B5EF4-FFF2-40B4-BE49-F238E27FC236}">
                <a16:creationId xmlns:a16="http://schemas.microsoft.com/office/drawing/2014/main" id="{23469EA9-76AF-8645-AF5F-9D96D0733453}"/>
              </a:ext>
            </a:extLst>
          </p:cNvPr>
          <p:cNvSpPr/>
          <p:nvPr/>
        </p:nvSpPr>
        <p:spPr>
          <a:xfrm>
            <a:off x="4596512" y="1264578"/>
            <a:ext cx="432048" cy="720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a:extLst>
              <a:ext uri="{FF2B5EF4-FFF2-40B4-BE49-F238E27FC236}">
                <a16:creationId xmlns:a16="http://schemas.microsoft.com/office/drawing/2014/main" id="{F695AD2C-3030-E044-826A-304C18A6EB9D}"/>
              </a:ext>
            </a:extLst>
          </p:cNvPr>
          <p:cNvSpPr/>
          <p:nvPr/>
        </p:nvSpPr>
        <p:spPr>
          <a:xfrm>
            <a:off x="4593427" y="2704578"/>
            <a:ext cx="432048" cy="720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a:extLst>
              <a:ext uri="{FF2B5EF4-FFF2-40B4-BE49-F238E27FC236}">
                <a16:creationId xmlns:a16="http://schemas.microsoft.com/office/drawing/2014/main" id="{DC9B4664-56FD-2147-B22A-9907B4B16768}"/>
              </a:ext>
            </a:extLst>
          </p:cNvPr>
          <p:cNvSpPr/>
          <p:nvPr/>
        </p:nvSpPr>
        <p:spPr>
          <a:xfrm>
            <a:off x="4591210" y="4863966"/>
            <a:ext cx="432048" cy="720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a:extLst>
              <a:ext uri="{FF2B5EF4-FFF2-40B4-BE49-F238E27FC236}">
                <a16:creationId xmlns:a16="http://schemas.microsoft.com/office/drawing/2014/main" id="{9CFA8016-86CD-0148-980C-7A0B6A031026}"/>
              </a:ext>
            </a:extLst>
          </p:cNvPr>
          <p:cNvSpPr/>
          <p:nvPr/>
        </p:nvSpPr>
        <p:spPr>
          <a:xfrm>
            <a:off x="4591210" y="4148335"/>
            <a:ext cx="432048" cy="720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a:extLst>
              <a:ext uri="{FF2B5EF4-FFF2-40B4-BE49-F238E27FC236}">
                <a16:creationId xmlns:a16="http://schemas.microsoft.com/office/drawing/2014/main" id="{F11C9D34-E6B1-8E4C-A5C0-A329D46851AA}"/>
              </a:ext>
            </a:extLst>
          </p:cNvPr>
          <p:cNvSpPr/>
          <p:nvPr/>
        </p:nvSpPr>
        <p:spPr>
          <a:xfrm>
            <a:off x="3082161" y="3861190"/>
            <a:ext cx="432048" cy="864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id="{B949AF18-A4C0-0C4F-AF6F-88F612BB1DDD}"/>
              </a:ext>
            </a:extLst>
          </p:cNvPr>
          <p:cNvSpPr/>
          <p:nvPr/>
        </p:nvSpPr>
        <p:spPr>
          <a:xfrm>
            <a:off x="3082161" y="3007350"/>
            <a:ext cx="432048" cy="864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id="{4F925DD2-67E5-7246-A313-C533ACE948A3}"/>
              </a:ext>
            </a:extLst>
          </p:cNvPr>
          <p:cNvSpPr/>
          <p:nvPr/>
        </p:nvSpPr>
        <p:spPr>
          <a:xfrm>
            <a:off x="3082161" y="2135528"/>
            <a:ext cx="432048" cy="864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id="{51B6E917-23FB-E545-B382-57A754D9B78D}"/>
              </a:ext>
            </a:extLst>
          </p:cNvPr>
          <p:cNvSpPr/>
          <p:nvPr/>
        </p:nvSpPr>
        <p:spPr>
          <a:xfrm>
            <a:off x="3082161" y="1263706"/>
            <a:ext cx="432048" cy="864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4" name="组合 33">
            <a:extLst>
              <a:ext uri="{FF2B5EF4-FFF2-40B4-BE49-F238E27FC236}">
                <a16:creationId xmlns:a16="http://schemas.microsoft.com/office/drawing/2014/main" id="{F10B21B3-8944-874B-A4E6-31554BD2CCED}"/>
              </a:ext>
            </a:extLst>
          </p:cNvPr>
          <p:cNvGrpSpPr/>
          <p:nvPr/>
        </p:nvGrpSpPr>
        <p:grpSpPr>
          <a:xfrm>
            <a:off x="1993874" y="4705551"/>
            <a:ext cx="914400" cy="914400"/>
            <a:chOff x="4114800" y="2400300"/>
            <a:chExt cx="914400" cy="914400"/>
          </a:xfrm>
        </p:grpSpPr>
        <p:pic>
          <p:nvPicPr>
            <p:cNvPr id="35" name="图形 34" descr="纸张">
              <a:extLst>
                <a:ext uri="{FF2B5EF4-FFF2-40B4-BE49-F238E27FC236}">
                  <a16:creationId xmlns:a16="http://schemas.microsoft.com/office/drawing/2014/main" id="{06BB1DA2-69EC-CD46-AC7F-56C2B8C924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14800" y="2400300"/>
              <a:ext cx="914400" cy="914400"/>
            </a:xfrm>
            <a:prstGeom prst="rect">
              <a:avLst/>
            </a:prstGeom>
          </p:spPr>
        </p:pic>
        <p:sp>
          <p:nvSpPr>
            <p:cNvPr id="36" name="文本框 35">
              <a:extLst>
                <a:ext uri="{FF2B5EF4-FFF2-40B4-BE49-F238E27FC236}">
                  <a16:creationId xmlns:a16="http://schemas.microsoft.com/office/drawing/2014/main" id="{BF7C0944-85B9-D34D-B950-C46626192437}"/>
                </a:ext>
              </a:extLst>
            </p:cNvPr>
            <p:cNvSpPr txBox="1"/>
            <p:nvPr/>
          </p:nvSpPr>
          <p:spPr>
            <a:xfrm>
              <a:off x="4114800" y="2790527"/>
              <a:ext cx="914400" cy="369332"/>
            </a:xfrm>
            <a:prstGeom prst="rect">
              <a:avLst/>
            </a:prstGeom>
            <a:noFill/>
          </p:spPr>
          <p:txBody>
            <a:bodyPr wrap="square" rtlCol="0">
              <a:spAutoFit/>
            </a:bodyPr>
            <a:lstStyle/>
            <a:p>
              <a:pPr algn="ctr"/>
              <a:r>
                <a:rPr kumimoji="1" lang="en-US" altLang="zh-CN" b="1" dirty="0"/>
                <a:t>A1</a:t>
              </a:r>
              <a:endParaRPr kumimoji="1" lang="zh-CN" altLang="en-US" b="1" dirty="0"/>
            </a:p>
          </p:txBody>
        </p:sp>
      </p:grpSp>
      <p:grpSp>
        <p:nvGrpSpPr>
          <p:cNvPr id="37" name="组合 36">
            <a:extLst>
              <a:ext uri="{FF2B5EF4-FFF2-40B4-BE49-F238E27FC236}">
                <a16:creationId xmlns:a16="http://schemas.microsoft.com/office/drawing/2014/main" id="{38E68163-CFFE-894E-BCF1-BD0DEB8AF037}"/>
              </a:ext>
            </a:extLst>
          </p:cNvPr>
          <p:cNvGrpSpPr/>
          <p:nvPr/>
        </p:nvGrpSpPr>
        <p:grpSpPr>
          <a:xfrm>
            <a:off x="3522433" y="4740643"/>
            <a:ext cx="914400" cy="914400"/>
            <a:chOff x="4114800" y="2400300"/>
            <a:chExt cx="914400" cy="914400"/>
          </a:xfrm>
        </p:grpSpPr>
        <p:pic>
          <p:nvPicPr>
            <p:cNvPr id="38" name="图形 37" descr="纸张">
              <a:extLst>
                <a:ext uri="{FF2B5EF4-FFF2-40B4-BE49-F238E27FC236}">
                  <a16:creationId xmlns:a16="http://schemas.microsoft.com/office/drawing/2014/main" id="{9210A632-FB00-7B42-A7C3-2E68124CF3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14800" y="2400300"/>
              <a:ext cx="914400" cy="914400"/>
            </a:xfrm>
            <a:prstGeom prst="rect">
              <a:avLst/>
            </a:prstGeom>
          </p:spPr>
        </p:pic>
        <p:sp>
          <p:nvSpPr>
            <p:cNvPr id="39" name="文本框 38">
              <a:extLst>
                <a:ext uri="{FF2B5EF4-FFF2-40B4-BE49-F238E27FC236}">
                  <a16:creationId xmlns:a16="http://schemas.microsoft.com/office/drawing/2014/main" id="{2852295C-3135-3A4D-88A7-1CECAD972268}"/>
                </a:ext>
              </a:extLst>
            </p:cNvPr>
            <p:cNvSpPr txBox="1"/>
            <p:nvPr/>
          </p:nvSpPr>
          <p:spPr>
            <a:xfrm>
              <a:off x="4114800" y="2790527"/>
              <a:ext cx="914400" cy="369332"/>
            </a:xfrm>
            <a:prstGeom prst="rect">
              <a:avLst/>
            </a:prstGeom>
            <a:noFill/>
          </p:spPr>
          <p:txBody>
            <a:bodyPr wrap="square" rtlCol="0">
              <a:spAutoFit/>
            </a:bodyPr>
            <a:lstStyle/>
            <a:p>
              <a:pPr algn="ctr"/>
              <a:r>
                <a:rPr kumimoji="1" lang="en-US" altLang="zh-CN" b="1" dirty="0"/>
                <a:t>A2</a:t>
              </a:r>
              <a:endParaRPr kumimoji="1" lang="zh-CN" altLang="en-US" b="1" dirty="0"/>
            </a:p>
          </p:txBody>
        </p:sp>
      </p:grpSp>
      <p:grpSp>
        <p:nvGrpSpPr>
          <p:cNvPr id="40" name="组合 39">
            <a:extLst>
              <a:ext uri="{FF2B5EF4-FFF2-40B4-BE49-F238E27FC236}">
                <a16:creationId xmlns:a16="http://schemas.microsoft.com/office/drawing/2014/main" id="{44332B17-9A69-A642-AD38-35CD73F64A1A}"/>
              </a:ext>
            </a:extLst>
          </p:cNvPr>
          <p:cNvGrpSpPr/>
          <p:nvPr/>
        </p:nvGrpSpPr>
        <p:grpSpPr>
          <a:xfrm>
            <a:off x="5017862" y="4726750"/>
            <a:ext cx="914400" cy="914400"/>
            <a:chOff x="4114800" y="2400300"/>
            <a:chExt cx="914400" cy="914400"/>
          </a:xfrm>
        </p:grpSpPr>
        <p:pic>
          <p:nvPicPr>
            <p:cNvPr id="41" name="图形 40" descr="纸张">
              <a:extLst>
                <a:ext uri="{FF2B5EF4-FFF2-40B4-BE49-F238E27FC236}">
                  <a16:creationId xmlns:a16="http://schemas.microsoft.com/office/drawing/2014/main" id="{7B96F3E3-DB4A-AD4E-98B9-A28E083AF7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14800" y="2400300"/>
              <a:ext cx="914400" cy="914400"/>
            </a:xfrm>
            <a:prstGeom prst="rect">
              <a:avLst/>
            </a:prstGeom>
          </p:spPr>
        </p:pic>
        <p:sp>
          <p:nvSpPr>
            <p:cNvPr id="42" name="文本框 41">
              <a:extLst>
                <a:ext uri="{FF2B5EF4-FFF2-40B4-BE49-F238E27FC236}">
                  <a16:creationId xmlns:a16="http://schemas.microsoft.com/office/drawing/2014/main" id="{DDC8D2CF-7400-0840-8FB6-8FEF03114A24}"/>
                </a:ext>
              </a:extLst>
            </p:cNvPr>
            <p:cNvSpPr txBox="1"/>
            <p:nvPr/>
          </p:nvSpPr>
          <p:spPr>
            <a:xfrm>
              <a:off x="4114800" y="2790527"/>
              <a:ext cx="914400" cy="369332"/>
            </a:xfrm>
            <a:prstGeom prst="rect">
              <a:avLst/>
            </a:prstGeom>
            <a:noFill/>
          </p:spPr>
          <p:txBody>
            <a:bodyPr wrap="square" rtlCol="0">
              <a:spAutoFit/>
            </a:bodyPr>
            <a:lstStyle/>
            <a:p>
              <a:pPr algn="ctr"/>
              <a:r>
                <a:rPr kumimoji="1" lang="en-US" altLang="zh-CN" b="1" dirty="0"/>
                <a:t>B1</a:t>
              </a:r>
              <a:endParaRPr kumimoji="1" lang="zh-CN" altLang="en-US" b="1" dirty="0"/>
            </a:p>
          </p:txBody>
        </p:sp>
      </p:grpSp>
      <p:cxnSp>
        <p:nvCxnSpPr>
          <p:cNvPr id="44" name="直线箭头连接符 43">
            <a:extLst>
              <a:ext uri="{FF2B5EF4-FFF2-40B4-BE49-F238E27FC236}">
                <a16:creationId xmlns:a16="http://schemas.microsoft.com/office/drawing/2014/main" id="{A79EC335-1200-C343-BD46-8A41DB7F19E0}"/>
              </a:ext>
            </a:extLst>
          </p:cNvPr>
          <p:cNvCxnSpPr>
            <a:cxnSpLocks/>
          </p:cNvCxnSpPr>
          <p:nvPr/>
        </p:nvCxnSpPr>
        <p:spPr>
          <a:xfrm flipV="1">
            <a:off x="1226431" y="1328318"/>
            <a:ext cx="0" cy="421189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E607ACAC-CD57-A44E-96AD-2755DF7C8364}"/>
              </a:ext>
            </a:extLst>
          </p:cNvPr>
          <p:cNvSpPr/>
          <p:nvPr/>
        </p:nvSpPr>
        <p:spPr>
          <a:xfrm>
            <a:off x="256213" y="3278960"/>
            <a:ext cx="787395" cy="369332"/>
          </a:xfrm>
          <a:prstGeom prst="rect">
            <a:avLst/>
          </a:prstGeom>
        </p:spPr>
        <p:txBody>
          <a:bodyPr wrap="none">
            <a:spAutoFit/>
          </a:bodyPr>
          <a:lstStyle/>
          <a:p>
            <a:r>
              <a:rPr kumimoji="1" lang="en-US" altLang="zh-CN" dirty="0"/>
              <a:t>Stride</a:t>
            </a:r>
            <a:endParaRPr lang="zh-CN" altLang="en-US" dirty="0"/>
          </a:p>
        </p:txBody>
      </p:sp>
      <p:sp>
        <p:nvSpPr>
          <p:cNvPr id="5" name="文本框 4">
            <a:extLst>
              <a:ext uri="{FF2B5EF4-FFF2-40B4-BE49-F238E27FC236}">
                <a16:creationId xmlns:a16="http://schemas.microsoft.com/office/drawing/2014/main" id="{00662BFD-A430-3C44-A90A-C58BE4B6E914}"/>
              </a:ext>
            </a:extLst>
          </p:cNvPr>
          <p:cNvSpPr txBox="1"/>
          <p:nvPr/>
        </p:nvSpPr>
        <p:spPr>
          <a:xfrm>
            <a:off x="724052" y="5309806"/>
            <a:ext cx="424428" cy="369332"/>
          </a:xfrm>
          <a:prstGeom prst="rect">
            <a:avLst/>
          </a:prstGeom>
          <a:noFill/>
        </p:spPr>
        <p:txBody>
          <a:bodyPr wrap="square" rtlCol="0">
            <a:spAutoFit/>
          </a:bodyPr>
          <a:lstStyle/>
          <a:p>
            <a:pPr algn="ctr"/>
            <a:r>
              <a:rPr kumimoji="1" lang="en-US" altLang="zh-CN" dirty="0"/>
              <a:t>0</a:t>
            </a:r>
            <a:endParaRPr kumimoji="1" lang="zh-CN" altLang="en-US" dirty="0"/>
          </a:p>
        </p:txBody>
      </p:sp>
      <p:sp>
        <p:nvSpPr>
          <p:cNvPr id="43" name="文本框 42">
            <a:extLst>
              <a:ext uri="{FF2B5EF4-FFF2-40B4-BE49-F238E27FC236}">
                <a16:creationId xmlns:a16="http://schemas.microsoft.com/office/drawing/2014/main" id="{754E6786-F1A8-A143-9669-90B1559FA6D5}"/>
              </a:ext>
            </a:extLst>
          </p:cNvPr>
          <p:cNvSpPr txBox="1"/>
          <p:nvPr/>
        </p:nvSpPr>
        <p:spPr>
          <a:xfrm>
            <a:off x="611564" y="1199313"/>
            <a:ext cx="578414" cy="369332"/>
          </a:xfrm>
          <a:prstGeom prst="rect">
            <a:avLst/>
          </a:prstGeom>
          <a:noFill/>
        </p:spPr>
        <p:txBody>
          <a:bodyPr wrap="square" rtlCol="0">
            <a:spAutoFit/>
          </a:bodyPr>
          <a:lstStyle/>
          <a:p>
            <a:pPr algn="ctr"/>
            <a:r>
              <a:rPr kumimoji="1" lang="en-US" altLang="zh-CN" dirty="0"/>
              <a:t>30</a:t>
            </a:r>
            <a:endParaRPr kumimoji="1" lang="zh-CN" altLang="en-US" dirty="0"/>
          </a:p>
        </p:txBody>
      </p:sp>
      <p:pic>
        <p:nvPicPr>
          <p:cNvPr id="6" name="图片 5">
            <a:extLst>
              <a:ext uri="{FF2B5EF4-FFF2-40B4-BE49-F238E27FC236}">
                <a16:creationId xmlns:a16="http://schemas.microsoft.com/office/drawing/2014/main" id="{A2D08F9A-1E6F-6B47-BCCE-2224B0C7584E}"/>
              </a:ext>
            </a:extLst>
          </p:cNvPr>
          <p:cNvPicPr>
            <a:picLocks noChangeAspect="1"/>
          </p:cNvPicPr>
          <p:nvPr/>
        </p:nvPicPr>
        <p:blipFill>
          <a:blip r:embed="rId5"/>
          <a:stretch>
            <a:fillRect/>
          </a:stretch>
        </p:blipFill>
        <p:spPr>
          <a:xfrm>
            <a:off x="5426338" y="1113070"/>
            <a:ext cx="3412604" cy="1400043"/>
          </a:xfrm>
          <a:prstGeom prst="rect">
            <a:avLst/>
          </a:prstGeom>
          <a:ln w="381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9038783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A3A0D-4F48-334C-B51E-1CE41F3656B5}"/>
              </a:ext>
            </a:extLst>
          </p:cNvPr>
          <p:cNvSpPr>
            <a:spLocks noGrp="1"/>
          </p:cNvSpPr>
          <p:nvPr>
            <p:ph type="title"/>
          </p:nvPr>
        </p:nvSpPr>
        <p:spPr>
          <a:xfrm>
            <a:off x="457200" y="228866"/>
            <a:ext cx="8229600" cy="900442"/>
          </a:xfrm>
        </p:spPr>
        <p:txBody>
          <a:bodyPr/>
          <a:lstStyle/>
          <a:p>
            <a:r>
              <a:rPr kumimoji="1" lang="zh-CN" altLang="en-US" dirty="0"/>
              <a:t>公平共享调度</a:t>
            </a:r>
          </a:p>
        </p:txBody>
      </p:sp>
      <p:sp>
        <p:nvSpPr>
          <p:cNvPr id="4" name="灯片编号占位符 3">
            <a:extLst>
              <a:ext uri="{FF2B5EF4-FFF2-40B4-BE49-F238E27FC236}">
                <a16:creationId xmlns:a16="http://schemas.microsoft.com/office/drawing/2014/main" id="{1757C329-733B-274F-94FF-373869396366}"/>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83</a:t>
            </a:fld>
            <a:endParaRPr lang="zh-CN" altLang="en-US"/>
          </a:p>
        </p:txBody>
      </p:sp>
      <p:sp>
        <p:nvSpPr>
          <p:cNvPr id="7" name="页脚占位符 4">
            <a:extLst>
              <a:ext uri="{FF2B5EF4-FFF2-40B4-BE49-F238E27FC236}">
                <a16:creationId xmlns:a16="http://schemas.microsoft.com/office/drawing/2014/main" id="{D8FA8DC5-1630-F14A-AEF3-3FB4AF1078A5}"/>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graphicFrame>
        <p:nvGraphicFramePr>
          <p:cNvPr id="5" name="表格 4">
            <a:extLst>
              <a:ext uri="{FF2B5EF4-FFF2-40B4-BE49-F238E27FC236}">
                <a16:creationId xmlns:a16="http://schemas.microsoft.com/office/drawing/2014/main" id="{FE17F4DE-A6EE-8640-A336-178FA5BA3CFC}"/>
              </a:ext>
            </a:extLst>
          </p:cNvPr>
          <p:cNvGraphicFramePr>
            <a:graphicFrameLocks noGrp="1"/>
          </p:cNvGraphicFramePr>
          <p:nvPr>
            <p:extLst>
              <p:ext uri="{D42A27DB-BD31-4B8C-83A1-F6EECF244321}">
                <p14:modId xmlns:p14="http://schemas.microsoft.com/office/powerpoint/2010/main" val="4017305207"/>
              </p:ext>
            </p:extLst>
          </p:nvPr>
        </p:nvGraphicFramePr>
        <p:xfrm>
          <a:off x="1175792" y="1705372"/>
          <a:ext cx="6792415" cy="1651000"/>
        </p:xfrm>
        <a:graphic>
          <a:graphicData uri="http://schemas.openxmlformats.org/drawingml/2006/table">
            <a:tbl>
              <a:tblPr firstRow="1" bandRow="1">
                <a:tableStyleId>{5C22544A-7EE6-4342-B048-85BDC9FD1C3A}</a:tableStyleId>
              </a:tblPr>
              <a:tblGrid>
                <a:gridCol w="2160239">
                  <a:extLst>
                    <a:ext uri="{9D8B030D-6E8A-4147-A177-3AD203B41FA5}">
                      <a16:colId xmlns:a16="http://schemas.microsoft.com/office/drawing/2014/main" val="3678748856"/>
                    </a:ext>
                  </a:extLst>
                </a:gridCol>
                <a:gridCol w="2024986">
                  <a:extLst>
                    <a:ext uri="{9D8B030D-6E8A-4147-A177-3AD203B41FA5}">
                      <a16:colId xmlns:a16="http://schemas.microsoft.com/office/drawing/2014/main" val="1155396680"/>
                    </a:ext>
                  </a:extLst>
                </a:gridCol>
                <a:gridCol w="2607190">
                  <a:extLst>
                    <a:ext uri="{9D8B030D-6E8A-4147-A177-3AD203B41FA5}">
                      <a16:colId xmlns:a16="http://schemas.microsoft.com/office/drawing/2014/main" val="2085698208"/>
                    </a:ext>
                  </a:extLst>
                </a:gridCol>
              </a:tblGrid>
              <a:tr h="370840">
                <a:tc>
                  <a:txBody>
                    <a:bodyPr/>
                    <a:lstStyle/>
                    <a:p>
                      <a:pPr algn="ctr"/>
                      <a:endParaRPr lang="zh-CN" altLang="en-US" dirty="0"/>
                    </a:p>
                  </a:txBody>
                  <a:tcPr anchor="ctr"/>
                </a:tc>
                <a:tc>
                  <a:txBody>
                    <a:bodyPr/>
                    <a:lstStyle/>
                    <a:p>
                      <a:pPr algn="ctr"/>
                      <a:r>
                        <a:rPr lang="en-US" altLang="zh-CN" dirty="0"/>
                        <a:t>Lottery</a:t>
                      </a:r>
                    </a:p>
                    <a:p>
                      <a:pPr algn="ctr"/>
                      <a:r>
                        <a:rPr lang="en-US" altLang="zh-CN" dirty="0"/>
                        <a:t>Scheduling</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Stride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Scheduling</a:t>
                      </a:r>
                      <a:endParaRPr lang="zh-CN" altLang="en-US" dirty="0"/>
                    </a:p>
                  </a:txBody>
                  <a:tcPr anchor="ctr"/>
                </a:tc>
                <a:extLst>
                  <a:ext uri="{0D108BD9-81ED-4DB2-BD59-A6C34878D82A}">
                    <a16:rowId xmlns:a16="http://schemas.microsoft.com/office/drawing/2014/main" val="2307327429"/>
                  </a:ext>
                </a:extLst>
              </a:tr>
              <a:tr h="370840">
                <a:tc>
                  <a:txBody>
                    <a:bodyPr/>
                    <a:lstStyle/>
                    <a:p>
                      <a:pPr algn="ctr"/>
                      <a:r>
                        <a:rPr lang="zh-CN" altLang="en-US" dirty="0"/>
                        <a:t>调度决策生成</a:t>
                      </a:r>
                    </a:p>
                  </a:txBody>
                  <a:tcPr anchor="ctr"/>
                </a:tc>
                <a:tc>
                  <a:txBody>
                    <a:bodyPr/>
                    <a:lstStyle/>
                    <a:p>
                      <a:pPr algn="ctr"/>
                      <a:r>
                        <a:rPr lang="zh-CN" altLang="en-US" dirty="0"/>
                        <a:t>随机</a:t>
                      </a:r>
                    </a:p>
                  </a:txBody>
                  <a:tcPr anchor="ctr"/>
                </a:tc>
                <a:tc>
                  <a:txBody>
                    <a:bodyPr/>
                    <a:lstStyle/>
                    <a:p>
                      <a:pPr algn="ctr"/>
                      <a:r>
                        <a:rPr lang="zh-CN" altLang="en-US" dirty="0"/>
                        <a:t>确定性计算</a:t>
                      </a:r>
                    </a:p>
                  </a:txBody>
                  <a:tcPr anchor="ctr"/>
                </a:tc>
                <a:extLst>
                  <a:ext uri="{0D108BD9-81ED-4DB2-BD59-A6C34878D82A}">
                    <a16:rowId xmlns:a16="http://schemas.microsoft.com/office/drawing/2014/main" val="2532480499"/>
                  </a:ext>
                </a:extLst>
              </a:tr>
              <a:tr h="370840">
                <a:tc>
                  <a:txBody>
                    <a:bodyPr/>
                    <a:lstStyle/>
                    <a:p>
                      <a:pPr algn="ctr"/>
                      <a:r>
                        <a:rPr lang="zh-CN" altLang="en-US" dirty="0"/>
                        <a:t>任务实际执行时间与预期的差距</a:t>
                      </a:r>
                    </a:p>
                  </a:txBody>
                  <a:tcPr anchor="ctr"/>
                </a:tc>
                <a:tc>
                  <a:txBody>
                    <a:bodyPr/>
                    <a:lstStyle/>
                    <a:p>
                      <a:pPr algn="ctr"/>
                      <a:r>
                        <a:rPr lang="zh-CN" altLang="en-US" dirty="0"/>
                        <a:t>大</a:t>
                      </a:r>
                    </a:p>
                  </a:txBody>
                  <a:tcPr anchor="ctr"/>
                </a:tc>
                <a:tc>
                  <a:txBody>
                    <a:bodyPr/>
                    <a:lstStyle/>
                    <a:p>
                      <a:pPr algn="ctr"/>
                      <a:r>
                        <a:rPr lang="zh-CN" altLang="en-US" dirty="0"/>
                        <a:t>小</a:t>
                      </a:r>
                    </a:p>
                  </a:txBody>
                  <a:tcPr anchor="ctr"/>
                </a:tc>
                <a:extLst>
                  <a:ext uri="{0D108BD9-81ED-4DB2-BD59-A6C34878D82A}">
                    <a16:rowId xmlns:a16="http://schemas.microsoft.com/office/drawing/2014/main" val="1346210206"/>
                  </a:ext>
                </a:extLst>
              </a:tr>
            </a:tbl>
          </a:graphicData>
        </a:graphic>
      </p:graphicFrame>
      <p:sp>
        <p:nvSpPr>
          <p:cNvPr id="3" name="矩形 2">
            <a:extLst>
              <a:ext uri="{FF2B5EF4-FFF2-40B4-BE49-F238E27FC236}">
                <a16:creationId xmlns:a16="http://schemas.microsoft.com/office/drawing/2014/main" id="{F13C57E0-55FB-EF4F-B3FB-B9FB9B1C5AD9}"/>
              </a:ext>
            </a:extLst>
          </p:cNvPr>
          <p:cNvSpPr/>
          <p:nvPr/>
        </p:nvSpPr>
        <p:spPr>
          <a:xfrm>
            <a:off x="1175792" y="4171191"/>
            <a:ext cx="4600940" cy="369332"/>
          </a:xfrm>
          <a:prstGeom prst="rect">
            <a:avLst/>
          </a:prstGeom>
        </p:spPr>
        <p:txBody>
          <a:bodyPr wrap="none">
            <a:spAutoFit/>
          </a:bodyPr>
          <a:lstStyle/>
          <a:p>
            <a:r>
              <a:rPr lang="zh-CN" altLang="en-US" dirty="0"/>
              <a:t>预期</a:t>
            </a:r>
            <a:r>
              <a:rPr lang="en-US" altLang="zh-CN" dirty="0"/>
              <a:t>——</a:t>
            </a:r>
            <a:r>
              <a:rPr lang="zh-CN" altLang="en-US" dirty="0"/>
              <a:t>根据任务份额计算的执行时间期望</a:t>
            </a:r>
          </a:p>
        </p:txBody>
      </p:sp>
    </p:spTree>
    <p:extLst>
      <p:ext uri="{BB962C8B-B14F-4D97-AF65-F5344CB8AC3E}">
        <p14:creationId xmlns:p14="http://schemas.microsoft.com/office/powerpoint/2010/main" val="36711657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F9CCE5A-4E6A-6040-9E50-FCA672EBD25A}"/>
              </a:ext>
            </a:extLst>
          </p:cNvPr>
          <p:cNvSpPr>
            <a:spLocks noGrp="1"/>
          </p:cNvSpPr>
          <p:nvPr>
            <p:ph type="sldNum" sz="quarter" idx="12"/>
          </p:nvPr>
        </p:nvSpPr>
        <p:spPr/>
        <p:txBody>
          <a:bodyPr/>
          <a:lstStyle/>
          <a:p>
            <a:fld id="{ADE361C3-C043-4A6E-BDCE-8DA1E7D90A3B}" type="slidenum">
              <a:rPr lang="zh-CN" altLang="en-US" smtClean="0"/>
              <a:pPr/>
              <a:t>84</a:t>
            </a:fld>
            <a:endParaRPr lang="zh-CN" altLang="en-US"/>
          </a:p>
        </p:txBody>
      </p:sp>
      <p:sp>
        <p:nvSpPr>
          <p:cNvPr id="4" name="标题 3">
            <a:extLst>
              <a:ext uri="{FF2B5EF4-FFF2-40B4-BE49-F238E27FC236}">
                <a16:creationId xmlns:a16="http://schemas.microsoft.com/office/drawing/2014/main" id="{DE9FC810-E2D8-E949-932B-750FDE506BB0}"/>
              </a:ext>
            </a:extLst>
          </p:cNvPr>
          <p:cNvSpPr>
            <a:spLocks noGrp="1"/>
          </p:cNvSpPr>
          <p:nvPr>
            <p:ph type="title"/>
          </p:nvPr>
        </p:nvSpPr>
        <p:spPr/>
        <p:txBody>
          <a:bodyPr>
            <a:normAutofit fontScale="90000"/>
          </a:bodyPr>
          <a:lstStyle/>
          <a:p>
            <a:r>
              <a:rPr kumimoji="1" lang="en-US" altLang="zh-CN" dirty="0"/>
              <a:t>Linux</a:t>
            </a:r>
            <a:r>
              <a:rPr kumimoji="1" lang="zh-CN" altLang="en-US" dirty="0"/>
              <a:t>完全公平调度器</a:t>
            </a:r>
            <a:br>
              <a:rPr kumimoji="1" lang="en-US" altLang="zh-CN" dirty="0"/>
            </a:br>
            <a:r>
              <a:rPr kumimoji="1" lang="zh-CN" altLang="en-US" dirty="0"/>
              <a:t>（</a:t>
            </a:r>
            <a:r>
              <a:rPr kumimoji="1" lang="en-US" altLang="zh-CN" dirty="0"/>
              <a:t>CFS</a:t>
            </a:r>
            <a:r>
              <a:rPr kumimoji="1" lang="zh-CN" altLang="en-US" dirty="0"/>
              <a:t>，</a:t>
            </a:r>
            <a:r>
              <a:rPr kumimoji="1" lang="en-US" altLang="zh-CN" dirty="0"/>
              <a:t>Complete Fair Scheduler</a:t>
            </a:r>
            <a:r>
              <a:rPr kumimoji="1" lang="zh-CN" altLang="en-US" dirty="0"/>
              <a:t>）</a:t>
            </a:r>
          </a:p>
        </p:txBody>
      </p:sp>
      <p:sp>
        <p:nvSpPr>
          <p:cNvPr id="9" name="页脚占位符 4">
            <a:extLst>
              <a:ext uri="{FF2B5EF4-FFF2-40B4-BE49-F238E27FC236}">
                <a16:creationId xmlns:a16="http://schemas.microsoft.com/office/drawing/2014/main" id="{506E4ECD-1DC9-8449-9208-8F47411E1AC1}"/>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pic>
        <p:nvPicPr>
          <p:cNvPr id="13" name="内容占位符 10" descr="卡通人物&#10;&#10;描述已自动生成">
            <a:extLst>
              <a:ext uri="{FF2B5EF4-FFF2-40B4-BE49-F238E27FC236}">
                <a16:creationId xmlns:a16="http://schemas.microsoft.com/office/drawing/2014/main" id="{2882EB20-86A5-A94C-B489-0DC3B8C82E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7744" y="1721571"/>
            <a:ext cx="6633898" cy="3569069"/>
          </a:xfrm>
        </p:spPr>
      </p:pic>
      <p:grpSp>
        <p:nvGrpSpPr>
          <p:cNvPr id="15" name="组合 14">
            <a:extLst>
              <a:ext uri="{FF2B5EF4-FFF2-40B4-BE49-F238E27FC236}">
                <a16:creationId xmlns:a16="http://schemas.microsoft.com/office/drawing/2014/main" id="{B959E06C-089B-E743-B98C-111D48C584BE}"/>
              </a:ext>
            </a:extLst>
          </p:cNvPr>
          <p:cNvGrpSpPr/>
          <p:nvPr/>
        </p:nvGrpSpPr>
        <p:grpSpPr>
          <a:xfrm>
            <a:off x="954852" y="4250091"/>
            <a:ext cx="5060746" cy="695807"/>
            <a:chOff x="30915" y="4128731"/>
            <a:chExt cx="5060746" cy="695807"/>
          </a:xfrm>
        </p:grpSpPr>
        <p:sp>
          <p:nvSpPr>
            <p:cNvPr id="6" name="右箭头 5">
              <a:extLst>
                <a:ext uri="{FF2B5EF4-FFF2-40B4-BE49-F238E27FC236}">
                  <a16:creationId xmlns:a16="http://schemas.microsoft.com/office/drawing/2014/main" id="{B19F342C-5BE7-9D47-81DF-CB70A076E4FD}"/>
                </a:ext>
              </a:extLst>
            </p:cNvPr>
            <p:cNvSpPr/>
            <p:nvPr/>
          </p:nvSpPr>
          <p:spPr>
            <a:xfrm rot="20700000">
              <a:off x="3675668" y="4128731"/>
              <a:ext cx="1415993" cy="2079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DF320E4A-4A98-944E-A4E5-FEDC9B854AD0}"/>
                </a:ext>
              </a:extLst>
            </p:cNvPr>
            <p:cNvSpPr txBox="1"/>
            <p:nvPr/>
          </p:nvSpPr>
          <p:spPr>
            <a:xfrm>
              <a:off x="30915" y="4178207"/>
              <a:ext cx="4752528" cy="646331"/>
            </a:xfrm>
            <a:prstGeom prst="rect">
              <a:avLst/>
            </a:prstGeom>
            <a:noFill/>
          </p:spPr>
          <p:txBody>
            <a:bodyPr wrap="square" rtlCol="0">
              <a:spAutoFit/>
            </a:bodyPr>
            <a:lstStyle/>
            <a:p>
              <a:r>
                <a:rPr kumimoji="1" lang="en-US" altLang="zh-CN" dirty="0"/>
                <a:t>CFS</a:t>
              </a:r>
              <a:r>
                <a:rPr kumimoji="1" lang="zh-CN" altLang="en-US" dirty="0"/>
                <a:t>同样采用了</a:t>
              </a:r>
              <a:r>
                <a:rPr lang="zh-CN" altLang="en-US" dirty="0">
                  <a:solidFill>
                    <a:srgbClr val="000000"/>
                  </a:solidFill>
                  <a:latin typeface="Microsoft YaHei" panose="020B0503020204020204" pitchFamily="34" charset="-122"/>
                  <a:ea typeface="Microsoft YaHei" panose="020B0503020204020204" pitchFamily="34" charset="-122"/>
                </a:rPr>
                <a:t>公平共享的思想，</a:t>
              </a:r>
              <a:endParaRPr lang="en-US" altLang="zh-CN" dirty="0">
                <a:solidFill>
                  <a:srgbClr val="000000"/>
                </a:solidFill>
                <a:latin typeface="Microsoft YaHei" panose="020B0503020204020204" pitchFamily="34" charset="-122"/>
                <a:ea typeface="Microsoft YaHei" panose="020B0503020204020204" pitchFamily="34" charset="-122"/>
              </a:endParaRPr>
            </a:p>
            <a:p>
              <a:r>
                <a:rPr lang="zh-CN" altLang="en-US" dirty="0">
                  <a:solidFill>
                    <a:srgbClr val="000000"/>
                  </a:solidFill>
                  <a:latin typeface="Microsoft YaHei" panose="020B0503020204020204" pitchFamily="34" charset="-122"/>
                  <a:ea typeface="Microsoft YaHei" panose="020B0503020204020204" pitchFamily="34" charset="-122"/>
                </a:rPr>
                <a:t>其</a:t>
              </a:r>
              <a:r>
                <a:rPr kumimoji="1" lang="en-US" altLang="zh-CN" dirty="0" err="1"/>
                <a:t>vruntime</a:t>
              </a:r>
              <a:r>
                <a:rPr kumimoji="1" lang="zh-CN" altLang="en-US" dirty="0"/>
                <a:t> 等价于步幅调度的</a:t>
              </a:r>
              <a:r>
                <a:rPr kumimoji="1" lang="en-US" altLang="zh-CN" dirty="0"/>
                <a:t>pass</a:t>
              </a:r>
              <a:endParaRPr kumimoji="1" lang="zh-CN" altLang="en-US" dirty="0"/>
            </a:p>
          </p:txBody>
        </p:sp>
      </p:grpSp>
      <p:sp>
        <p:nvSpPr>
          <p:cNvPr id="14" name="矩形 13">
            <a:extLst>
              <a:ext uri="{FF2B5EF4-FFF2-40B4-BE49-F238E27FC236}">
                <a16:creationId xmlns:a16="http://schemas.microsoft.com/office/drawing/2014/main" id="{563CD560-B60E-584E-8383-A333438B3D51}"/>
              </a:ext>
            </a:extLst>
          </p:cNvPr>
          <p:cNvSpPr/>
          <p:nvPr/>
        </p:nvSpPr>
        <p:spPr>
          <a:xfrm>
            <a:off x="179512" y="2893749"/>
            <a:ext cx="3305713" cy="646331"/>
          </a:xfrm>
          <a:prstGeom prst="rect">
            <a:avLst/>
          </a:prstGeom>
        </p:spPr>
        <p:txBody>
          <a:bodyPr wrap="none">
            <a:spAutoFit/>
          </a:bodyPr>
          <a:lstStyle/>
          <a:p>
            <a:r>
              <a:rPr lang="en-US" altLang="zh-CN" dirty="0">
                <a:solidFill>
                  <a:srgbClr val="000000"/>
                </a:solidFill>
                <a:latin typeface="Microsoft YaHei" panose="020B0503020204020204" pitchFamily="34" charset="-122"/>
                <a:ea typeface="Microsoft YaHei" panose="020B0503020204020204" pitchFamily="34" charset="-122"/>
              </a:rPr>
              <a:t>CFS</a:t>
            </a:r>
            <a:r>
              <a:rPr lang="zh-CN" altLang="en-US" dirty="0">
                <a:solidFill>
                  <a:srgbClr val="000000"/>
                </a:solidFill>
                <a:latin typeface="Microsoft YaHei" panose="020B0503020204020204" pitchFamily="34" charset="-122"/>
                <a:ea typeface="Microsoft YaHei" panose="020B0503020204020204" pitchFamily="34" charset="-122"/>
              </a:rPr>
              <a:t>于</a:t>
            </a:r>
            <a:r>
              <a:rPr lang="en-US" altLang="zh-CN" dirty="0">
                <a:solidFill>
                  <a:srgbClr val="000000"/>
                </a:solidFill>
                <a:latin typeface="Microsoft YaHei" panose="020B0503020204020204" pitchFamily="34" charset="-122"/>
                <a:ea typeface="Microsoft YaHei" panose="020B0503020204020204" pitchFamily="34" charset="-122"/>
              </a:rPr>
              <a:t>2007</a:t>
            </a:r>
            <a:r>
              <a:rPr lang="zh-CN" altLang="en-US" dirty="0">
                <a:solidFill>
                  <a:srgbClr val="000000"/>
                </a:solidFill>
                <a:latin typeface="Microsoft YaHei" panose="020B0503020204020204" pitchFamily="34" charset="-122"/>
                <a:ea typeface="Microsoft YaHei" panose="020B0503020204020204" pitchFamily="34" charset="-122"/>
              </a:rPr>
              <a:t>年</a:t>
            </a:r>
            <a:r>
              <a:rPr lang="en-US" altLang="zh-CN" dirty="0">
                <a:solidFill>
                  <a:srgbClr val="000000"/>
                </a:solidFill>
                <a:latin typeface="Microsoft YaHei" panose="020B0503020204020204" pitchFamily="34" charset="-122"/>
                <a:ea typeface="Microsoft YaHei" panose="020B0503020204020204" pitchFamily="34" charset="-122"/>
              </a:rPr>
              <a:t>10</a:t>
            </a:r>
            <a:r>
              <a:rPr lang="zh-CN" altLang="en-US" dirty="0">
                <a:solidFill>
                  <a:srgbClr val="000000"/>
                </a:solidFill>
                <a:latin typeface="Microsoft YaHei" panose="020B0503020204020204" pitchFamily="34" charset="-122"/>
                <a:ea typeface="Microsoft YaHei" panose="020B0503020204020204" pitchFamily="34" charset="-122"/>
              </a:rPr>
              <a:t>月，</a:t>
            </a:r>
            <a:endParaRPr lang="en-US" altLang="zh-CN" dirty="0">
              <a:solidFill>
                <a:srgbClr val="000000"/>
              </a:solidFill>
              <a:latin typeface="Microsoft YaHei" panose="020B0503020204020204" pitchFamily="34" charset="-122"/>
              <a:ea typeface="Microsoft YaHei" panose="020B0503020204020204" pitchFamily="34" charset="-122"/>
            </a:endParaRPr>
          </a:p>
          <a:p>
            <a:r>
              <a:rPr lang="zh-CN" altLang="en-US" dirty="0">
                <a:solidFill>
                  <a:srgbClr val="000000"/>
                </a:solidFill>
                <a:latin typeface="Microsoft YaHei" panose="020B0503020204020204" pitchFamily="34" charset="-122"/>
                <a:ea typeface="Microsoft YaHei" panose="020B0503020204020204" pitchFamily="34" charset="-122"/>
              </a:rPr>
              <a:t>整合进</a:t>
            </a:r>
            <a:r>
              <a:rPr lang="en-US" altLang="zh-CN" dirty="0">
                <a:solidFill>
                  <a:srgbClr val="000000"/>
                </a:solidFill>
                <a:latin typeface="Microsoft YaHei" panose="020B0503020204020204" pitchFamily="34" charset="-122"/>
                <a:ea typeface="Microsoft YaHei" panose="020B0503020204020204" pitchFamily="34" charset="-122"/>
              </a:rPr>
              <a:t>Linux</a:t>
            </a:r>
            <a:r>
              <a:rPr lang="zh-CN" altLang="en-US" dirty="0">
                <a:solidFill>
                  <a:srgbClr val="000000"/>
                </a:solidFill>
                <a:latin typeface="Microsoft YaHei" panose="020B0503020204020204" pitchFamily="34" charset="-122"/>
                <a:ea typeface="Microsoft YaHei" panose="020B0503020204020204" pitchFamily="34" charset="-122"/>
              </a:rPr>
              <a:t>主线并被沿用至今</a:t>
            </a:r>
            <a:endParaRPr lang="en-US" altLang="zh-CN" dirty="0">
              <a:solidFill>
                <a:srgbClr val="0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269569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内容占位符 2">
            <a:extLst>
              <a:ext uri="{FF2B5EF4-FFF2-40B4-BE49-F238E27FC236}">
                <a16:creationId xmlns:a16="http://schemas.microsoft.com/office/drawing/2014/main" id="{86DDC7AB-0D20-B344-AC04-48B399C9B5BF}"/>
              </a:ext>
            </a:extLst>
          </p:cNvPr>
          <p:cNvSpPr>
            <a:spLocks noGrp="1"/>
          </p:cNvSpPr>
          <p:nvPr>
            <p:ph idx="1"/>
          </p:nvPr>
        </p:nvSpPr>
        <p:spPr>
          <a:xfrm>
            <a:off x="457200" y="1333501"/>
            <a:ext cx="8229600" cy="3771636"/>
          </a:xfrm>
        </p:spPr>
        <p:txBody>
          <a:bodyPr/>
          <a:lstStyle/>
          <a:p>
            <a:r>
              <a:rPr kumimoji="1" lang="en-US" altLang="zh-CN" dirty="0"/>
              <a:t>CFS</a:t>
            </a:r>
            <a:r>
              <a:rPr kumimoji="1" lang="zh-CN" altLang="en-US" dirty="0"/>
              <a:t>达成公平共享的方式</a:t>
            </a:r>
            <a:endParaRPr kumimoji="1" lang="en-US" altLang="zh-CN" dirty="0"/>
          </a:p>
          <a:p>
            <a:pPr lvl="1"/>
            <a:r>
              <a:rPr kumimoji="1" lang="zh-CN" altLang="en-US" dirty="0"/>
              <a:t>通过调整任务</a:t>
            </a:r>
            <a:r>
              <a:rPr kumimoji="1" lang="zh-CN" altLang="en-US" dirty="0">
                <a:solidFill>
                  <a:srgbClr val="C00000"/>
                </a:solidFill>
              </a:rPr>
              <a:t>每次执行的时间</a:t>
            </a:r>
            <a:endParaRPr kumimoji="1" lang="en-US" altLang="zh-CN" dirty="0"/>
          </a:p>
        </p:txBody>
      </p:sp>
      <p:sp>
        <p:nvSpPr>
          <p:cNvPr id="3" name="灯片编号占位符 2">
            <a:extLst>
              <a:ext uri="{FF2B5EF4-FFF2-40B4-BE49-F238E27FC236}">
                <a16:creationId xmlns:a16="http://schemas.microsoft.com/office/drawing/2014/main" id="{1F9CCE5A-4E6A-6040-9E50-FCA672EBD25A}"/>
              </a:ext>
            </a:extLst>
          </p:cNvPr>
          <p:cNvSpPr>
            <a:spLocks noGrp="1"/>
          </p:cNvSpPr>
          <p:nvPr>
            <p:ph type="sldNum" sz="quarter" idx="12"/>
          </p:nvPr>
        </p:nvSpPr>
        <p:spPr/>
        <p:txBody>
          <a:bodyPr/>
          <a:lstStyle/>
          <a:p>
            <a:fld id="{ADE361C3-C043-4A6E-BDCE-8DA1E7D90A3B}" type="slidenum">
              <a:rPr lang="zh-CN" altLang="en-US" smtClean="0"/>
              <a:pPr/>
              <a:t>85</a:t>
            </a:fld>
            <a:endParaRPr lang="zh-CN" altLang="en-US"/>
          </a:p>
        </p:txBody>
      </p:sp>
      <p:sp>
        <p:nvSpPr>
          <p:cNvPr id="4" name="标题 3">
            <a:extLst>
              <a:ext uri="{FF2B5EF4-FFF2-40B4-BE49-F238E27FC236}">
                <a16:creationId xmlns:a16="http://schemas.microsoft.com/office/drawing/2014/main" id="{DE9FC810-E2D8-E949-932B-750FDE506BB0}"/>
              </a:ext>
            </a:extLst>
          </p:cNvPr>
          <p:cNvSpPr>
            <a:spLocks noGrp="1"/>
          </p:cNvSpPr>
          <p:nvPr>
            <p:ph type="title"/>
          </p:nvPr>
        </p:nvSpPr>
        <p:spPr>
          <a:xfrm>
            <a:off x="457200" y="337220"/>
            <a:ext cx="8229600" cy="952500"/>
          </a:xfrm>
        </p:spPr>
        <p:txBody>
          <a:bodyPr>
            <a:normAutofit fontScale="90000"/>
          </a:bodyPr>
          <a:lstStyle/>
          <a:p>
            <a:r>
              <a:rPr kumimoji="1" lang="en-US" altLang="zh-CN" dirty="0"/>
              <a:t>Linux</a:t>
            </a:r>
            <a:r>
              <a:rPr kumimoji="1" lang="zh-CN" altLang="en-US" dirty="0"/>
              <a:t>完全公平调度器</a:t>
            </a:r>
            <a:br>
              <a:rPr kumimoji="1" lang="en-US" altLang="zh-CN" dirty="0"/>
            </a:br>
            <a:r>
              <a:rPr kumimoji="1" lang="zh-CN" altLang="en-US" dirty="0"/>
              <a:t>（</a:t>
            </a:r>
            <a:r>
              <a:rPr kumimoji="1" lang="en-US" altLang="zh-CN" dirty="0"/>
              <a:t>CFS</a:t>
            </a:r>
            <a:r>
              <a:rPr kumimoji="1" lang="zh-CN" altLang="en-US" dirty="0"/>
              <a:t>，</a:t>
            </a:r>
            <a:r>
              <a:rPr kumimoji="1" lang="en-US" altLang="zh-CN" dirty="0"/>
              <a:t>Complete Fair Scheduler</a:t>
            </a:r>
            <a:r>
              <a:rPr kumimoji="1" lang="zh-CN" altLang="en-US" dirty="0"/>
              <a:t>）</a:t>
            </a:r>
          </a:p>
        </p:txBody>
      </p:sp>
      <p:sp>
        <p:nvSpPr>
          <p:cNvPr id="9" name="页脚占位符 4">
            <a:extLst>
              <a:ext uri="{FF2B5EF4-FFF2-40B4-BE49-F238E27FC236}">
                <a16:creationId xmlns:a16="http://schemas.microsoft.com/office/drawing/2014/main" id="{506E4ECD-1DC9-8449-9208-8F47411E1AC1}"/>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graphicFrame>
        <p:nvGraphicFramePr>
          <p:cNvPr id="10" name="表格 10">
            <a:extLst>
              <a:ext uri="{FF2B5EF4-FFF2-40B4-BE49-F238E27FC236}">
                <a16:creationId xmlns:a16="http://schemas.microsoft.com/office/drawing/2014/main" id="{BA6C8EB4-A49B-C348-9994-331BE69B54B4}"/>
              </a:ext>
            </a:extLst>
          </p:cNvPr>
          <p:cNvGraphicFramePr>
            <a:graphicFrameLocks noGrp="1"/>
          </p:cNvGraphicFramePr>
          <p:nvPr/>
        </p:nvGraphicFramePr>
        <p:xfrm>
          <a:off x="1616098" y="3393755"/>
          <a:ext cx="5837835" cy="1381760"/>
        </p:xfrm>
        <a:graphic>
          <a:graphicData uri="http://schemas.openxmlformats.org/drawingml/2006/table">
            <a:tbl>
              <a:tblPr firstRow="1" bandRow="1">
                <a:tableStyleId>{69CF1AB2-1976-4502-BF36-3FF5EA218861}</a:tableStyleId>
              </a:tblPr>
              <a:tblGrid>
                <a:gridCol w="1372344">
                  <a:extLst>
                    <a:ext uri="{9D8B030D-6E8A-4147-A177-3AD203B41FA5}">
                      <a16:colId xmlns:a16="http://schemas.microsoft.com/office/drawing/2014/main" val="102589068"/>
                    </a:ext>
                  </a:extLst>
                </a:gridCol>
                <a:gridCol w="1656856">
                  <a:extLst>
                    <a:ext uri="{9D8B030D-6E8A-4147-A177-3AD203B41FA5}">
                      <a16:colId xmlns:a16="http://schemas.microsoft.com/office/drawing/2014/main" val="2052324665"/>
                    </a:ext>
                  </a:extLst>
                </a:gridCol>
                <a:gridCol w="1127972">
                  <a:extLst>
                    <a:ext uri="{9D8B030D-6E8A-4147-A177-3AD203B41FA5}">
                      <a16:colId xmlns:a16="http://schemas.microsoft.com/office/drawing/2014/main" val="3623622887"/>
                    </a:ext>
                  </a:extLst>
                </a:gridCol>
                <a:gridCol w="1680663">
                  <a:extLst>
                    <a:ext uri="{9D8B030D-6E8A-4147-A177-3AD203B41FA5}">
                      <a16:colId xmlns:a16="http://schemas.microsoft.com/office/drawing/2014/main" val="2992193839"/>
                    </a:ext>
                  </a:extLst>
                </a:gridCol>
              </a:tblGrid>
              <a:tr h="370840">
                <a:tc>
                  <a:txBody>
                    <a:bodyPr/>
                    <a:lstStyle/>
                    <a:p>
                      <a:pPr algn="ctr"/>
                      <a:endParaRPr lang="zh-CN" altLang="en-US" b="0" dirty="0"/>
                    </a:p>
                  </a:txBody>
                  <a:tcPr/>
                </a:tc>
                <a:tc>
                  <a:txBody>
                    <a:bodyPr/>
                    <a:lstStyle/>
                    <a:p>
                      <a:pPr algn="ctr"/>
                      <a:r>
                        <a:rPr lang="zh-CN" altLang="en-US" dirty="0"/>
                        <a:t>达成公平共享的方式</a:t>
                      </a:r>
                    </a:p>
                  </a:txBody>
                  <a:tcPr/>
                </a:tc>
                <a:tc>
                  <a:txBody>
                    <a:bodyPr/>
                    <a:lstStyle/>
                    <a:p>
                      <a:pPr algn="ctr"/>
                      <a:r>
                        <a:rPr lang="zh-CN" altLang="en-US" dirty="0"/>
                        <a:t>调度次数之比</a:t>
                      </a:r>
                    </a:p>
                  </a:txBody>
                  <a:tcPr/>
                </a:tc>
                <a:tc>
                  <a:txBody>
                    <a:bodyPr/>
                    <a:lstStyle/>
                    <a:p>
                      <a:pPr algn="ctr"/>
                      <a:r>
                        <a:rPr lang="zh-CN" altLang="en-US" dirty="0"/>
                        <a:t>每次调度</a:t>
                      </a:r>
                      <a:endParaRPr lang="en-US" altLang="zh-CN" dirty="0"/>
                    </a:p>
                    <a:p>
                      <a:pPr algn="ctr"/>
                      <a:r>
                        <a:rPr lang="zh-CN" altLang="en-US" dirty="0"/>
                        <a:t>执行时间之比</a:t>
                      </a:r>
                    </a:p>
                  </a:txBody>
                  <a:tcPr/>
                </a:tc>
                <a:extLst>
                  <a:ext uri="{0D108BD9-81ED-4DB2-BD59-A6C34878D82A}">
                    <a16:rowId xmlns:a16="http://schemas.microsoft.com/office/drawing/2014/main" val="3387397591"/>
                  </a:ext>
                </a:extLst>
              </a:tr>
              <a:tr h="370840">
                <a:tc>
                  <a:txBody>
                    <a:bodyPr/>
                    <a:lstStyle/>
                    <a:p>
                      <a:pPr algn="ctr"/>
                      <a:r>
                        <a:rPr lang="zh-CN" altLang="en-US" b="0" dirty="0"/>
                        <a:t>步幅调度</a:t>
                      </a:r>
                    </a:p>
                  </a:txBody>
                  <a:tcPr/>
                </a:tc>
                <a:tc>
                  <a:txBody>
                    <a:bodyPr/>
                    <a:lstStyle/>
                    <a:p>
                      <a:pPr algn="ctr"/>
                      <a:r>
                        <a:rPr lang="zh-CN" altLang="en-US" dirty="0"/>
                        <a:t>控制调度次数</a:t>
                      </a:r>
                    </a:p>
                  </a:txBody>
                  <a:tcPr/>
                </a:tc>
                <a:tc>
                  <a:txBody>
                    <a:bodyPr/>
                    <a:lstStyle/>
                    <a:p>
                      <a:pPr algn="ctr"/>
                      <a:r>
                        <a:rPr lang="en-US" altLang="zh-CN" dirty="0"/>
                        <a:t>2</a:t>
                      </a:r>
                      <a:r>
                        <a:rPr lang="zh-CN" altLang="en-US" dirty="0"/>
                        <a:t>：</a:t>
                      </a:r>
                      <a:r>
                        <a:rPr lang="en-US" altLang="zh-CN" dirty="0"/>
                        <a:t>3</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a:t>
                      </a:r>
                      <a:r>
                        <a:rPr lang="en-US" altLang="zh-CN" dirty="0"/>
                        <a:t>1</a:t>
                      </a:r>
                      <a:endParaRPr lang="zh-CN" altLang="en-US" dirty="0"/>
                    </a:p>
                  </a:txBody>
                  <a:tcPr/>
                </a:tc>
                <a:extLst>
                  <a:ext uri="{0D108BD9-81ED-4DB2-BD59-A6C34878D82A}">
                    <a16:rowId xmlns:a16="http://schemas.microsoft.com/office/drawing/2014/main" val="407606590"/>
                  </a:ext>
                </a:extLst>
              </a:tr>
              <a:tr h="370840">
                <a:tc>
                  <a:txBody>
                    <a:bodyPr/>
                    <a:lstStyle/>
                    <a:p>
                      <a:pPr algn="ctr"/>
                      <a:r>
                        <a:rPr lang="en-US" altLang="zh-CN" b="0" dirty="0"/>
                        <a:t>CFS</a:t>
                      </a:r>
                      <a:endParaRPr lang="zh-CN" altLang="en-US" b="0" dirty="0"/>
                    </a:p>
                  </a:txBody>
                  <a:tcPr/>
                </a:tc>
                <a:tc>
                  <a:txBody>
                    <a:bodyPr/>
                    <a:lstStyle/>
                    <a:p>
                      <a:pPr algn="ctr"/>
                      <a:r>
                        <a:rPr lang="zh-CN" altLang="en-US" dirty="0"/>
                        <a:t>控制执行时间</a:t>
                      </a:r>
                    </a:p>
                  </a:txBody>
                  <a:tcPr/>
                </a:tc>
                <a:tc>
                  <a:txBody>
                    <a:bodyPr/>
                    <a:lstStyle/>
                    <a:p>
                      <a:pPr algn="ctr"/>
                      <a:r>
                        <a:rPr lang="en-US" altLang="zh-CN" dirty="0"/>
                        <a:t>1</a:t>
                      </a:r>
                      <a:r>
                        <a:rPr lang="zh-CN" altLang="en-US" dirty="0"/>
                        <a:t>：</a:t>
                      </a:r>
                      <a:r>
                        <a:rPr lang="en-US" altLang="zh-CN" dirty="0"/>
                        <a:t>1</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a:t>
                      </a:r>
                      <a:r>
                        <a:rPr lang="en-US" altLang="zh-CN" dirty="0"/>
                        <a:t>3</a:t>
                      </a:r>
                      <a:endParaRPr lang="zh-CN" altLang="en-US" dirty="0"/>
                    </a:p>
                  </a:txBody>
                  <a:tcPr/>
                </a:tc>
                <a:extLst>
                  <a:ext uri="{0D108BD9-81ED-4DB2-BD59-A6C34878D82A}">
                    <a16:rowId xmlns:a16="http://schemas.microsoft.com/office/drawing/2014/main" val="3663765740"/>
                  </a:ext>
                </a:extLst>
              </a:tr>
            </a:tbl>
          </a:graphicData>
        </a:graphic>
      </p:graphicFrame>
      <p:sp>
        <p:nvSpPr>
          <p:cNvPr id="11" name="文本框 10">
            <a:extLst>
              <a:ext uri="{FF2B5EF4-FFF2-40B4-BE49-F238E27FC236}">
                <a16:creationId xmlns:a16="http://schemas.microsoft.com/office/drawing/2014/main" id="{78D345BB-B303-DB42-B890-C41FD68D2840}"/>
              </a:ext>
            </a:extLst>
          </p:cNvPr>
          <p:cNvSpPr txBox="1"/>
          <p:nvPr/>
        </p:nvSpPr>
        <p:spPr>
          <a:xfrm>
            <a:off x="1115616" y="4836123"/>
            <a:ext cx="6716903" cy="369332"/>
          </a:xfrm>
          <a:prstGeom prst="rect">
            <a:avLst/>
          </a:prstGeom>
          <a:noFill/>
        </p:spPr>
        <p:txBody>
          <a:bodyPr wrap="none" rtlCol="0">
            <a:spAutoFit/>
          </a:bodyPr>
          <a:lstStyle/>
          <a:p>
            <a:r>
              <a:rPr kumimoji="1" lang="zh-CN" altLang="en-US" dirty="0"/>
              <a:t>例：步幅调度和</a:t>
            </a:r>
            <a:r>
              <a:rPr kumimoji="1" lang="en-US" altLang="zh-CN" dirty="0"/>
              <a:t>CFS</a:t>
            </a:r>
            <a:r>
              <a:rPr kumimoji="1" lang="zh-CN" altLang="en-US" dirty="0"/>
              <a:t>如何调度份额</a:t>
            </a:r>
            <a:r>
              <a:rPr kumimoji="1" lang="en-US" altLang="zh-CN" dirty="0"/>
              <a:t>(ticket)</a:t>
            </a:r>
            <a:r>
              <a:rPr kumimoji="1" lang="zh-CN" altLang="en-US" dirty="0"/>
              <a:t>之比是</a:t>
            </a:r>
            <a:r>
              <a:rPr kumimoji="1" lang="en-US" altLang="zh-CN" dirty="0"/>
              <a:t>2</a:t>
            </a:r>
            <a:r>
              <a:rPr kumimoji="1" lang="zh-CN" altLang="en-US" dirty="0"/>
              <a:t>：</a:t>
            </a:r>
            <a:r>
              <a:rPr kumimoji="1" lang="en-US" altLang="zh-CN" dirty="0"/>
              <a:t>3</a:t>
            </a:r>
            <a:r>
              <a:rPr kumimoji="1" lang="zh-CN" altLang="en-US" dirty="0"/>
              <a:t>的两个任务</a:t>
            </a:r>
            <a:endParaRPr kumimoji="1" lang="en-US" altLang="zh-CN" dirty="0"/>
          </a:p>
        </p:txBody>
      </p:sp>
    </p:spTree>
    <p:extLst>
      <p:ext uri="{BB962C8B-B14F-4D97-AF65-F5344CB8AC3E}">
        <p14:creationId xmlns:p14="http://schemas.microsoft.com/office/powerpoint/2010/main" val="17402173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14AEEDB-F2B2-9C47-98E9-1E4CE9B21CC8}"/>
              </a:ext>
            </a:extLst>
          </p:cNvPr>
          <p:cNvSpPr>
            <a:spLocks noGrp="1"/>
          </p:cNvSpPr>
          <p:nvPr>
            <p:ph idx="1"/>
          </p:nvPr>
        </p:nvSpPr>
        <p:spPr/>
        <p:txBody>
          <a:bodyPr/>
          <a:lstStyle/>
          <a:p>
            <a:r>
              <a:rPr kumimoji="1" lang="zh-CN" altLang="en-US" sz="1800" dirty="0"/>
              <a:t>假设份额为</a:t>
            </a:r>
            <a:r>
              <a:rPr kumimoji="1" lang="en-US" altLang="zh-CN" sz="1800" dirty="0"/>
              <a:t>ticket</a:t>
            </a:r>
            <a:r>
              <a:rPr kumimoji="1" lang="zh-CN" altLang="en-US" sz="1800" dirty="0"/>
              <a:t>的任务某次执行了</a:t>
            </a:r>
            <a:r>
              <a:rPr kumimoji="1" lang="en-US" altLang="zh-CN" sz="1800" dirty="0"/>
              <a:t>T</a:t>
            </a:r>
            <a:r>
              <a:rPr kumimoji="1" lang="zh-CN" altLang="en-US" sz="1800" dirty="0"/>
              <a:t>单位时间，应该如何更新其虚拟时间？</a:t>
            </a:r>
            <a:endParaRPr kumimoji="1" lang="en-US" altLang="zh-CN" sz="1800" dirty="0"/>
          </a:p>
        </p:txBody>
      </p:sp>
      <p:sp>
        <p:nvSpPr>
          <p:cNvPr id="3" name="灯片编号占位符 2">
            <a:extLst>
              <a:ext uri="{FF2B5EF4-FFF2-40B4-BE49-F238E27FC236}">
                <a16:creationId xmlns:a16="http://schemas.microsoft.com/office/drawing/2014/main" id="{BA93F8EB-2A6D-2340-BFA0-A0F905290951}"/>
              </a:ext>
            </a:extLst>
          </p:cNvPr>
          <p:cNvSpPr>
            <a:spLocks noGrp="1"/>
          </p:cNvSpPr>
          <p:nvPr>
            <p:ph type="sldNum" sz="quarter" idx="12"/>
          </p:nvPr>
        </p:nvSpPr>
        <p:spPr/>
        <p:txBody>
          <a:bodyPr/>
          <a:lstStyle/>
          <a:p>
            <a:fld id="{ADE361C3-C043-4A6E-BDCE-8DA1E7D90A3B}" type="slidenum">
              <a:rPr lang="zh-CN" altLang="en-US" smtClean="0"/>
              <a:pPr/>
              <a:t>86</a:t>
            </a:fld>
            <a:endParaRPr lang="zh-CN" altLang="en-US"/>
          </a:p>
        </p:txBody>
      </p:sp>
      <p:sp>
        <p:nvSpPr>
          <p:cNvPr id="4" name="标题 3">
            <a:extLst>
              <a:ext uri="{FF2B5EF4-FFF2-40B4-BE49-F238E27FC236}">
                <a16:creationId xmlns:a16="http://schemas.microsoft.com/office/drawing/2014/main" id="{703DAD1B-1EB7-E348-8CA4-8D1018D6B7DB}"/>
              </a:ext>
            </a:extLst>
          </p:cNvPr>
          <p:cNvSpPr>
            <a:spLocks noGrp="1"/>
          </p:cNvSpPr>
          <p:nvPr>
            <p:ph type="title"/>
          </p:nvPr>
        </p:nvSpPr>
        <p:spPr/>
        <p:txBody>
          <a:bodyPr/>
          <a:lstStyle/>
          <a:p>
            <a:r>
              <a:rPr kumimoji="1" lang="zh-CN" altLang="en-US" dirty="0"/>
              <a:t>思考：虚拟时间的更新</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9EAEAB0F-0164-B94C-A1DE-B6FEA4720A5B}"/>
                  </a:ext>
                </a:extLst>
              </p:cNvPr>
              <p:cNvSpPr txBox="1"/>
              <p:nvPr/>
            </p:nvSpPr>
            <p:spPr>
              <a:xfrm>
                <a:off x="451452" y="1969565"/>
                <a:ext cx="3904523" cy="887935"/>
              </a:xfrm>
              <a:prstGeom prst="rect">
                <a:avLst/>
              </a:prstGeom>
              <a:noFill/>
              <a:ln>
                <a:solidFill>
                  <a:schemeClr val="tx1"/>
                </a:solidFill>
              </a:ln>
            </p:spPr>
            <p:txBody>
              <a:bodyPr wrap="square" rtlCol="0">
                <a:spAutoFit/>
              </a:bodyPr>
              <a:lstStyle/>
              <a:p>
                <a:r>
                  <a:rPr kumimoji="1" lang="zh-CN" altLang="en-US" b="1" dirty="0">
                    <a:solidFill>
                      <a:schemeClr val="tx1">
                        <a:lumMod val="75000"/>
                        <a:lumOff val="25000"/>
                      </a:schemeClr>
                    </a:solidFill>
                    <a:ea typeface="微软雅黑" panose="020B0503020204020204" pitchFamily="34" charset="-122"/>
                  </a:rPr>
                  <a:t>已知，步幅调度更新虚拟时间的公式：</a:t>
                </a:r>
                <a:endParaRPr kumimoji="1" lang="en-US" altLang="zh-CN" b="1" dirty="0">
                  <a:solidFill>
                    <a:schemeClr val="tx1">
                      <a:lumMod val="75000"/>
                      <a:lumOff val="25000"/>
                    </a:schemeClr>
                  </a:solidFill>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a:rPr kumimoji="1" lang="en-US" altLang="zh-CN" i="1" dirty="0">
                          <a:latin typeface="Cambria Math" panose="02040503050406030204" pitchFamily="18" charset="0"/>
                        </a:rPr>
                        <m:t>𝑝𝑎𝑠𝑠</m:t>
                      </m:r>
                      <m:r>
                        <a:rPr kumimoji="1" lang="en-US" altLang="zh-CN" i="1" dirty="0">
                          <a:latin typeface="Cambria Math" panose="02040503050406030204" pitchFamily="18" charset="0"/>
                        </a:rPr>
                        <m:t>+=</m:t>
                      </m:r>
                      <m:f>
                        <m:fPr>
                          <m:ctrlPr>
                            <a:rPr kumimoji="1" lang="en-US" altLang="zh-CN" i="1" dirty="0">
                              <a:latin typeface="Cambria Math" panose="02040503050406030204" pitchFamily="18" charset="0"/>
                            </a:rPr>
                          </m:ctrlPr>
                        </m:fPr>
                        <m:num>
                          <m:r>
                            <m:rPr>
                              <m:sty m:val="p"/>
                            </m:rPr>
                            <a:rPr kumimoji="1" lang="en-US" altLang="zh-CN" i="1" dirty="0">
                              <a:latin typeface="Cambria Math" panose="02040503050406030204" pitchFamily="18" charset="0"/>
                            </a:rPr>
                            <m:t>T</m:t>
                          </m:r>
                        </m:num>
                        <m:den>
                          <m:r>
                            <a:rPr kumimoji="1" lang="en-US" altLang="zh-CN" i="1" dirty="0">
                              <a:latin typeface="Cambria Math" panose="02040503050406030204" pitchFamily="18" charset="0"/>
                            </a:rPr>
                            <m:t>𝑡𝑖𝑐𝑘𝑒𝑡</m:t>
                          </m:r>
                        </m:den>
                      </m:f>
                    </m:oMath>
                  </m:oMathPara>
                </a14:m>
                <a:endParaRPr kumimoji="1" lang="en-US" altLang="zh-CN" dirty="0"/>
              </a:p>
            </p:txBody>
          </p:sp>
        </mc:Choice>
        <mc:Fallback xmlns="">
          <p:sp>
            <p:nvSpPr>
              <p:cNvPr id="9" name="文本框 8">
                <a:extLst>
                  <a:ext uri="{FF2B5EF4-FFF2-40B4-BE49-F238E27FC236}">
                    <a16:creationId xmlns:a16="http://schemas.microsoft.com/office/drawing/2014/main" id="{9EAEAB0F-0164-B94C-A1DE-B6FEA4720A5B}"/>
                  </a:ext>
                </a:extLst>
              </p:cNvPr>
              <p:cNvSpPr txBox="1">
                <a:spLocks noRot="1" noChangeAspect="1" noMove="1" noResize="1" noEditPoints="1" noAdjustHandles="1" noChangeArrowheads="1" noChangeShapeType="1" noTextEdit="1"/>
              </p:cNvSpPr>
              <p:nvPr/>
            </p:nvSpPr>
            <p:spPr>
              <a:xfrm>
                <a:off x="451452" y="1969565"/>
                <a:ext cx="3904523" cy="887935"/>
              </a:xfrm>
              <a:prstGeom prst="rect">
                <a:avLst/>
              </a:prstGeom>
              <a:blipFill>
                <a:blip r:embed="rId3"/>
                <a:stretch>
                  <a:fillRect l="-1294" t="-1389" r="-5178" b="-2778"/>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74EA202-5459-1744-8940-AE3B3777A2E8}"/>
                  </a:ext>
                </a:extLst>
              </p:cNvPr>
              <p:cNvSpPr txBox="1"/>
              <p:nvPr/>
            </p:nvSpPr>
            <p:spPr>
              <a:xfrm>
                <a:off x="4569126" y="1964146"/>
                <a:ext cx="3744416" cy="887935"/>
              </a:xfrm>
              <a:prstGeom prst="rect">
                <a:avLst/>
              </a:prstGeom>
              <a:noFill/>
              <a:ln>
                <a:solidFill>
                  <a:schemeClr val="tx1"/>
                </a:solidFill>
              </a:ln>
            </p:spPr>
            <p:txBody>
              <a:bodyPr wrap="square" rtlCol="0">
                <a:spAutoFit/>
              </a:bodyPr>
              <a:lstStyle/>
              <a:p>
                <a:r>
                  <a:rPr kumimoji="1" lang="zh-CN" altLang="en-US" b="1" dirty="0">
                    <a:solidFill>
                      <a:schemeClr val="tx1">
                        <a:lumMod val="75000"/>
                        <a:lumOff val="25000"/>
                      </a:schemeClr>
                    </a:solidFill>
                    <a:ea typeface="微软雅黑" panose="020B0503020204020204" pitchFamily="34" charset="-122"/>
                  </a:rPr>
                  <a:t>问，</a:t>
                </a:r>
                <a:r>
                  <a:rPr kumimoji="1" lang="en-US" altLang="zh-CN" b="1" dirty="0">
                    <a:solidFill>
                      <a:schemeClr val="tx1">
                        <a:lumMod val="75000"/>
                        <a:lumOff val="25000"/>
                      </a:schemeClr>
                    </a:solidFill>
                    <a:ea typeface="微软雅黑" panose="020B0503020204020204" pitchFamily="34" charset="-122"/>
                  </a:rPr>
                  <a:t>CFS</a:t>
                </a:r>
                <a:r>
                  <a:rPr kumimoji="1" lang="zh-CN" altLang="en-US" b="1" dirty="0">
                    <a:solidFill>
                      <a:schemeClr val="tx1">
                        <a:lumMod val="75000"/>
                        <a:lumOff val="25000"/>
                      </a:schemeClr>
                    </a:solidFill>
                    <a:ea typeface="微软雅黑" panose="020B0503020204020204" pitchFamily="34" charset="-122"/>
                  </a:rPr>
                  <a:t>更新虚拟时间的公式是？</a:t>
                </a:r>
                <a:endParaRPr kumimoji="1" lang="en-US" altLang="zh-CN" b="1" dirty="0">
                  <a:solidFill>
                    <a:schemeClr val="tx1">
                      <a:lumMod val="75000"/>
                      <a:lumOff val="25000"/>
                    </a:schemeClr>
                  </a:solidFill>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m:rPr>
                          <m:sty m:val="p"/>
                        </m:rPr>
                        <a:rPr kumimoji="1" lang="en-US" altLang="zh-CN" b="1" i="1" dirty="0" smtClean="0">
                          <a:solidFill>
                            <a:schemeClr val="tx1">
                              <a:lumMod val="75000"/>
                              <a:lumOff val="25000"/>
                            </a:schemeClr>
                          </a:solidFill>
                          <a:latin typeface="Cambria Math" panose="02040503050406030204" pitchFamily="18" charset="0"/>
                        </a:rPr>
                        <m:t>vruntime</m:t>
                      </m:r>
                      <m:r>
                        <a:rPr kumimoji="1" lang="en-US" altLang="zh-CN" i="1" dirty="0">
                          <a:latin typeface="Cambria Math" panose="02040503050406030204" pitchFamily="18" charset="0"/>
                        </a:rPr>
                        <m:t>+=</m:t>
                      </m:r>
                      <m:f>
                        <m:fPr>
                          <m:ctrlPr>
                            <a:rPr kumimoji="1" lang="en-US" altLang="zh-CN" i="1" dirty="0" smtClean="0">
                              <a:latin typeface="Cambria Math" panose="02040503050406030204" pitchFamily="18" charset="0"/>
                            </a:rPr>
                          </m:ctrlPr>
                        </m:fPr>
                        <m:num>
                          <m:r>
                            <m:rPr>
                              <m:sty m:val="p"/>
                            </m:rPr>
                            <a:rPr kumimoji="1" lang="en-US" altLang="zh-CN" i="1" dirty="0">
                              <a:latin typeface="Cambria Math" panose="02040503050406030204" pitchFamily="18" charset="0"/>
                            </a:rPr>
                            <m:t>T</m:t>
                          </m:r>
                        </m:num>
                        <m:den>
                          <m:r>
                            <a:rPr kumimoji="1" lang="en-US" altLang="zh-CN" i="1" dirty="0">
                              <a:latin typeface="Cambria Math" panose="02040503050406030204" pitchFamily="18" charset="0"/>
                            </a:rPr>
                            <m:t>𝑡𝑖𝑐𝑘𝑒𝑡</m:t>
                          </m:r>
                        </m:den>
                      </m:f>
                    </m:oMath>
                  </m:oMathPara>
                </a14:m>
                <a:endParaRPr kumimoji="1" lang="en-US" altLang="zh-CN" dirty="0"/>
              </a:p>
            </p:txBody>
          </p:sp>
        </mc:Choice>
        <mc:Fallback xmlns="">
          <p:sp>
            <p:nvSpPr>
              <p:cNvPr id="10" name="文本框 9">
                <a:extLst>
                  <a:ext uri="{FF2B5EF4-FFF2-40B4-BE49-F238E27FC236}">
                    <a16:creationId xmlns:a16="http://schemas.microsoft.com/office/drawing/2014/main" id="{274EA202-5459-1744-8940-AE3B3777A2E8}"/>
                  </a:ext>
                </a:extLst>
              </p:cNvPr>
              <p:cNvSpPr txBox="1">
                <a:spLocks noRot="1" noChangeAspect="1" noMove="1" noResize="1" noEditPoints="1" noAdjustHandles="1" noChangeArrowheads="1" noChangeShapeType="1" noTextEdit="1"/>
              </p:cNvSpPr>
              <p:nvPr/>
            </p:nvSpPr>
            <p:spPr>
              <a:xfrm>
                <a:off x="4569126" y="1964146"/>
                <a:ext cx="3744416" cy="887935"/>
              </a:xfrm>
              <a:prstGeom prst="rect">
                <a:avLst/>
              </a:prstGeom>
              <a:blipFill>
                <a:blip r:embed="rId4"/>
                <a:stretch>
                  <a:fillRect l="-1347" t="-4167" b="-2778"/>
                </a:stretch>
              </a:blipFill>
              <a:ln>
                <a:solidFill>
                  <a:schemeClr val="tx1"/>
                </a:solidFill>
              </a:ln>
            </p:spPr>
            <p:txBody>
              <a:bodyPr/>
              <a:lstStyle/>
              <a:p>
                <a:r>
                  <a:rPr lang="zh-CN" altLang="en-US">
                    <a:noFill/>
                  </a:rPr>
                  <a:t> </a:t>
                </a:r>
              </a:p>
            </p:txBody>
          </p:sp>
        </mc:Fallback>
      </mc:AlternateContent>
      <p:graphicFrame>
        <p:nvGraphicFramePr>
          <p:cNvPr id="11" name="表格 10">
            <a:extLst>
              <a:ext uri="{FF2B5EF4-FFF2-40B4-BE49-F238E27FC236}">
                <a16:creationId xmlns:a16="http://schemas.microsoft.com/office/drawing/2014/main" id="{113BFE45-1B13-0B45-8204-86AE42650AB6}"/>
              </a:ext>
            </a:extLst>
          </p:cNvPr>
          <p:cNvGraphicFramePr>
            <a:graphicFrameLocks noGrp="1"/>
          </p:cNvGraphicFramePr>
          <p:nvPr/>
        </p:nvGraphicFramePr>
        <p:xfrm>
          <a:off x="1616098" y="3393755"/>
          <a:ext cx="5837835" cy="1381760"/>
        </p:xfrm>
        <a:graphic>
          <a:graphicData uri="http://schemas.openxmlformats.org/drawingml/2006/table">
            <a:tbl>
              <a:tblPr firstRow="1" bandRow="1">
                <a:tableStyleId>{69CF1AB2-1976-4502-BF36-3FF5EA218861}</a:tableStyleId>
              </a:tblPr>
              <a:tblGrid>
                <a:gridCol w="1372344">
                  <a:extLst>
                    <a:ext uri="{9D8B030D-6E8A-4147-A177-3AD203B41FA5}">
                      <a16:colId xmlns:a16="http://schemas.microsoft.com/office/drawing/2014/main" val="102589068"/>
                    </a:ext>
                  </a:extLst>
                </a:gridCol>
                <a:gridCol w="1656856">
                  <a:extLst>
                    <a:ext uri="{9D8B030D-6E8A-4147-A177-3AD203B41FA5}">
                      <a16:colId xmlns:a16="http://schemas.microsoft.com/office/drawing/2014/main" val="2052324665"/>
                    </a:ext>
                  </a:extLst>
                </a:gridCol>
                <a:gridCol w="1127972">
                  <a:extLst>
                    <a:ext uri="{9D8B030D-6E8A-4147-A177-3AD203B41FA5}">
                      <a16:colId xmlns:a16="http://schemas.microsoft.com/office/drawing/2014/main" val="3623622887"/>
                    </a:ext>
                  </a:extLst>
                </a:gridCol>
                <a:gridCol w="1680663">
                  <a:extLst>
                    <a:ext uri="{9D8B030D-6E8A-4147-A177-3AD203B41FA5}">
                      <a16:colId xmlns:a16="http://schemas.microsoft.com/office/drawing/2014/main" val="2992193839"/>
                    </a:ext>
                  </a:extLst>
                </a:gridCol>
              </a:tblGrid>
              <a:tr h="370840">
                <a:tc>
                  <a:txBody>
                    <a:bodyPr/>
                    <a:lstStyle/>
                    <a:p>
                      <a:pPr algn="ctr"/>
                      <a:endParaRPr lang="zh-CN" altLang="en-US" b="0" dirty="0"/>
                    </a:p>
                  </a:txBody>
                  <a:tcPr/>
                </a:tc>
                <a:tc>
                  <a:txBody>
                    <a:bodyPr/>
                    <a:lstStyle/>
                    <a:p>
                      <a:pPr algn="ctr"/>
                      <a:r>
                        <a:rPr lang="zh-CN" altLang="en-US" dirty="0"/>
                        <a:t>达成公平共享的方式</a:t>
                      </a:r>
                    </a:p>
                  </a:txBody>
                  <a:tcPr/>
                </a:tc>
                <a:tc>
                  <a:txBody>
                    <a:bodyPr/>
                    <a:lstStyle/>
                    <a:p>
                      <a:pPr algn="ctr"/>
                      <a:r>
                        <a:rPr lang="zh-CN" altLang="en-US" dirty="0"/>
                        <a:t>调度次数之比</a:t>
                      </a:r>
                    </a:p>
                  </a:txBody>
                  <a:tcPr/>
                </a:tc>
                <a:tc>
                  <a:txBody>
                    <a:bodyPr/>
                    <a:lstStyle/>
                    <a:p>
                      <a:pPr algn="ctr"/>
                      <a:r>
                        <a:rPr lang="zh-CN" altLang="en-US" dirty="0"/>
                        <a:t>每次调度</a:t>
                      </a:r>
                      <a:endParaRPr lang="en-US" altLang="zh-CN" dirty="0"/>
                    </a:p>
                    <a:p>
                      <a:pPr algn="ctr"/>
                      <a:r>
                        <a:rPr lang="zh-CN" altLang="en-US" dirty="0"/>
                        <a:t>执行时间之比</a:t>
                      </a:r>
                    </a:p>
                  </a:txBody>
                  <a:tcPr/>
                </a:tc>
                <a:extLst>
                  <a:ext uri="{0D108BD9-81ED-4DB2-BD59-A6C34878D82A}">
                    <a16:rowId xmlns:a16="http://schemas.microsoft.com/office/drawing/2014/main" val="3387397591"/>
                  </a:ext>
                </a:extLst>
              </a:tr>
              <a:tr h="370840">
                <a:tc>
                  <a:txBody>
                    <a:bodyPr/>
                    <a:lstStyle/>
                    <a:p>
                      <a:pPr algn="ctr"/>
                      <a:r>
                        <a:rPr lang="zh-CN" altLang="en-US" b="0" dirty="0"/>
                        <a:t>步幅调度</a:t>
                      </a:r>
                    </a:p>
                  </a:txBody>
                  <a:tcPr/>
                </a:tc>
                <a:tc>
                  <a:txBody>
                    <a:bodyPr/>
                    <a:lstStyle/>
                    <a:p>
                      <a:pPr algn="ctr"/>
                      <a:r>
                        <a:rPr lang="zh-CN" altLang="en-US" dirty="0"/>
                        <a:t>控制调度次数</a:t>
                      </a:r>
                    </a:p>
                  </a:txBody>
                  <a:tcPr/>
                </a:tc>
                <a:tc>
                  <a:txBody>
                    <a:bodyPr/>
                    <a:lstStyle/>
                    <a:p>
                      <a:pPr algn="ctr"/>
                      <a:r>
                        <a:rPr lang="en-US" altLang="zh-CN" dirty="0"/>
                        <a:t>2</a:t>
                      </a:r>
                      <a:r>
                        <a:rPr lang="zh-CN" altLang="en-US" dirty="0"/>
                        <a:t>：</a:t>
                      </a:r>
                      <a:r>
                        <a:rPr lang="en-US" altLang="zh-CN" dirty="0"/>
                        <a:t>3</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a:t>
                      </a:r>
                      <a:r>
                        <a:rPr lang="en-US" altLang="zh-CN" dirty="0"/>
                        <a:t>1</a:t>
                      </a:r>
                      <a:endParaRPr lang="zh-CN" altLang="en-US" dirty="0"/>
                    </a:p>
                  </a:txBody>
                  <a:tcPr/>
                </a:tc>
                <a:extLst>
                  <a:ext uri="{0D108BD9-81ED-4DB2-BD59-A6C34878D82A}">
                    <a16:rowId xmlns:a16="http://schemas.microsoft.com/office/drawing/2014/main" val="407606590"/>
                  </a:ext>
                </a:extLst>
              </a:tr>
              <a:tr h="370840">
                <a:tc>
                  <a:txBody>
                    <a:bodyPr/>
                    <a:lstStyle/>
                    <a:p>
                      <a:pPr algn="ctr"/>
                      <a:r>
                        <a:rPr lang="en-US" altLang="zh-CN" b="0" dirty="0"/>
                        <a:t>CFS</a:t>
                      </a:r>
                      <a:endParaRPr lang="zh-CN" altLang="en-US" b="0" dirty="0"/>
                    </a:p>
                  </a:txBody>
                  <a:tcPr/>
                </a:tc>
                <a:tc>
                  <a:txBody>
                    <a:bodyPr/>
                    <a:lstStyle/>
                    <a:p>
                      <a:pPr algn="ctr"/>
                      <a:r>
                        <a:rPr lang="zh-CN" altLang="en-US" dirty="0"/>
                        <a:t>控制执行时间</a:t>
                      </a:r>
                    </a:p>
                  </a:txBody>
                  <a:tcPr/>
                </a:tc>
                <a:tc>
                  <a:txBody>
                    <a:bodyPr/>
                    <a:lstStyle/>
                    <a:p>
                      <a:pPr algn="ctr"/>
                      <a:r>
                        <a:rPr lang="en-US" altLang="zh-CN" dirty="0"/>
                        <a:t>1</a:t>
                      </a:r>
                      <a:r>
                        <a:rPr lang="zh-CN" altLang="en-US" dirty="0"/>
                        <a:t>：</a:t>
                      </a:r>
                      <a:r>
                        <a:rPr lang="en-US" altLang="zh-CN" dirty="0"/>
                        <a:t>1</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a:t>
                      </a:r>
                      <a:r>
                        <a:rPr lang="en-US" altLang="zh-CN" dirty="0"/>
                        <a:t>3</a:t>
                      </a:r>
                      <a:endParaRPr lang="zh-CN" altLang="en-US" dirty="0"/>
                    </a:p>
                  </a:txBody>
                  <a:tcPr/>
                </a:tc>
                <a:extLst>
                  <a:ext uri="{0D108BD9-81ED-4DB2-BD59-A6C34878D82A}">
                    <a16:rowId xmlns:a16="http://schemas.microsoft.com/office/drawing/2014/main" val="3663765740"/>
                  </a:ext>
                </a:extLst>
              </a:tr>
            </a:tbl>
          </a:graphicData>
        </a:graphic>
      </p:graphicFrame>
      <p:sp>
        <p:nvSpPr>
          <p:cNvPr id="12" name="文本框 11">
            <a:extLst>
              <a:ext uri="{FF2B5EF4-FFF2-40B4-BE49-F238E27FC236}">
                <a16:creationId xmlns:a16="http://schemas.microsoft.com/office/drawing/2014/main" id="{CF57E68C-158F-694C-AAA8-B40CDEE6641E}"/>
              </a:ext>
            </a:extLst>
          </p:cNvPr>
          <p:cNvSpPr txBox="1"/>
          <p:nvPr/>
        </p:nvSpPr>
        <p:spPr>
          <a:xfrm>
            <a:off x="1115616" y="4836123"/>
            <a:ext cx="6716903" cy="369332"/>
          </a:xfrm>
          <a:prstGeom prst="rect">
            <a:avLst/>
          </a:prstGeom>
          <a:noFill/>
        </p:spPr>
        <p:txBody>
          <a:bodyPr wrap="none" rtlCol="0">
            <a:spAutoFit/>
          </a:bodyPr>
          <a:lstStyle/>
          <a:p>
            <a:r>
              <a:rPr kumimoji="1" lang="zh-CN" altLang="en-US" dirty="0"/>
              <a:t>例：步幅调度和</a:t>
            </a:r>
            <a:r>
              <a:rPr kumimoji="1" lang="en-US" altLang="zh-CN" dirty="0"/>
              <a:t>CFS</a:t>
            </a:r>
            <a:r>
              <a:rPr kumimoji="1" lang="zh-CN" altLang="en-US" dirty="0"/>
              <a:t>如何调度份额</a:t>
            </a:r>
            <a:r>
              <a:rPr kumimoji="1" lang="en-US" altLang="zh-CN" dirty="0"/>
              <a:t>(ticket)</a:t>
            </a:r>
            <a:r>
              <a:rPr kumimoji="1" lang="zh-CN" altLang="en-US" dirty="0"/>
              <a:t>之比是</a:t>
            </a:r>
            <a:r>
              <a:rPr kumimoji="1" lang="en-US" altLang="zh-CN" dirty="0"/>
              <a:t>2</a:t>
            </a:r>
            <a:r>
              <a:rPr kumimoji="1" lang="zh-CN" altLang="en-US" dirty="0"/>
              <a:t>：</a:t>
            </a:r>
            <a:r>
              <a:rPr kumimoji="1" lang="en-US" altLang="zh-CN" dirty="0"/>
              <a:t>3</a:t>
            </a:r>
            <a:r>
              <a:rPr kumimoji="1" lang="zh-CN" altLang="en-US" dirty="0"/>
              <a:t>的两个任务</a:t>
            </a:r>
            <a:endParaRPr kumimoji="1" lang="en-US" altLang="zh-CN" dirty="0"/>
          </a:p>
        </p:txBody>
      </p:sp>
      <p:sp>
        <p:nvSpPr>
          <p:cNvPr id="13" name="文本框 12">
            <a:extLst>
              <a:ext uri="{FF2B5EF4-FFF2-40B4-BE49-F238E27FC236}">
                <a16:creationId xmlns:a16="http://schemas.microsoft.com/office/drawing/2014/main" id="{E644D548-B434-724F-930B-099B4C487010}"/>
              </a:ext>
            </a:extLst>
          </p:cNvPr>
          <p:cNvSpPr txBox="1"/>
          <p:nvPr/>
        </p:nvSpPr>
        <p:spPr>
          <a:xfrm>
            <a:off x="0" y="5384963"/>
            <a:ext cx="8316416" cy="307777"/>
          </a:xfrm>
          <a:prstGeom prst="rect">
            <a:avLst/>
          </a:prstGeom>
          <a:noFill/>
        </p:spPr>
        <p:txBody>
          <a:bodyPr wrap="square" rtlCol="0">
            <a:spAutoFit/>
          </a:bodyPr>
          <a:lstStyle/>
          <a:p>
            <a:r>
              <a:rPr kumimoji="1" lang="zh-CN" altLang="en-US" sz="1400" dirty="0"/>
              <a:t>实际</a:t>
            </a:r>
            <a:r>
              <a:rPr kumimoji="1" lang="en-US" altLang="zh-CN" sz="1400" dirty="0"/>
              <a:t>CFS</a:t>
            </a:r>
            <a:r>
              <a:rPr kumimoji="1" lang="zh-CN" altLang="en-US" sz="1400" dirty="0"/>
              <a:t>的</a:t>
            </a:r>
            <a:r>
              <a:rPr kumimoji="1" lang="en-US" altLang="zh-CN" sz="1400" dirty="0" err="1"/>
              <a:t>vruntime</a:t>
            </a:r>
            <a:r>
              <a:rPr kumimoji="1" lang="zh-CN" altLang="en-US" sz="1400" dirty="0"/>
              <a:t>计算更加复杂，具体可参考： </a:t>
            </a:r>
            <a:r>
              <a:rPr kumimoji="1" lang="en-US" altLang="zh-CN" sz="1400" dirty="0"/>
              <a:t>https://</a:t>
            </a:r>
            <a:r>
              <a:rPr kumimoji="1" lang="en-US" altLang="zh-CN" sz="1400" dirty="0" err="1"/>
              <a:t>www.linuxjournal.com</a:t>
            </a:r>
            <a:r>
              <a:rPr kumimoji="1" lang="en-US" altLang="zh-CN" sz="1400" dirty="0"/>
              <a:t>/node/10267</a:t>
            </a:r>
            <a:endParaRPr kumimoji="1" lang="zh-CN" altLang="en-US" sz="1400" dirty="0"/>
          </a:p>
        </p:txBody>
      </p:sp>
    </p:spTree>
    <p:extLst>
      <p:ext uri="{BB962C8B-B14F-4D97-AF65-F5344CB8AC3E}">
        <p14:creationId xmlns:p14="http://schemas.microsoft.com/office/powerpoint/2010/main" val="145279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6737A23-6994-3A42-965B-3F42783D439F}"/>
              </a:ext>
            </a:extLst>
          </p:cNvPr>
          <p:cNvSpPr>
            <a:spLocks noGrp="1"/>
          </p:cNvSpPr>
          <p:nvPr>
            <p:ph idx="1"/>
          </p:nvPr>
        </p:nvSpPr>
        <p:spPr/>
        <p:txBody>
          <a:bodyPr>
            <a:normAutofit/>
          </a:bodyPr>
          <a:lstStyle/>
          <a:p>
            <a:r>
              <a:rPr kumimoji="1" lang="zh-CN" altLang="en-US" sz="2000" dirty="0"/>
              <a:t>虚拟时间的意义</a:t>
            </a:r>
            <a:endParaRPr kumimoji="1" lang="en-US" altLang="zh-CN" sz="2000" dirty="0"/>
          </a:p>
          <a:p>
            <a:pPr lvl="1"/>
            <a:r>
              <a:rPr kumimoji="1" lang="zh-CN" altLang="en-US" sz="1800" dirty="0"/>
              <a:t>虚拟时间相对大小，对应了任务的优先级</a:t>
            </a:r>
            <a:endParaRPr kumimoji="1" lang="en-US" altLang="zh-CN" sz="1800" dirty="0"/>
          </a:p>
          <a:p>
            <a:pPr lvl="1"/>
            <a:r>
              <a:rPr kumimoji="1" lang="zh-CN" altLang="en-US" sz="1800" dirty="0"/>
              <a:t>虚拟时间的绝对值，对应了任务预期占用</a:t>
            </a:r>
            <a:r>
              <a:rPr kumimoji="1" lang="en-US" altLang="zh-CN" sz="1800" dirty="0"/>
              <a:t>CPU</a:t>
            </a:r>
            <a:r>
              <a:rPr kumimoji="1" lang="zh-CN" altLang="en-US" sz="1800" dirty="0"/>
              <a:t>的时间长度</a:t>
            </a:r>
            <a:endParaRPr kumimoji="1" lang="en-US" altLang="zh-CN" sz="2000" dirty="0"/>
          </a:p>
          <a:p>
            <a:r>
              <a:rPr kumimoji="1" lang="zh-CN" altLang="en-US" sz="1800" dirty="0"/>
              <a:t>如果新创建、刚被唤醒的任务</a:t>
            </a:r>
            <a:r>
              <a:rPr kumimoji="1" lang="en-US" altLang="zh-CN" sz="1800" dirty="0" err="1"/>
              <a:t>vruntime</a:t>
            </a:r>
            <a:r>
              <a:rPr kumimoji="1" lang="zh-CN" altLang="en-US" sz="1800" dirty="0"/>
              <a:t>很小，可能遇到的问题是？</a:t>
            </a:r>
            <a:endParaRPr kumimoji="1" lang="en-US" altLang="zh-CN" sz="1800" dirty="0"/>
          </a:p>
          <a:p>
            <a:pPr lvl="1"/>
            <a:r>
              <a:rPr kumimoji="1" lang="zh-CN" altLang="en-US" sz="1600" dirty="0"/>
              <a:t>这些新创建、刚被唤醒的任务会立即长时间占用</a:t>
            </a:r>
            <a:r>
              <a:rPr kumimoji="1" lang="en-US" altLang="zh-CN" sz="1600" dirty="0"/>
              <a:t>CPU</a:t>
            </a:r>
            <a:endParaRPr kumimoji="1" lang="en-US" altLang="zh-CN" sz="1800" dirty="0"/>
          </a:p>
          <a:p>
            <a:r>
              <a:rPr kumimoji="1" lang="en-US" altLang="zh-CN" sz="2000" dirty="0"/>
              <a:t>CFS</a:t>
            </a:r>
            <a:r>
              <a:rPr kumimoji="1" lang="zh-CN" altLang="en-US" sz="2000" dirty="0"/>
              <a:t>当前的解决方案</a:t>
            </a:r>
            <a:endParaRPr kumimoji="1" lang="en-US" altLang="zh-CN" sz="2000" dirty="0"/>
          </a:p>
          <a:p>
            <a:pPr lvl="1"/>
            <a:r>
              <a:rPr kumimoji="1" lang="zh-CN" altLang="en-US" sz="1800" dirty="0"/>
              <a:t>维护所有任务虚拟时间的最小值</a:t>
            </a:r>
            <a:r>
              <a:rPr kumimoji="1" lang="en-US" altLang="zh-CN" sz="1800" dirty="0" err="1"/>
              <a:t>min_vruntime</a:t>
            </a:r>
            <a:endParaRPr kumimoji="1" lang="en-US" altLang="zh-CN" sz="1800" dirty="0"/>
          </a:p>
          <a:p>
            <a:pPr lvl="1"/>
            <a:r>
              <a:rPr kumimoji="1" lang="zh-CN" altLang="en-US" sz="1800" dirty="0"/>
              <a:t>当任务被创建、唤醒时，保证任务的</a:t>
            </a:r>
            <a:r>
              <a:rPr kumimoji="1" lang="en-US" altLang="zh-CN" sz="1800" dirty="0" err="1"/>
              <a:t>vruntime</a:t>
            </a:r>
            <a:r>
              <a:rPr kumimoji="1" lang="zh-CN" altLang="en-US" sz="1800" dirty="0"/>
              <a:t>不小于</a:t>
            </a:r>
            <a:r>
              <a:rPr kumimoji="1" lang="en-US" altLang="zh-CN" sz="1800" dirty="0" err="1"/>
              <a:t>min_vruntime</a:t>
            </a:r>
            <a:endParaRPr kumimoji="1" lang="en-US" altLang="zh-CN" sz="1800" dirty="0"/>
          </a:p>
          <a:p>
            <a:pPr lvl="1"/>
            <a:endParaRPr kumimoji="1" lang="zh-CN" altLang="en-US" sz="1800" dirty="0"/>
          </a:p>
        </p:txBody>
      </p:sp>
      <p:sp>
        <p:nvSpPr>
          <p:cNvPr id="3" name="灯片编号占位符 2">
            <a:extLst>
              <a:ext uri="{FF2B5EF4-FFF2-40B4-BE49-F238E27FC236}">
                <a16:creationId xmlns:a16="http://schemas.microsoft.com/office/drawing/2014/main" id="{613B9D53-A6B5-0E4D-9704-BD13433C2F1E}"/>
              </a:ext>
            </a:extLst>
          </p:cNvPr>
          <p:cNvSpPr>
            <a:spLocks noGrp="1"/>
          </p:cNvSpPr>
          <p:nvPr>
            <p:ph type="sldNum" sz="quarter" idx="12"/>
          </p:nvPr>
        </p:nvSpPr>
        <p:spPr/>
        <p:txBody>
          <a:bodyPr/>
          <a:lstStyle/>
          <a:p>
            <a:fld id="{ADE361C3-C043-4A6E-BDCE-8DA1E7D90A3B}" type="slidenum">
              <a:rPr lang="zh-CN" altLang="en-US" smtClean="0"/>
              <a:pPr/>
              <a:t>87</a:t>
            </a:fld>
            <a:endParaRPr lang="zh-CN" altLang="en-US"/>
          </a:p>
        </p:txBody>
      </p:sp>
      <p:sp>
        <p:nvSpPr>
          <p:cNvPr id="4" name="标题 3">
            <a:extLst>
              <a:ext uri="{FF2B5EF4-FFF2-40B4-BE49-F238E27FC236}">
                <a16:creationId xmlns:a16="http://schemas.microsoft.com/office/drawing/2014/main" id="{4BD8B471-73E8-BB44-870C-44C20D82065D}"/>
              </a:ext>
            </a:extLst>
          </p:cNvPr>
          <p:cNvSpPr>
            <a:spLocks noGrp="1"/>
          </p:cNvSpPr>
          <p:nvPr>
            <p:ph type="title"/>
          </p:nvPr>
        </p:nvSpPr>
        <p:spPr/>
        <p:txBody>
          <a:bodyPr>
            <a:normAutofit/>
          </a:bodyPr>
          <a:lstStyle/>
          <a:p>
            <a:r>
              <a:rPr kumimoji="1" lang="zh-CN" altLang="en-US" dirty="0"/>
              <a:t>虚拟时间对调度行为的影响</a:t>
            </a:r>
          </a:p>
        </p:txBody>
      </p:sp>
    </p:spTree>
    <p:extLst>
      <p:ext uri="{BB962C8B-B14F-4D97-AF65-F5344CB8AC3E}">
        <p14:creationId xmlns:p14="http://schemas.microsoft.com/office/powerpoint/2010/main" val="2114242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C3CFBB2-29A4-9845-909C-D2C6211C1301}"/>
              </a:ext>
            </a:extLst>
          </p:cNvPr>
          <p:cNvSpPr>
            <a:spLocks noGrp="1"/>
          </p:cNvSpPr>
          <p:nvPr>
            <p:ph type="title"/>
          </p:nvPr>
        </p:nvSpPr>
        <p:spPr/>
        <p:txBody>
          <a:bodyPr/>
          <a:lstStyle/>
          <a:p>
            <a:r>
              <a:rPr kumimoji="1" lang="zh-CN" altLang="en-US" dirty="0"/>
              <a:t>多核调度策略</a:t>
            </a:r>
            <a:endParaRPr kumimoji="1" lang="zh-CN" altLang="en-US" b="1" dirty="0"/>
          </a:p>
        </p:txBody>
      </p:sp>
      <p:sp>
        <p:nvSpPr>
          <p:cNvPr id="6" name="文本占位符 5">
            <a:extLst>
              <a:ext uri="{FF2B5EF4-FFF2-40B4-BE49-F238E27FC236}">
                <a16:creationId xmlns:a16="http://schemas.microsoft.com/office/drawing/2014/main" id="{88326478-0DD6-F849-B334-5BDB7DEEC82C}"/>
              </a:ext>
            </a:extLst>
          </p:cNvPr>
          <p:cNvSpPr>
            <a:spLocks noGrp="1"/>
          </p:cNvSpPr>
          <p:nvPr>
            <p:ph type="body" idx="1"/>
          </p:nvPr>
        </p:nvSpPr>
        <p:spPr/>
        <p:txBody>
          <a:bodyPr/>
          <a:lstStyle/>
          <a:p>
            <a:r>
              <a:rPr kumimoji="1" lang="en-US" altLang="zh-CN" dirty="0"/>
              <a:t>Multicore</a:t>
            </a:r>
            <a:r>
              <a:rPr kumimoji="1" lang="zh-CN" altLang="en-US" dirty="0"/>
              <a:t> </a:t>
            </a:r>
            <a:r>
              <a:rPr kumimoji="1" lang="en-US" altLang="zh-CN" dirty="0"/>
              <a:t>Scheduling</a:t>
            </a:r>
            <a:r>
              <a:rPr kumimoji="1" lang="zh-CN" altLang="en-US" dirty="0"/>
              <a:t> </a:t>
            </a:r>
            <a:r>
              <a:rPr kumimoji="1" lang="en-US" altLang="zh-CN" dirty="0"/>
              <a:t>Policy</a:t>
            </a:r>
            <a:endParaRPr kumimoji="1" lang="zh-CN" altLang="en-US" dirty="0"/>
          </a:p>
        </p:txBody>
      </p:sp>
      <p:sp>
        <p:nvSpPr>
          <p:cNvPr id="4" name="灯片编号占位符 3">
            <a:extLst>
              <a:ext uri="{FF2B5EF4-FFF2-40B4-BE49-F238E27FC236}">
                <a16:creationId xmlns:a16="http://schemas.microsoft.com/office/drawing/2014/main" id="{45F61D95-77C6-4F44-A6A2-DDF144D592FE}"/>
              </a:ext>
            </a:extLst>
          </p:cNvPr>
          <p:cNvSpPr>
            <a:spLocks noGrp="1"/>
          </p:cNvSpPr>
          <p:nvPr>
            <p:ph type="sldNum" sz="quarter" idx="12"/>
          </p:nvPr>
        </p:nvSpPr>
        <p:spPr/>
        <p:txBody>
          <a:bodyPr/>
          <a:lstStyle/>
          <a:p>
            <a:fld id="{ADE361C3-C043-4A6E-BDCE-8DA1E7D90A3B}" type="slidenum">
              <a:rPr lang="zh-CN" altLang="en-US" smtClean="0"/>
              <a:t>88</a:t>
            </a:fld>
            <a:endParaRPr lang="zh-CN" altLang="en-US"/>
          </a:p>
        </p:txBody>
      </p:sp>
    </p:spTree>
    <p:extLst>
      <p:ext uri="{BB962C8B-B14F-4D97-AF65-F5344CB8AC3E}">
        <p14:creationId xmlns:p14="http://schemas.microsoft.com/office/powerpoint/2010/main" val="1716145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a:extLst>
              <a:ext uri="{FF2B5EF4-FFF2-40B4-BE49-F238E27FC236}">
                <a16:creationId xmlns:a16="http://schemas.microsoft.com/office/drawing/2014/main" id="{DA99CE96-FAD3-A445-A5CA-0992D9EBB2CD}"/>
              </a:ext>
            </a:extLst>
          </p:cNvPr>
          <p:cNvSpPr/>
          <p:nvPr/>
        </p:nvSpPr>
        <p:spPr>
          <a:xfrm>
            <a:off x="4211960" y="2493444"/>
            <a:ext cx="3312368" cy="188805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83616CD0-D1E6-C644-817A-12FE6B57DF3B}"/>
              </a:ext>
            </a:extLst>
          </p:cNvPr>
          <p:cNvSpPr>
            <a:spLocks noGrp="1"/>
          </p:cNvSpPr>
          <p:nvPr>
            <p:ph type="title"/>
          </p:nvPr>
        </p:nvSpPr>
        <p:spPr>
          <a:xfrm>
            <a:off x="457200" y="228866"/>
            <a:ext cx="8229600" cy="900442"/>
          </a:xfrm>
        </p:spPr>
        <p:txBody>
          <a:bodyPr/>
          <a:lstStyle/>
          <a:p>
            <a:r>
              <a:rPr kumimoji="1" lang="zh-CN" altLang="en-US" dirty="0"/>
              <a:t>多核调度需要考虑的额外因素</a:t>
            </a:r>
          </a:p>
        </p:txBody>
      </p:sp>
      <p:sp>
        <p:nvSpPr>
          <p:cNvPr id="3" name="内容占位符 2">
            <a:extLst>
              <a:ext uri="{FF2B5EF4-FFF2-40B4-BE49-F238E27FC236}">
                <a16:creationId xmlns:a16="http://schemas.microsoft.com/office/drawing/2014/main" id="{244E8952-AFFC-8843-A324-3B5EDBE3DC01}"/>
              </a:ext>
            </a:extLst>
          </p:cNvPr>
          <p:cNvSpPr>
            <a:spLocks noGrp="1"/>
          </p:cNvSpPr>
          <p:nvPr>
            <p:ph idx="1"/>
          </p:nvPr>
        </p:nvSpPr>
        <p:spPr/>
        <p:txBody>
          <a:bodyPr/>
          <a:lstStyle/>
          <a:p>
            <a:r>
              <a:rPr kumimoji="1" lang="zh-CN" altLang="en-US" dirty="0"/>
              <a:t>一个进程的不同线程可以在不同</a:t>
            </a:r>
            <a:r>
              <a:rPr kumimoji="1" lang="en-US" altLang="zh-CN" dirty="0"/>
              <a:t>CPU</a:t>
            </a:r>
            <a:r>
              <a:rPr kumimoji="1" lang="zh-CN" altLang="en-US" dirty="0"/>
              <a:t>上同时运行</a:t>
            </a:r>
            <a:endParaRPr kumimoji="1" lang="en-US" altLang="zh-CN" dirty="0"/>
          </a:p>
        </p:txBody>
      </p:sp>
      <p:sp>
        <p:nvSpPr>
          <p:cNvPr id="4" name="灯片编号占位符 3">
            <a:extLst>
              <a:ext uri="{FF2B5EF4-FFF2-40B4-BE49-F238E27FC236}">
                <a16:creationId xmlns:a16="http://schemas.microsoft.com/office/drawing/2014/main" id="{E0C08FD8-91A8-4046-A972-DC95318980FA}"/>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89</a:t>
            </a:fld>
            <a:endParaRPr lang="zh-CN" altLang="en-US"/>
          </a:p>
        </p:txBody>
      </p:sp>
      <p:sp>
        <p:nvSpPr>
          <p:cNvPr id="5" name="任意形状 4">
            <a:extLst>
              <a:ext uri="{FF2B5EF4-FFF2-40B4-BE49-F238E27FC236}">
                <a16:creationId xmlns:a16="http://schemas.microsoft.com/office/drawing/2014/main" id="{2521BAB8-5470-9F46-B6DF-1617C05FE11A}"/>
              </a:ext>
            </a:extLst>
          </p:cNvPr>
          <p:cNvSpPr/>
          <p:nvPr/>
        </p:nvSpPr>
        <p:spPr>
          <a:xfrm>
            <a:off x="5148064" y="2857500"/>
            <a:ext cx="327673" cy="1091821"/>
          </a:xfrm>
          <a:custGeom>
            <a:avLst/>
            <a:gdLst>
              <a:gd name="connsiteX0" fmla="*/ 41070 w 327673"/>
              <a:gd name="connsiteY0" fmla="*/ 0 h 1091821"/>
              <a:gd name="connsiteX1" fmla="*/ 327673 w 327673"/>
              <a:gd name="connsiteY1" fmla="*/ 232012 h 1091821"/>
              <a:gd name="connsiteX2" fmla="*/ 41070 w 327673"/>
              <a:gd name="connsiteY2" fmla="*/ 450376 h 1091821"/>
              <a:gd name="connsiteX3" fmla="*/ 259434 w 327673"/>
              <a:gd name="connsiteY3" fmla="*/ 655093 h 1091821"/>
              <a:gd name="connsiteX4" fmla="*/ 127 w 327673"/>
              <a:gd name="connsiteY4" fmla="*/ 887105 h 1091821"/>
              <a:gd name="connsiteX5" fmla="*/ 232139 w 327673"/>
              <a:gd name="connsiteY5" fmla="*/ 1091821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73" h="1091821">
                <a:moveTo>
                  <a:pt x="41070" y="0"/>
                </a:moveTo>
                <a:cubicBezTo>
                  <a:pt x="184371" y="78474"/>
                  <a:pt x="327673" y="156949"/>
                  <a:pt x="327673" y="232012"/>
                </a:cubicBezTo>
                <a:cubicBezTo>
                  <a:pt x="327673" y="307075"/>
                  <a:pt x="52443" y="379863"/>
                  <a:pt x="41070" y="450376"/>
                </a:cubicBezTo>
                <a:cubicBezTo>
                  <a:pt x="29697" y="520889"/>
                  <a:pt x="266258" y="582305"/>
                  <a:pt x="259434" y="655093"/>
                </a:cubicBezTo>
                <a:cubicBezTo>
                  <a:pt x="252610" y="727881"/>
                  <a:pt x="4676" y="814317"/>
                  <a:pt x="127" y="887105"/>
                </a:cubicBezTo>
                <a:cubicBezTo>
                  <a:pt x="-4422" y="959893"/>
                  <a:pt x="113858" y="1025857"/>
                  <a:pt x="232139" y="109182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54CB43D3-D507-3440-96E6-AA9516C02999}"/>
              </a:ext>
            </a:extLst>
          </p:cNvPr>
          <p:cNvSpPr txBox="1"/>
          <p:nvPr/>
        </p:nvSpPr>
        <p:spPr>
          <a:xfrm>
            <a:off x="7385484" y="2672834"/>
            <a:ext cx="720080" cy="369332"/>
          </a:xfrm>
          <a:prstGeom prst="rect">
            <a:avLst/>
          </a:prstGeom>
          <a:noFill/>
        </p:spPr>
        <p:txBody>
          <a:bodyPr wrap="square" rtlCol="0">
            <a:spAutoFit/>
          </a:bodyPr>
          <a:lstStyle/>
          <a:p>
            <a:r>
              <a:rPr kumimoji="1" lang="zh-CN" altLang="en-US" dirty="0"/>
              <a:t>进程</a:t>
            </a:r>
          </a:p>
        </p:txBody>
      </p:sp>
      <p:sp>
        <p:nvSpPr>
          <p:cNvPr id="8" name="任意形状 7">
            <a:extLst>
              <a:ext uri="{FF2B5EF4-FFF2-40B4-BE49-F238E27FC236}">
                <a16:creationId xmlns:a16="http://schemas.microsoft.com/office/drawing/2014/main" id="{4907C357-E861-B040-B45F-B5D223EDD346}"/>
              </a:ext>
            </a:extLst>
          </p:cNvPr>
          <p:cNvSpPr/>
          <p:nvPr/>
        </p:nvSpPr>
        <p:spPr>
          <a:xfrm>
            <a:off x="5729299" y="2891560"/>
            <a:ext cx="327673" cy="1091821"/>
          </a:xfrm>
          <a:custGeom>
            <a:avLst/>
            <a:gdLst>
              <a:gd name="connsiteX0" fmla="*/ 41070 w 327673"/>
              <a:gd name="connsiteY0" fmla="*/ 0 h 1091821"/>
              <a:gd name="connsiteX1" fmla="*/ 327673 w 327673"/>
              <a:gd name="connsiteY1" fmla="*/ 232012 h 1091821"/>
              <a:gd name="connsiteX2" fmla="*/ 41070 w 327673"/>
              <a:gd name="connsiteY2" fmla="*/ 450376 h 1091821"/>
              <a:gd name="connsiteX3" fmla="*/ 259434 w 327673"/>
              <a:gd name="connsiteY3" fmla="*/ 655093 h 1091821"/>
              <a:gd name="connsiteX4" fmla="*/ 127 w 327673"/>
              <a:gd name="connsiteY4" fmla="*/ 887105 h 1091821"/>
              <a:gd name="connsiteX5" fmla="*/ 232139 w 327673"/>
              <a:gd name="connsiteY5" fmla="*/ 1091821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73" h="1091821">
                <a:moveTo>
                  <a:pt x="41070" y="0"/>
                </a:moveTo>
                <a:cubicBezTo>
                  <a:pt x="184371" y="78474"/>
                  <a:pt x="327673" y="156949"/>
                  <a:pt x="327673" y="232012"/>
                </a:cubicBezTo>
                <a:cubicBezTo>
                  <a:pt x="327673" y="307075"/>
                  <a:pt x="52443" y="379863"/>
                  <a:pt x="41070" y="450376"/>
                </a:cubicBezTo>
                <a:cubicBezTo>
                  <a:pt x="29697" y="520889"/>
                  <a:pt x="266258" y="582305"/>
                  <a:pt x="259434" y="655093"/>
                </a:cubicBezTo>
                <a:cubicBezTo>
                  <a:pt x="252610" y="727881"/>
                  <a:pt x="4676" y="814317"/>
                  <a:pt x="127" y="887105"/>
                </a:cubicBezTo>
                <a:cubicBezTo>
                  <a:pt x="-4422" y="959893"/>
                  <a:pt x="113858" y="1025857"/>
                  <a:pt x="232139" y="109182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任意形状 8">
            <a:extLst>
              <a:ext uri="{FF2B5EF4-FFF2-40B4-BE49-F238E27FC236}">
                <a16:creationId xmlns:a16="http://schemas.microsoft.com/office/drawing/2014/main" id="{B9681EE9-17F1-8D4F-808B-D08B688BDD42}"/>
              </a:ext>
            </a:extLst>
          </p:cNvPr>
          <p:cNvSpPr/>
          <p:nvPr/>
        </p:nvSpPr>
        <p:spPr>
          <a:xfrm>
            <a:off x="6299140" y="2891560"/>
            <a:ext cx="327673" cy="1091821"/>
          </a:xfrm>
          <a:custGeom>
            <a:avLst/>
            <a:gdLst>
              <a:gd name="connsiteX0" fmla="*/ 41070 w 327673"/>
              <a:gd name="connsiteY0" fmla="*/ 0 h 1091821"/>
              <a:gd name="connsiteX1" fmla="*/ 327673 w 327673"/>
              <a:gd name="connsiteY1" fmla="*/ 232012 h 1091821"/>
              <a:gd name="connsiteX2" fmla="*/ 41070 w 327673"/>
              <a:gd name="connsiteY2" fmla="*/ 450376 h 1091821"/>
              <a:gd name="connsiteX3" fmla="*/ 259434 w 327673"/>
              <a:gd name="connsiteY3" fmla="*/ 655093 h 1091821"/>
              <a:gd name="connsiteX4" fmla="*/ 127 w 327673"/>
              <a:gd name="connsiteY4" fmla="*/ 887105 h 1091821"/>
              <a:gd name="connsiteX5" fmla="*/ 232139 w 327673"/>
              <a:gd name="connsiteY5" fmla="*/ 1091821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73" h="1091821">
                <a:moveTo>
                  <a:pt x="41070" y="0"/>
                </a:moveTo>
                <a:cubicBezTo>
                  <a:pt x="184371" y="78474"/>
                  <a:pt x="327673" y="156949"/>
                  <a:pt x="327673" y="232012"/>
                </a:cubicBezTo>
                <a:cubicBezTo>
                  <a:pt x="327673" y="307075"/>
                  <a:pt x="52443" y="379863"/>
                  <a:pt x="41070" y="450376"/>
                </a:cubicBezTo>
                <a:cubicBezTo>
                  <a:pt x="29697" y="520889"/>
                  <a:pt x="266258" y="582305"/>
                  <a:pt x="259434" y="655093"/>
                </a:cubicBezTo>
                <a:cubicBezTo>
                  <a:pt x="252610" y="727881"/>
                  <a:pt x="4676" y="814317"/>
                  <a:pt x="127" y="887105"/>
                </a:cubicBezTo>
                <a:cubicBezTo>
                  <a:pt x="-4422" y="959893"/>
                  <a:pt x="113858" y="1025857"/>
                  <a:pt x="232139" y="109182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4248AA74-DADC-7A46-9AE4-14DA7BDD3EF0}"/>
              </a:ext>
            </a:extLst>
          </p:cNvPr>
          <p:cNvSpPr txBox="1"/>
          <p:nvPr/>
        </p:nvSpPr>
        <p:spPr>
          <a:xfrm>
            <a:off x="6565292" y="3252804"/>
            <a:ext cx="720080" cy="369332"/>
          </a:xfrm>
          <a:prstGeom prst="rect">
            <a:avLst/>
          </a:prstGeom>
          <a:noFill/>
        </p:spPr>
        <p:txBody>
          <a:bodyPr wrap="square" rtlCol="0">
            <a:spAutoFit/>
          </a:bodyPr>
          <a:lstStyle/>
          <a:p>
            <a:r>
              <a:rPr kumimoji="1" lang="zh-CN" altLang="en-US" dirty="0"/>
              <a:t>线程</a:t>
            </a:r>
          </a:p>
        </p:txBody>
      </p:sp>
      <p:sp>
        <p:nvSpPr>
          <p:cNvPr id="11" name="矩形 10">
            <a:extLst>
              <a:ext uri="{FF2B5EF4-FFF2-40B4-BE49-F238E27FC236}">
                <a16:creationId xmlns:a16="http://schemas.microsoft.com/office/drawing/2014/main" id="{430B491D-257C-BB47-ADC5-D867B1B8EFBA}"/>
              </a:ext>
            </a:extLst>
          </p:cNvPr>
          <p:cNvSpPr/>
          <p:nvPr/>
        </p:nvSpPr>
        <p:spPr>
          <a:xfrm>
            <a:off x="4145276" y="4759027"/>
            <a:ext cx="1224136"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t>CPU</a:t>
            </a:r>
            <a:endParaRPr kumimoji="1" lang="zh-CN" altLang="en-US" b="1" dirty="0"/>
          </a:p>
        </p:txBody>
      </p:sp>
      <p:sp>
        <p:nvSpPr>
          <p:cNvPr id="12" name="矩形 11">
            <a:extLst>
              <a:ext uri="{FF2B5EF4-FFF2-40B4-BE49-F238E27FC236}">
                <a16:creationId xmlns:a16="http://schemas.microsoft.com/office/drawing/2014/main" id="{73F2A189-F09A-6F48-97C9-96607B50CC61}"/>
              </a:ext>
            </a:extLst>
          </p:cNvPr>
          <p:cNvSpPr/>
          <p:nvPr/>
        </p:nvSpPr>
        <p:spPr>
          <a:xfrm>
            <a:off x="6161348" y="4762811"/>
            <a:ext cx="1224136"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t>CPU</a:t>
            </a:r>
            <a:endParaRPr kumimoji="1" lang="zh-CN" altLang="en-US" b="1" dirty="0"/>
          </a:p>
        </p:txBody>
      </p:sp>
      <p:cxnSp>
        <p:nvCxnSpPr>
          <p:cNvPr id="13" name="直线箭头连接符 12">
            <a:extLst>
              <a:ext uri="{FF2B5EF4-FFF2-40B4-BE49-F238E27FC236}">
                <a16:creationId xmlns:a16="http://schemas.microsoft.com/office/drawing/2014/main" id="{A32B27DD-DCE4-C446-BD3D-E36E002C83EF}"/>
              </a:ext>
            </a:extLst>
          </p:cNvPr>
          <p:cNvCxnSpPr>
            <a:cxnSpLocks/>
            <a:endCxn id="11" idx="0"/>
          </p:cNvCxnSpPr>
          <p:nvPr/>
        </p:nvCxnSpPr>
        <p:spPr>
          <a:xfrm flipH="1">
            <a:off x="4757344" y="3949321"/>
            <a:ext cx="390720" cy="80970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F7CFA0C8-697C-E24C-8019-F84965A4EB35}"/>
              </a:ext>
            </a:extLst>
          </p:cNvPr>
          <p:cNvCxnSpPr>
            <a:cxnSpLocks/>
            <a:endCxn id="12" idx="0"/>
          </p:cNvCxnSpPr>
          <p:nvPr/>
        </p:nvCxnSpPr>
        <p:spPr>
          <a:xfrm>
            <a:off x="6444208" y="3983381"/>
            <a:ext cx="329208" cy="77943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5" name="页脚占位符 4">
            <a:extLst>
              <a:ext uri="{FF2B5EF4-FFF2-40B4-BE49-F238E27FC236}">
                <a16:creationId xmlns:a16="http://schemas.microsoft.com/office/drawing/2014/main" id="{83DE80FB-065C-1F45-A3C5-813F750FB39E}"/>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Tree>
    <p:extLst>
      <p:ext uri="{BB962C8B-B14F-4D97-AF65-F5344CB8AC3E}">
        <p14:creationId xmlns:p14="http://schemas.microsoft.com/office/powerpoint/2010/main" val="2858693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3A64F0-5085-374C-A434-E9A7891B73D6}"/>
              </a:ext>
            </a:extLst>
          </p:cNvPr>
          <p:cNvSpPr>
            <a:spLocks noGrp="1"/>
          </p:cNvSpPr>
          <p:nvPr>
            <p:ph type="title"/>
          </p:nvPr>
        </p:nvSpPr>
        <p:spPr/>
        <p:txBody>
          <a:bodyPr/>
          <a:lstStyle/>
          <a:p>
            <a:r>
              <a:rPr kumimoji="1" lang="zh-CN" altLang="en-US"/>
              <a:t>线程的基本操作：以</a:t>
            </a:r>
            <a:r>
              <a:rPr kumimoji="1" lang="en-US" altLang="zh-CN" i="1"/>
              <a:t>pthreads</a:t>
            </a:r>
            <a:r>
              <a:rPr kumimoji="1" lang="zh-CN" altLang="en-US"/>
              <a:t>为例</a:t>
            </a:r>
            <a:endParaRPr kumimoji="1" lang="zh-CN" altLang="en-US" dirty="0"/>
          </a:p>
        </p:txBody>
      </p:sp>
      <p:sp>
        <p:nvSpPr>
          <p:cNvPr id="3" name="内容占位符 2">
            <a:extLst>
              <a:ext uri="{FF2B5EF4-FFF2-40B4-BE49-F238E27FC236}">
                <a16:creationId xmlns:a16="http://schemas.microsoft.com/office/drawing/2014/main" id="{9AB5C7D4-F1B9-8147-9FCD-167DA2ADB917}"/>
              </a:ext>
            </a:extLst>
          </p:cNvPr>
          <p:cNvSpPr>
            <a:spLocks noGrp="1"/>
          </p:cNvSpPr>
          <p:nvPr>
            <p:ph idx="1"/>
          </p:nvPr>
        </p:nvSpPr>
        <p:spPr/>
        <p:txBody>
          <a:bodyPr/>
          <a:lstStyle/>
          <a:p>
            <a:r>
              <a:rPr kumimoji="1" lang="zh-CN" altLang="en-US"/>
              <a:t>创建：</a:t>
            </a:r>
            <a:r>
              <a:rPr kumimoji="1" lang="en-US" altLang="zh-CN"/>
              <a:t>pthread_create</a:t>
            </a:r>
          </a:p>
          <a:p>
            <a:pPr lvl="1"/>
            <a:r>
              <a:rPr kumimoji="1" lang="zh-CN" altLang="en-US"/>
              <a:t>内核态：创建相应的内核态线程及内核栈</a:t>
            </a:r>
            <a:endParaRPr kumimoji="1" lang="en-US" altLang="zh-CN"/>
          </a:p>
          <a:p>
            <a:pPr lvl="1"/>
            <a:r>
              <a:rPr kumimoji="1" lang="zh-CN" altLang="en-US"/>
              <a:t>应用态：创建</a:t>
            </a:r>
            <a:r>
              <a:rPr kumimoji="1" lang="en-US" altLang="zh-CN"/>
              <a:t>TCB</a:t>
            </a:r>
            <a:r>
              <a:rPr kumimoji="1" lang="zh-CN" altLang="en-US"/>
              <a:t>、应用栈和</a:t>
            </a:r>
            <a:r>
              <a:rPr kumimoji="1" lang="en-US" altLang="zh-CN"/>
              <a:t>TLS</a:t>
            </a:r>
          </a:p>
          <a:p>
            <a:pPr lvl="1"/>
            <a:endParaRPr kumimoji="1" lang="en-US" altLang="zh-CN"/>
          </a:p>
          <a:p>
            <a:r>
              <a:rPr kumimoji="1" lang="zh-CN" altLang="en-US"/>
              <a:t>合并：</a:t>
            </a:r>
            <a:r>
              <a:rPr kumimoji="1" lang="en-US" altLang="zh-CN"/>
              <a:t>pthread_join</a:t>
            </a:r>
          </a:p>
          <a:p>
            <a:pPr lvl="1"/>
            <a:r>
              <a:rPr kumimoji="1" lang="zh-CN" altLang="en-US"/>
              <a:t>等待另一线程执行完成，并获取其执行结果</a:t>
            </a:r>
            <a:endParaRPr kumimoji="1" lang="en-US" altLang="zh-CN"/>
          </a:p>
          <a:p>
            <a:pPr lvl="1"/>
            <a:r>
              <a:rPr kumimoji="1" lang="zh-CN" altLang="en-US"/>
              <a:t>可以认为是</a:t>
            </a:r>
            <a:r>
              <a:rPr kumimoji="1" lang="en-US" altLang="zh-CN"/>
              <a:t>fork</a:t>
            </a:r>
            <a:r>
              <a:rPr kumimoji="1" lang="zh-CN" altLang="en-US"/>
              <a:t>的“逆向操作”</a:t>
            </a:r>
            <a:endParaRPr kumimoji="1" lang="en-US" altLang="zh-CN"/>
          </a:p>
          <a:p>
            <a:endParaRPr kumimoji="1" lang="en-US" altLang="zh-CN"/>
          </a:p>
          <a:p>
            <a:endParaRPr kumimoji="1" lang="en-US" altLang="zh-CN"/>
          </a:p>
          <a:p>
            <a:endParaRPr kumimoji="1" lang="zh-CN" altLang="en-US" dirty="0"/>
          </a:p>
        </p:txBody>
      </p:sp>
      <p:sp>
        <p:nvSpPr>
          <p:cNvPr id="4" name="灯片编号占位符 3">
            <a:extLst>
              <a:ext uri="{FF2B5EF4-FFF2-40B4-BE49-F238E27FC236}">
                <a16:creationId xmlns:a16="http://schemas.microsoft.com/office/drawing/2014/main" id="{819E4516-5E31-C04A-8C13-0EC28D425441}"/>
              </a:ext>
            </a:extLst>
          </p:cNvPr>
          <p:cNvSpPr>
            <a:spLocks noGrp="1"/>
          </p:cNvSpPr>
          <p:nvPr>
            <p:ph type="sldNum" sz="quarter" idx="12"/>
          </p:nvPr>
        </p:nvSpPr>
        <p:spPr/>
        <p:txBody>
          <a:bodyPr/>
          <a:lstStyle/>
          <a:p>
            <a:fld id="{ADE361C3-C043-4A6E-BDCE-8DA1E7D90A3B}" type="slidenum">
              <a:rPr lang="zh-CN" altLang="en-US" smtClean="0"/>
              <a:t>9</a:t>
            </a:fld>
            <a:endParaRPr lang="zh-CN" altLang="en-US"/>
          </a:p>
        </p:txBody>
      </p:sp>
      <p:pic>
        <p:nvPicPr>
          <p:cNvPr id="6" name="图片 5">
            <a:extLst>
              <a:ext uri="{FF2B5EF4-FFF2-40B4-BE49-F238E27FC236}">
                <a16:creationId xmlns:a16="http://schemas.microsoft.com/office/drawing/2014/main" id="{A8F47C72-4DBD-7E46-8966-E08338F969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4208" y="2515330"/>
            <a:ext cx="1612900" cy="2794000"/>
          </a:xfrm>
          <a:prstGeom prst="rect">
            <a:avLst/>
          </a:prstGeom>
        </p:spPr>
      </p:pic>
      <p:sp>
        <p:nvSpPr>
          <p:cNvPr id="5" name="页脚占位符 4">
            <a:extLst>
              <a:ext uri="{FF2B5EF4-FFF2-40B4-BE49-F238E27FC236}">
                <a16:creationId xmlns:a16="http://schemas.microsoft.com/office/drawing/2014/main" id="{9CA566CB-D8C4-1043-B59B-09DD5A0A8D8B}"/>
              </a:ext>
            </a:extLst>
          </p:cNvPr>
          <p:cNvSpPr>
            <a:spLocks noGrp="1"/>
          </p:cNvSpPr>
          <p:nvPr>
            <p:ph type="ftr" sz="quarter" idx="3"/>
          </p:nvPr>
        </p:nvSpPr>
        <p:spPr>
          <a:xfrm>
            <a:off x="2553817" y="5305772"/>
            <a:ext cx="3962399" cy="304271"/>
          </a:xfrm>
          <a:prstGeom prst="rect">
            <a:avLst/>
          </a:prstGeom>
        </p:spPr>
        <p:txBody>
          <a:bodyPr anchor="ctr"/>
          <a:lstStyle>
            <a:defPPr>
              <a:defRPr lang="zh-CN"/>
            </a:defPPr>
            <a:lvl1pPr marL="0" algn="ctr" defTabSz="914400" rtl="0" eaLnBrk="1" latinLnBrk="0" hangingPunct="1">
              <a:defRPr sz="1100" kern="1200">
                <a:solidFill>
                  <a:schemeClr val="tx1">
                    <a:lumMod val="50000"/>
                    <a:lumOff val="50000"/>
                  </a:schemeClr>
                </a:solidFill>
                <a:latin typeface="+mn-e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t>上海交通大学并行与分布式系统研究所（</a:t>
            </a:r>
            <a:r>
              <a:rPr lang="en-US" altLang="zh-CN"/>
              <a:t>IPADS@SJTU</a:t>
            </a:r>
            <a:r>
              <a:rPr lang="zh-CN" altLang="en-US"/>
              <a:t>）</a:t>
            </a:r>
            <a:endParaRPr lang="zh-CN" altLang="en-US" dirty="0"/>
          </a:p>
        </p:txBody>
      </p:sp>
    </p:spTree>
    <p:extLst>
      <p:ext uri="{BB962C8B-B14F-4D97-AF65-F5344CB8AC3E}">
        <p14:creationId xmlns:p14="http://schemas.microsoft.com/office/powerpoint/2010/main" val="37389587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肘形连接符 33">
            <a:extLst>
              <a:ext uri="{FF2B5EF4-FFF2-40B4-BE49-F238E27FC236}">
                <a16:creationId xmlns:a16="http://schemas.microsoft.com/office/drawing/2014/main" id="{A4663449-3B10-6F46-831B-64D546A4B906}"/>
              </a:ext>
            </a:extLst>
          </p:cNvPr>
          <p:cNvCxnSpPr>
            <a:cxnSpLocks/>
            <a:stCxn id="6" idx="2"/>
            <a:endCxn id="38" idx="2"/>
          </p:cNvCxnSpPr>
          <p:nvPr/>
        </p:nvCxnSpPr>
        <p:spPr>
          <a:xfrm rot="16200000" flipH="1">
            <a:off x="4063828" y="1884412"/>
            <a:ext cx="782321" cy="2502279"/>
          </a:xfrm>
          <a:prstGeom prst="bentConnector3">
            <a:avLst>
              <a:gd name="adj1" fmla="val 12922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灯片编号占位符 2">
            <a:extLst>
              <a:ext uri="{FF2B5EF4-FFF2-40B4-BE49-F238E27FC236}">
                <a16:creationId xmlns:a16="http://schemas.microsoft.com/office/drawing/2014/main" id="{75F76BF8-AE88-CB44-BF96-66E904529E5A}"/>
              </a:ext>
            </a:extLst>
          </p:cNvPr>
          <p:cNvSpPr>
            <a:spLocks noGrp="1"/>
          </p:cNvSpPr>
          <p:nvPr>
            <p:ph type="sldNum" sz="quarter" idx="12"/>
          </p:nvPr>
        </p:nvSpPr>
        <p:spPr/>
        <p:txBody>
          <a:bodyPr/>
          <a:lstStyle/>
          <a:p>
            <a:fld id="{ADE361C3-C043-4A6E-BDCE-8DA1E7D90A3B}" type="slidenum">
              <a:rPr lang="zh-CN" altLang="en-US" smtClean="0"/>
              <a:pPr/>
              <a:t>90</a:t>
            </a:fld>
            <a:endParaRPr lang="zh-CN" altLang="en-US"/>
          </a:p>
        </p:txBody>
      </p:sp>
      <p:sp>
        <p:nvSpPr>
          <p:cNvPr id="4" name="标题 3">
            <a:extLst>
              <a:ext uri="{FF2B5EF4-FFF2-40B4-BE49-F238E27FC236}">
                <a16:creationId xmlns:a16="http://schemas.microsoft.com/office/drawing/2014/main" id="{F2E2E165-92E7-AD45-8B36-7035DEC37799}"/>
              </a:ext>
            </a:extLst>
          </p:cNvPr>
          <p:cNvSpPr>
            <a:spLocks noGrp="1"/>
          </p:cNvSpPr>
          <p:nvPr>
            <p:ph type="title"/>
          </p:nvPr>
        </p:nvSpPr>
        <p:spPr/>
        <p:txBody>
          <a:bodyPr/>
          <a:lstStyle/>
          <a:p>
            <a:r>
              <a:rPr kumimoji="1" lang="zh-CN" altLang="en-US" dirty="0"/>
              <a:t>全局运行队列</a:t>
            </a:r>
          </a:p>
        </p:txBody>
      </p:sp>
      <p:sp>
        <p:nvSpPr>
          <p:cNvPr id="6" name="矩形 5">
            <a:extLst>
              <a:ext uri="{FF2B5EF4-FFF2-40B4-BE49-F238E27FC236}">
                <a16:creationId xmlns:a16="http://schemas.microsoft.com/office/drawing/2014/main" id="{DF7D1A0A-1CCF-954E-8957-357693B5246E}"/>
              </a:ext>
            </a:extLst>
          </p:cNvPr>
          <p:cNvSpPr/>
          <p:nvPr/>
        </p:nvSpPr>
        <p:spPr>
          <a:xfrm>
            <a:off x="2735797" y="2456360"/>
            <a:ext cx="936104"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任务</a:t>
            </a:r>
          </a:p>
        </p:txBody>
      </p:sp>
      <p:sp>
        <p:nvSpPr>
          <p:cNvPr id="7" name="矩形 6">
            <a:extLst>
              <a:ext uri="{FF2B5EF4-FFF2-40B4-BE49-F238E27FC236}">
                <a16:creationId xmlns:a16="http://schemas.microsoft.com/office/drawing/2014/main" id="{D04368A0-44E2-7D40-9382-141A7701A206}"/>
              </a:ext>
            </a:extLst>
          </p:cNvPr>
          <p:cNvSpPr/>
          <p:nvPr/>
        </p:nvSpPr>
        <p:spPr>
          <a:xfrm>
            <a:off x="2735797" y="2168328"/>
            <a:ext cx="936104"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chemeClr val="tx1"/>
                </a:solidFill>
              </a:rPr>
              <a:t>…</a:t>
            </a:r>
            <a:endParaRPr kumimoji="1" lang="zh-CN" altLang="en-US" sz="1400" dirty="0">
              <a:solidFill>
                <a:schemeClr val="tx1"/>
              </a:solidFill>
            </a:endParaRPr>
          </a:p>
        </p:txBody>
      </p:sp>
      <p:sp>
        <p:nvSpPr>
          <p:cNvPr id="8" name="矩形 7">
            <a:extLst>
              <a:ext uri="{FF2B5EF4-FFF2-40B4-BE49-F238E27FC236}">
                <a16:creationId xmlns:a16="http://schemas.microsoft.com/office/drawing/2014/main" id="{F57F8F12-D8A8-B14F-88DF-BF1C0D15EDA7}"/>
              </a:ext>
            </a:extLst>
          </p:cNvPr>
          <p:cNvSpPr/>
          <p:nvPr/>
        </p:nvSpPr>
        <p:spPr>
          <a:xfrm>
            <a:off x="2735797" y="1880296"/>
            <a:ext cx="936104"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任务</a:t>
            </a:r>
          </a:p>
        </p:txBody>
      </p:sp>
      <p:sp>
        <p:nvSpPr>
          <p:cNvPr id="12" name="矩形 11">
            <a:extLst>
              <a:ext uri="{FF2B5EF4-FFF2-40B4-BE49-F238E27FC236}">
                <a16:creationId xmlns:a16="http://schemas.microsoft.com/office/drawing/2014/main" id="{44F080F7-3CEB-204C-A7D7-AEF88F71A247}"/>
              </a:ext>
            </a:extLst>
          </p:cNvPr>
          <p:cNvSpPr/>
          <p:nvPr/>
        </p:nvSpPr>
        <p:spPr>
          <a:xfrm>
            <a:off x="6840253" y="3238682"/>
            <a:ext cx="936104"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任务</a:t>
            </a:r>
          </a:p>
        </p:txBody>
      </p:sp>
      <p:cxnSp>
        <p:nvCxnSpPr>
          <p:cNvPr id="14" name="肘形连接符 13">
            <a:extLst>
              <a:ext uri="{FF2B5EF4-FFF2-40B4-BE49-F238E27FC236}">
                <a16:creationId xmlns:a16="http://schemas.microsoft.com/office/drawing/2014/main" id="{FA29C4CD-492A-9640-BAE8-00498B747B00}"/>
              </a:ext>
            </a:extLst>
          </p:cNvPr>
          <p:cNvCxnSpPr>
            <a:cxnSpLocks/>
            <a:stCxn id="6" idx="2"/>
            <a:endCxn id="12" idx="2"/>
          </p:cNvCxnSpPr>
          <p:nvPr/>
        </p:nvCxnSpPr>
        <p:spPr>
          <a:xfrm rot="16200000" flipH="1">
            <a:off x="4864916" y="1083325"/>
            <a:ext cx="782322" cy="4104456"/>
          </a:xfrm>
          <a:prstGeom prst="bentConnector3">
            <a:avLst>
              <a:gd name="adj1" fmla="val 12922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肘形连接符 15">
            <a:extLst>
              <a:ext uri="{FF2B5EF4-FFF2-40B4-BE49-F238E27FC236}">
                <a16:creationId xmlns:a16="http://schemas.microsoft.com/office/drawing/2014/main" id="{61265E16-25AD-1044-B1F4-CC8EDCB65C4C}"/>
              </a:ext>
            </a:extLst>
          </p:cNvPr>
          <p:cNvCxnSpPr>
            <a:cxnSpLocks/>
            <a:stCxn id="12" idx="0"/>
            <a:endCxn id="8" idx="0"/>
          </p:cNvCxnSpPr>
          <p:nvPr/>
        </p:nvCxnSpPr>
        <p:spPr>
          <a:xfrm rot="16200000" flipV="1">
            <a:off x="4576884" y="507261"/>
            <a:ext cx="1358386" cy="4104456"/>
          </a:xfrm>
          <a:prstGeom prst="bentConnector3">
            <a:avLst>
              <a:gd name="adj1" fmla="val 117630"/>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3B30991B-2549-FB4E-AC9B-0F2A6CBFF2F3}"/>
              </a:ext>
            </a:extLst>
          </p:cNvPr>
          <p:cNvSpPr/>
          <p:nvPr/>
        </p:nvSpPr>
        <p:spPr>
          <a:xfrm>
            <a:off x="6624229" y="2216067"/>
            <a:ext cx="1368152" cy="5905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CPU</a:t>
            </a:r>
            <a:r>
              <a:rPr kumimoji="1" lang="zh-CN" altLang="en-US" sz="1400" dirty="0"/>
              <a:t>核心</a:t>
            </a:r>
          </a:p>
        </p:txBody>
      </p:sp>
      <p:sp>
        <p:nvSpPr>
          <p:cNvPr id="31" name="文本框 30">
            <a:extLst>
              <a:ext uri="{FF2B5EF4-FFF2-40B4-BE49-F238E27FC236}">
                <a16:creationId xmlns:a16="http://schemas.microsoft.com/office/drawing/2014/main" id="{A7CB6424-B34D-E440-B772-3FB3DA25A83C}"/>
              </a:ext>
            </a:extLst>
          </p:cNvPr>
          <p:cNvSpPr txBox="1"/>
          <p:nvPr/>
        </p:nvSpPr>
        <p:spPr>
          <a:xfrm>
            <a:off x="6226116" y="2743550"/>
            <a:ext cx="562200" cy="307777"/>
          </a:xfrm>
          <a:prstGeom prst="rect">
            <a:avLst/>
          </a:prstGeom>
          <a:noFill/>
        </p:spPr>
        <p:txBody>
          <a:bodyPr wrap="square" rtlCol="0">
            <a:spAutoFit/>
          </a:bodyPr>
          <a:lstStyle/>
          <a:p>
            <a:pPr algn="ctr"/>
            <a:r>
              <a:rPr kumimoji="1" lang="en-US" altLang="zh-CN" sz="1400" dirty="0"/>
              <a:t>…</a:t>
            </a:r>
            <a:endParaRPr kumimoji="1" lang="zh-CN" altLang="en-US" sz="1400" dirty="0"/>
          </a:p>
        </p:txBody>
      </p:sp>
      <p:sp>
        <p:nvSpPr>
          <p:cNvPr id="38" name="矩形 37">
            <a:extLst>
              <a:ext uri="{FF2B5EF4-FFF2-40B4-BE49-F238E27FC236}">
                <a16:creationId xmlns:a16="http://schemas.microsoft.com/office/drawing/2014/main" id="{74510530-9B4D-744A-97B6-B83EDAE67DD9}"/>
              </a:ext>
            </a:extLst>
          </p:cNvPr>
          <p:cNvSpPr/>
          <p:nvPr/>
        </p:nvSpPr>
        <p:spPr>
          <a:xfrm>
            <a:off x="5238076" y="3238681"/>
            <a:ext cx="936104"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任务</a:t>
            </a:r>
          </a:p>
        </p:txBody>
      </p:sp>
      <p:cxnSp>
        <p:nvCxnSpPr>
          <p:cNvPr id="40" name="肘形连接符 39">
            <a:extLst>
              <a:ext uri="{FF2B5EF4-FFF2-40B4-BE49-F238E27FC236}">
                <a16:creationId xmlns:a16="http://schemas.microsoft.com/office/drawing/2014/main" id="{9D807F82-7A36-F649-AD57-880C1A201582}"/>
              </a:ext>
            </a:extLst>
          </p:cNvPr>
          <p:cNvCxnSpPr>
            <a:cxnSpLocks/>
            <a:stCxn id="38" idx="0"/>
            <a:endCxn id="8" idx="0"/>
          </p:cNvCxnSpPr>
          <p:nvPr/>
        </p:nvCxnSpPr>
        <p:spPr>
          <a:xfrm rot="16200000" flipV="1">
            <a:off x="3775797" y="1308349"/>
            <a:ext cx="1358385" cy="2502279"/>
          </a:xfrm>
          <a:prstGeom prst="bentConnector3">
            <a:avLst>
              <a:gd name="adj1" fmla="val 117630"/>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椭圆 32">
            <a:extLst>
              <a:ext uri="{FF2B5EF4-FFF2-40B4-BE49-F238E27FC236}">
                <a16:creationId xmlns:a16="http://schemas.microsoft.com/office/drawing/2014/main" id="{B20FE223-D063-624F-AEAA-CDD682C9A799}"/>
              </a:ext>
            </a:extLst>
          </p:cNvPr>
          <p:cNvSpPr/>
          <p:nvPr/>
        </p:nvSpPr>
        <p:spPr>
          <a:xfrm>
            <a:off x="5022052" y="2220763"/>
            <a:ext cx="1368152" cy="5905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CPU</a:t>
            </a:r>
            <a:r>
              <a:rPr kumimoji="1" lang="zh-CN" altLang="en-US" sz="1400" dirty="0"/>
              <a:t>核心</a:t>
            </a:r>
          </a:p>
        </p:txBody>
      </p:sp>
      <p:sp>
        <p:nvSpPr>
          <p:cNvPr id="54" name="页脚占位符 4">
            <a:extLst>
              <a:ext uri="{FF2B5EF4-FFF2-40B4-BE49-F238E27FC236}">
                <a16:creationId xmlns:a16="http://schemas.microsoft.com/office/drawing/2014/main" id="{A6FC76A6-7E24-9946-ADBB-50B30132A7F4}"/>
              </a:ext>
            </a:extLst>
          </p:cNvPr>
          <p:cNvSpPr>
            <a:spLocks noGrp="1"/>
          </p:cNvSpPr>
          <p:nvPr>
            <p:ph type="ftr" sz="quarter" idx="3"/>
          </p:nvPr>
        </p:nvSpPr>
        <p:spPr>
          <a:xfrm>
            <a:off x="2553817" y="5305772"/>
            <a:ext cx="3962399" cy="304271"/>
          </a:xfrm>
        </p:spPr>
        <p:txBody>
          <a:bodyPr/>
          <a:lstStyle/>
          <a:p>
            <a:r>
              <a:rPr lang="zh-CN" altLang="en-US" dirty="0"/>
              <a:t>上海交通大学并行与分布式系统研究所（</a:t>
            </a:r>
            <a:r>
              <a:rPr lang="en-US" altLang="zh-CN" dirty="0"/>
              <a:t>IPADS@SJTU</a:t>
            </a:r>
            <a:r>
              <a:rPr lang="zh-CN" altLang="en-US" dirty="0"/>
              <a:t>）</a:t>
            </a:r>
          </a:p>
        </p:txBody>
      </p:sp>
      <p:sp>
        <p:nvSpPr>
          <p:cNvPr id="5" name="矩形 4">
            <a:extLst>
              <a:ext uri="{FF2B5EF4-FFF2-40B4-BE49-F238E27FC236}">
                <a16:creationId xmlns:a16="http://schemas.microsoft.com/office/drawing/2014/main" id="{1185FB47-E02B-459D-8EF3-DCBA7190FB82}"/>
              </a:ext>
            </a:extLst>
          </p:cNvPr>
          <p:cNvSpPr/>
          <p:nvPr/>
        </p:nvSpPr>
        <p:spPr>
          <a:xfrm>
            <a:off x="1187624" y="1489348"/>
            <a:ext cx="936104"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新任务</a:t>
            </a:r>
          </a:p>
        </p:txBody>
      </p:sp>
      <p:cxnSp>
        <p:nvCxnSpPr>
          <p:cNvPr id="9" name="肘形连接符 8">
            <a:extLst>
              <a:ext uri="{FF2B5EF4-FFF2-40B4-BE49-F238E27FC236}">
                <a16:creationId xmlns:a16="http://schemas.microsoft.com/office/drawing/2014/main" id="{3D7CBAA8-A641-E82F-7DB2-1829E3A2AE22}"/>
              </a:ext>
            </a:extLst>
          </p:cNvPr>
          <p:cNvCxnSpPr>
            <a:cxnSpLocks/>
            <a:stCxn id="5" idx="3"/>
            <a:endCxn id="8" idx="0"/>
          </p:cNvCxnSpPr>
          <p:nvPr/>
        </p:nvCxnSpPr>
        <p:spPr>
          <a:xfrm>
            <a:off x="2123728" y="1633364"/>
            <a:ext cx="1080121" cy="246932"/>
          </a:xfrm>
          <a:prstGeom prst="bentConnector2">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FAE06FDD-67C5-9F1B-95AC-473D46B9F2D9}"/>
              </a:ext>
            </a:extLst>
          </p:cNvPr>
          <p:cNvSpPr txBox="1"/>
          <p:nvPr/>
        </p:nvSpPr>
        <p:spPr>
          <a:xfrm>
            <a:off x="1329896" y="2216058"/>
            <a:ext cx="1261884" cy="307777"/>
          </a:xfrm>
          <a:prstGeom prst="rect">
            <a:avLst/>
          </a:prstGeom>
          <a:noFill/>
        </p:spPr>
        <p:txBody>
          <a:bodyPr wrap="none" rtlCol="0">
            <a:spAutoFit/>
          </a:bodyPr>
          <a:lstStyle/>
          <a:p>
            <a:r>
              <a:rPr kumimoji="1" lang="zh-CN" altLang="en-US" sz="1400" dirty="0"/>
              <a:t>全局运行队列</a:t>
            </a:r>
          </a:p>
        </p:txBody>
      </p:sp>
      <p:sp>
        <p:nvSpPr>
          <p:cNvPr id="24" name="文本框 23">
            <a:extLst>
              <a:ext uri="{FF2B5EF4-FFF2-40B4-BE49-F238E27FC236}">
                <a16:creationId xmlns:a16="http://schemas.microsoft.com/office/drawing/2014/main" id="{9575ABFA-39C0-699C-0808-96679DE20641}"/>
              </a:ext>
            </a:extLst>
          </p:cNvPr>
          <p:cNvSpPr txBox="1"/>
          <p:nvPr/>
        </p:nvSpPr>
        <p:spPr>
          <a:xfrm>
            <a:off x="105496" y="3268020"/>
            <a:ext cx="4664528" cy="2144305"/>
          </a:xfrm>
          <a:prstGeom prst="rect">
            <a:avLst/>
          </a:prstGeom>
          <a:noFill/>
        </p:spPr>
        <p:txBody>
          <a:bodyPr wrap="square">
            <a:spAutoFit/>
          </a:bodyPr>
          <a:lstStyle/>
          <a:p>
            <a:pPr marL="342900" marR="0" lvl="0" indent="-342900" algn="l" defTabSz="914400" rtl="0" eaLnBrk="1" fontAlgn="auto" latinLnBrk="0" hangingPunct="1">
              <a:lnSpc>
                <a:spcPct val="120000"/>
              </a:lnSpc>
              <a:spcBef>
                <a:spcPts val="1200"/>
              </a:spcBef>
              <a:spcAft>
                <a:spcPts val="0"/>
              </a:spcAft>
              <a:buClrTx/>
              <a:buSzTx/>
              <a:buFont typeface="Arial" pitchFamily="34" charset="0"/>
              <a:buChar char="•"/>
              <a:tabLst/>
              <a:defRPr/>
            </a:pPr>
            <a:r>
              <a:rPr kumimoji="1" lang="zh-CN" altLang="en-US"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可能导致的问题：</a:t>
            </a:r>
            <a:endParaRPr kumimoji="1" lang="en-US" altLang="zh-CN"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endParaRPr>
          </a:p>
          <a:p>
            <a:pPr marL="800100" lvl="1" indent="-342900">
              <a:lnSpc>
                <a:spcPct val="120000"/>
              </a:lnSpc>
              <a:spcBef>
                <a:spcPts val="1200"/>
              </a:spcBef>
              <a:buFont typeface="Arial" pitchFamily="34" charset="0"/>
              <a:buChar char="•"/>
              <a:defRPr/>
            </a:pPr>
            <a:r>
              <a:rPr kumimoji="1" lang="zh-CN" altLang="en-US"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所有</a:t>
            </a:r>
            <a:r>
              <a:rPr kumimoji="1" lang="en-US" altLang="zh-CN"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CPU</a:t>
            </a:r>
            <a:r>
              <a:rPr kumimoji="1" lang="zh-CN" altLang="en-US"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竞争全局调度器</a:t>
            </a:r>
            <a:endParaRPr kumimoji="1" lang="en-US" altLang="zh-CN"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endParaRPr>
          </a:p>
          <a:p>
            <a:pPr marL="800100" lvl="1" indent="-342900">
              <a:lnSpc>
                <a:spcPct val="120000"/>
              </a:lnSpc>
              <a:spcBef>
                <a:spcPts val="1200"/>
              </a:spcBef>
              <a:buFont typeface="Arial" pitchFamily="34" charset="0"/>
              <a:buChar char="•"/>
              <a:defRPr/>
            </a:pPr>
            <a:r>
              <a:rPr kumimoji="1" lang="zh-CN" altLang="en-US"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同一个线程可能在不同</a:t>
            </a:r>
            <a:r>
              <a:rPr kumimoji="1" lang="en-US" altLang="zh-CN"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CPU</a:t>
            </a:r>
            <a:r>
              <a:rPr kumimoji="1" lang="zh-CN" altLang="en-US"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上切换</a:t>
            </a:r>
            <a:endParaRPr kumimoji="1" lang="en-US" altLang="zh-CN"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endParaRPr>
          </a:p>
          <a:p>
            <a:pPr marL="1143000" lvl="2" indent="-285750">
              <a:lnSpc>
                <a:spcPct val="120000"/>
              </a:lnSpc>
              <a:spcBef>
                <a:spcPct val="20000"/>
              </a:spcBef>
              <a:buFont typeface="Arial" pitchFamily="34" charset="0"/>
              <a:buChar char="–"/>
              <a:defRPr/>
            </a:pPr>
            <a:r>
              <a:rPr kumimoji="1" lang="zh-CN" altLang="en-US"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切换开销大：</a:t>
            </a:r>
            <a:r>
              <a:rPr kumimoji="1" lang="en-US" altLang="zh-CN"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Cache</a:t>
            </a:r>
            <a:r>
              <a:rPr kumimoji="1" lang="zh-CN" altLang="en-US"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a:t>
            </a:r>
            <a:r>
              <a:rPr kumimoji="1" lang="en-US" altLang="zh-CN"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TLB</a:t>
            </a:r>
            <a:r>
              <a:rPr kumimoji="1" lang="zh-CN" altLang="en-US"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a:t>
            </a:r>
            <a:r>
              <a:rPr kumimoji="1" lang="en-US" altLang="zh-CN"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a:t>
            </a:r>
          </a:p>
          <a:p>
            <a:pPr marL="1143000" lvl="2" indent="-285750">
              <a:lnSpc>
                <a:spcPct val="120000"/>
              </a:lnSpc>
              <a:spcBef>
                <a:spcPct val="20000"/>
              </a:spcBef>
              <a:buFont typeface="Arial" pitchFamily="34" charset="0"/>
              <a:buChar char="–"/>
              <a:defRPr/>
            </a:pPr>
            <a:r>
              <a:rPr kumimoji="1" lang="zh-CN" altLang="en-US"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缓存局部性差</a:t>
            </a:r>
          </a:p>
        </p:txBody>
      </p:sp>
    </p:spTree>
    <p:extLst>
      <p:ext uri="{BB962C8B-B14F-4D97-AF65-F5344CB8AC3E}">
        <p14:creationId xmlns:p14="http://schemas.microsoft.com/office/powerpoint/2010/main" val="11614139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B4473F67-ED95-4C09-C2E5-C0A44B1703A1}"/>
              </a:ext>
            </a:extLst>
          </p:cNvPr>
          <p:cNvSpPr>
            <a:spLocks noGrp="1"/>
          </p:cNvSpPr>
          <p:nvPr>
            <p:ph type="sldNum" sz="quarter" idx="12"/>
          </p:nvPr>
        </p:nvSpPr>
        <p:spPr/>
        <p:txBody>
          <a:bodyPr/>
          <a:lstStyle/>
          <a:p>
            <a:fld id="{ADE361C3-C043-4A6E-BDCE-8DA1E7D90A3B}" type="slidenum">
              <a:rPr lang="zh-CN" altLang="en-US" smtClean="0"/>
              <a:pPr/>
              <a:t>91</a:t>
            </a:fld>
            <a:endParaRPr lang="zh-CN" altLang="en-US"/>
          </a:p>
        </p:txBody>
      </p:sp>
      <p:sp>
        <p:nvSpPr>
          <p:cNvPr id="4" name="标题 3">
            <a:extLst>
              <a:ext uri="{FF2B5EF4-FFF2-40B4-BE49-F238E27FC236}">
                <a16:creationId xmlns:a16="http://schemas.microsoft.com/office/drawing/2014/main" id="{7522DD10-919D-EEE7-3A7D-09DF14EF69BF}"/>
              </a:ext>
            </a:extLst>
          </p:cNvPr>
          <p:cNvSpPr>
            <a:spLocks noGrp="1"/>
          </p:cNvSpPr>
          <p:nvPr>
            <p:ph type="title"/>
          </p:nvPr>
        </p:nvSpPr>
        <p:spPr/>
        <p:txBody>
          <a:bodyPr/>
          <a:lstStyle/>
          <a:p>
            <a:r>
              <a:rPr kumimoji="1" lang="zh-CN" altLang="en-US" dirty="0"/>
              <a:t>每个</a:t>
            </a:r>
            <a:r>
              <a:rPr kumimoji="1" lang="en-US" altLang="zh-CN" dirty="0"/>
              <a:t>CPU</a:t>
            </a:r>
            <a:r>
              <a:rPr kumimoji="1" lang="zh-CN" altLang="en-US" dirty="0"/>
              <a:t>核心维护本地运行队列</a:t>
            </a:r>
          </a:p>
        </p:txBody>
      </p:sp>
      <p:sp>
        <p:nvSpPr>
          <p:cNvPr id="6" name="矩形 5">
            <a:extLst>
              <a:ext uri="{FF2B5EF4-FFF2-40B4-BE49-F238E27FC236}">
                <a16:creationId xmlns:a16="http://schemas.microsoft.com/office/drawing/2014/main" id="{0DBBB6A2-FE51-018D-0D93-6FB3992BD84D}"/>
              </a:ext>
            </a:extLst>
          </p:cNvPr>
          <p:cNvSpPr/>
          <p:nvPr/>
        </p:nvSpPr>
        <p:spPr>
          <a:xfrm>
            <a:off x="2066432" y="3590133"/>
            <a:ext cx="936104"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任务</a:t>
            </a:r>
          </a:p>
        </p:txBody>
      </p:sp>
      <p:sp>
        <p:nvSpPr>
          <p:cNvPr id="7" name="矩形 6">
            <a:extLst>
              <a:ext uri="{FF2B5EF4-FFF2-40B4-BE49-F238E27FC236}">
                <a16:creationId xmlns:a16="http://schemas.microsoft.com/office/drawing/2014/main" id="{96B0794F-DE86-B727-7336-074A68166F23}"/>
              </a:ext>
            </a:extLst>
          </p:cNvPr>
          <p:cNvSpPr/>
          <p:nvPr/>
        </p:nvSpPr>
        <p:spPr>
          <a:xfrm>
            <a:off x="2066432" y="3302101"/>
            <a:ext cx="936104"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chemeClr val="tx1"/>
                </a:solidFill>
              </a:rPr>
              <a:t>…</a:t>
            </a:r>
            <a:endParaRPr kumimoji="1" lang="zh-CN" altLang="en-US" sz="1400" dirty="0">
              <a:solidFill>
                <a:schemeClr val="tx1"/>
              </a:solidFill>
            </a:endParaRPr>
          </a:p>
        </p:txBody>
      </p:sp>
      <p:sp>
        <p:nvSpPr>
          <p:cNvPr id="8" name="矩形 7">
            <a:extLst>
              <a:ext uri="{FF2B5EF4-FFF2-40B4-BE49-F238E27FC236}">
                <a16:creationId xmlns:a16="http://schemas.microsoft.com/office/drawing/2014/main" id="{C4100921-8205-2380-C102-689D9799F15D}"/>
              </a:ext>
            </a:extLst>
          </p:cNvPr>
          <p:cNvSpPr/>
          <p:nvPr/>
        </p:nvSpPr>
        <p:spPr>
          <a:xfrm>
            <a:off x="2066432" y="3014069"/>
            <a:ext cx="936104"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任务</a:t>
            </a:r>
          </a:p>
        </p:txBody>
      </p:sp>
      <p:sp>
        <p:nvSpPr>
          <p:cNvPr id="14" name="文本框 13">
            <a:extLst>
              <a:ext uri="{FF2B5EF4-FFF2-40B4-BE49-F238E27FC236}">
                <a16:creationId xmlns:a16="http://schemas.microsoft.com/office/drawing/2014/main" id="{29FD16C3-C5CC-3383-3A6C-0483AC66BD88}"/>
              </a:ext>
            </a:extLst>
          </p:cNvPr>
          <p:cNvSpPr txBox="1"/>
          <p:nvPr/>
        </p:nvSpPr>
        <p:spPr>
          <a:xfrm>
            <a:off x="5181811" y="3602009"/>
            <a:ext cx="562200" cy="307777"/>
          </a:xfrm>
          <a:prstGeom prst="rect">
            <a:avLst/>
          </a:prstGeom>
          <a:noFill/>
        </p:spPr>
        <p:txBody>
          <a:bodyPr wrap="square" rtlCol="0">
            <a:spAutoFit/>
          </a:bodyPr>
          <a:lstStyle/>
          <a:p>
            <a:pPr algn="ctr"/>
            <a:r>
              <a:rPr kumimoji="1" lang="en-US" altLang="zh-CN" sz="1400" dirty="0"/>
              <a:t>…</a:t>
            </a:r>
            <a:endParaRPr kumimoji="1" lang="zh-CN" altLang="en-US" sz="1400" dirty="0"/>
          </a:p>
        </p:txBody>
      </p:sp>
      <p:sp>
        <p:nvSpPr>
          <p:cNvPr id="17" name="椭圆 16">
            <a:extLst>
              <a:ext uri="{FF2B5EF4-FFF2-40B4-BE49-F238E27FC236}">
                <a16:creationId xmlns:a16="http://schemas.microsoft.com/office/drawing/2014/main" id="{D33CF332-03E7-C342-2A46-7577A92E13B2}"/>
              </a:ext>
            </a:extLst>
          </p:cNvPr>
          <p:cNvSpPr/>
          <p:nvPr/>
        </p:nvSpPr>
        <p:spPr>
          <a:xfrm>
            <a:off x="1850408" y="4202236"/>
            <a:ext cx="1368152" cy="5905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CPU</a:t>
            </a:r>
            <a:r>
              <a:rPr kumimoji="1" lang="zh-CN" altLang="en-US" sz="1400" dirty="0"/>
              <a:t>核心</a:t>
            </a:r>
          </a:p>
        </p:txBody>
      </p:sp>
      <p:sp>
        <p:nvSpPr>
          <p:cNvPr id="18" name="矩形 17">
            <a:extLst>
              <a:ext uri="{FF2B5EF4-FFF2-40B4-BE49-F238E27FC236}">
                <a16:creationId xmlns:a16="http://schemas.microsoft.com/office/drawing/2014/main" id="{A2DCB022-15EF-752E-4BBC-06D763547B04}"/>
              </a:ext>
            </a:extLst>
          </p:cNvPr>
          <p:cNvSpPr/>
          <p:nvPr/>
        </p:nvSpPr>
        <p:spPr>
          <a:xfrm>
            <a:off x="3916079" y="1060105"/>
            <a:ext cx="936104"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新任务</a:t>
            </a:r>
          </a:p>
        </p:txBody>
      </p:sp>
      <p:sp>
        <p:nvSpPr>
          <p:cNvPr id="20" name="文本框 19">
            <a:extLst>
              <a:ext uri="{FF2B5EF4-FFF2-40B4-BE49-F238E27FC236}">
                <a16:creationId xmlns:a16="http://schemas.microsoft.com/office/drawing/2014/main" id="{9BD44310-4688-647F-7438-03745CCA6BC4}"/>
              </a:ext>
            </a:extLst>
          </p:cNvPr>
          <p:cNvSpPr txBox="1"/>
          <p:nvPr/>
        </p:nvSpPr>
        <p:spPr>
          <a:xfrm>
            <a:off x="7460755" y="3302101"/>
            <a:ext cx="1261884" cy="307777"/>
          </a:xfrm>
          <a:prstGeom prst="rect">
            <a:avLst/>
          </a:prstGeom>
          <a:noFill/>
        </p:spPr>
        <p:txBody>
          <a:bodyPr wrap="none" rtlCol="0">
            <a:spAutoFit/>
          </a:bodyPr>
          <a:lstStyle/>
          <a:p>
            <a:r>
              <a:rPr kumimoji="1" lang="zh-CN" altLang="en-US" sz="1400" dirty="0"/>
              <a:t>本地运行队列</a:t>
            </a:r>
          </a:p>
        </p:txBody>
      </p:sp>
      <p:cxnSp>
        <p:nvCxnSpPr>
          <p:cNvPr id="26" name="直线箭头连接符 25">
            <a:extLst>
              <a:ext uri="{FF2B5EF4-FFF2-40B4-BE49-F238E27FC236}">
                <a16:creationId xmlns:a16="http://schemas.microsoft.com/office/drawing/2014/main" id="{D5155C34-248F-8E53-482C-1B21DD8A8862}"/>
              </a:ext>
            </a:extLst>
          </p:cNvPr>
          <p:cNvCxnSpPr>
            <a:cxnSpLocks/>
            <a:stCxn id="6" idx="2"/>
            <a:endCxn id="17" idx="0"/>
          </p:cNvCxnSpPr>
          <p:nvPr/>
        </p:nvCxnSpPr>
        <p:spPr>
          <a:xfrm>
            <a:off x="2534484" y="3878165"/>
            <a:ext cx="0" cy="3240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肘形连接符 36">
            <a:extLst>
              <a:ext uri="{FF2B5EF4-FFF2-40B4-BE49-F238E27FC236}">
                <a16:creationId xmlns:a16="http://schemas.microsoft.com/office/drawing/2014/main" id="{51847B20-9B6F-3623-9B3D-26C35010ADBC}"/>
              </a:ext>
            </a:extLst>
          </p:cNvPr>
          <p:cNvCxnSpPr>
            <a:cxnSpLocks/>
            <a:stCxn id="17" idx="4"/>
            <a:endCxn id="8" idx="0"/>
          </p:cNvCxnSpPr>
          <p:nvPr/>
        </p:nvCxnSpPr>
        <p:spPr>
          <a:xfrm rot="5400000" flipH="1">
            <a:off x="1645117" y="3903436"/>
            <a:ext cx="1778734" cy="12700"/>
          </a:xfrm>
          <a:prstGeom prst="bentConnector5">
            <a:avLst>
              <a:gd name="adj1" fmla="val -12852"/>
              <a:gd name="adj2" fmla="val 7186425"/>
              <a:gd name="adj3" fmla="val 11285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0DDBD1A6-771F-2D3F-5657-6A157F58309C}"/>
              </a:ext>
            </a:extLst>
          </p:cNvPr>
          <p:cNvSpPr/>
          <p:nvPr/>
        </p:nvSpPr>
        <p:spPr>
          <a:xfrm>
            <a:off x="3922429" y="3590133"/>
            <a:ext cx="936104"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任务</a:t>
            </a:r>
          </a:p>
        </p:txBody>
      </p:sp>
      <p:sp>
        <p:nvSpPr>
          <p:cNvPr id="39" name="矩形 38">
            <a:extLst>
              <a:ext uri="{FF2B5EF4-FFF2-40B4-BE49-F238E27FC236}">
                <a16:creationId xmlns:a16="http://schemas.microsoft.com/office/drawing/2014/main" id="{46905D9D-085F-847B-0A13-7D5A045F6F17}"/>
              </a:ext>
            </a:extLst>
          </p:cNvPr>
          <p:cNvSpPr/>
          <p:nvPr/>
        </p:nvSpPr>
        <p:spPr>
          <a:xfrm>
            <a:off x="3922429" y="3302101"/>
            <a:ext cx="936104"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chemeClr val="tx1"/>
                </a:solidFill>
              </a:rPr>
              <a:t>…</a:t>
            </a:r>
            <a:endParaRPr kumimoji="1" lang="zh-CN" altLang="en-US" sz="1400" dirty="0">
              <a:solidFill>
                <a:schemeClr val="tx1"/>
              </a:solidFill>
            </a:endParaRPr>
          </a:p>
        </p:txBody>
      </p:sp>
      <p:sp>
        <p:nvSpPr>
          <p:cNvPr id="40" name="矩形 39">
            <a:extLst>
              <a:ext uri="{FF2B5EF4-FFF2-40B4-BE49-F238E27FC236}">
                <a16:creationId xmlns:a16="http://schemas.microsoft.com/office/drawing/2014/main" id="{54ED6307-FAE7-E6A3-5A45-8AE113AE3E37}"/>
              </a:ext>
            </a:extLst>
          </p:cNvPr>
          <p:cNvSpPr/>
          <p:nvPr/>
        </p:nvSpPr>
        <p:spPr>
          <a:xfrm>
            <a:off x="3922429" y="3014069"/>
            <a:ext cx="936104"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任务</a:t>
            </a:r>
          </a:p>
        </p:txBody>
      </p:sp>
      <p:sp>
        <p:nvSpPr>
          <p:cNvPr id="41" name="椭圆 40">
            <a:extLst>
              <a:ext uri="{FF2B5EF4-FFF2-40B4-BE49-F238E27FC236}">
                <a16:creationId xmlns:a16="http://schemas.microsoft.com/office/drawing/2014/main" id="{B612BDB7-3D05-BCAF-B3EF-2E986C6C3A69}"/>
              </a:ext>
            </a:extLst>
          </p:cNvPr>
          <p:cNvSpPr/>
          <p:nvPr/>
        </p:nvSpPr>
        <p:spPr>
          <a:xfrm>
            <a:off x="3706405" y="4202236"/>
            <a:ext cx="1368152" cy="5905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CPU</a:t>
            </a:r>
            <a:r>
              <a:rPr kumimoji="1" lang="zh-CN" altLang="en-US" sz="1400" dirty="0"/>
              <a:t>核心</a:t>
            </a:r>
          </a:p>
        </p:txBody>
      </p:sp>
      <p:cxnSp>
        <p:nvCxnSpPr>
          <p:cNvPr id="42" name="直线箭头连接符 41">
            <a:extLst>
              <a:ext uri="{FF2B5EF4-FFF2-40B4-BE49-F238E27FC236}">
                <a16:creationId xmlns:a16="http://schemas.microsoft.com/office/drawing/2014/main" id="{2D7447BC-A83C-079D-90B3-2AD6D6B9DC5B}"/>
              </a:ext>
            </a:extLst>
          </p:cNvPr>
          <p:cNvCxnSpPr>
            <a:cxnSpLocks/>
            <a:stCxn id="38" idx="2"/>
            <a:endCxn id="41" idx="0"/>
          </p:cNvCxnSpPr>
          <p:nvPr/>
        </p:nvCxnSpPr>
        <p:spPr>
          <a:xfrm>
            <a:off x="4390481" y="3878165"/>
            <a:ext cx="0" cy="3240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肘形连接符 42">
            <a:extLst>
              <a:ext uri="{FF2B5EF4-FFF2-40B4-BE49-F238E27FC236}">
                <a16:creationId xmlns:a16="http://schemas.microsoft.com/office/drawing/2014/main" id="{BF994914-1BDB-E1C1-0851-D1A9B4868A1F}"/>
              </a:ext>
            </a:extLst>
          </p:cNvPr>
          <p:cNvCxnSpPr>
            <a:stCxn id="41" idx="4"/>
            <a:endCxn id="40" idx="0"/>
          </p:cNvCxnSpPr>
          <p:nvPr/>
        </p:nvCxnSpPr>
        <p:spPr>
          <a:xfrm rot="5400000" flipH="1">
            <a:off x="3501114" y="3903436"/>
            <a:ext cx="1778734" cy="12700"/>
          </a:xfrm>
          <a:prstGeom prst="bentConnector5">
            <a:avLst>
              <a:gd name="adj1" fmla="val -12852"/>
              <a:gd name="adj2" fmla="val 7186425"/>
              <a:gd name="adj3" fmla="val 11285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94C3F21D-E383-4D71-75A3-1F4D162D5B14}"/>
              </a:ext>
            </a:extLst>
          </p:cNvPr>
          <p:cNvSpPr/>
          <p:nvPr/>
        </p:nvSpPr>
        <p:spPr>
          <a:xfrm>
            <a:off x="6449802" y="3582336"/>
            <a:ext cx="936104"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任务</a:t>
            </a:r>
          </a:p>
        </p:txBody>
      </p:sp>
      <p:sp>
        <p:nvSpPr>
          <p:cNvPr id="45" name="矩形 44">
            <a:extLst>
              <a:ext uri="{FF2B5EF4-FFF2-40B4-BE49-F238E27FC236}">
                <a16:creationId xmlns:a16="http://schemas.microsoft.com/office/drawing/2014/main" id="{8EBBE90D-AAE0-E320-452A-4D4A8D429931}"/>
              </a:ext>
            </a:extLst>
          </p:cNvPr>
          <p:cNvSpPr/>
          <p:nvPr/>
        </p:nvSpPr>
        <p:spPr>
          <a:xfrm>
            <a:off x="6449802" y="3294304"/>
            <a:ext cx="936104"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chemeClr val="tx1"/>
                </a:solidFill>
              </a:rPr>
              <a:t>…</a:t>
            </a:r>
            <a:endParaRPr kumimoji="1" lang="zh-CN" altLang="en-US" sz="1400" dirty="0">
              <a:solidFill>
                <a:schemeClr val="tx1"/>
              </a:solidFill>
            </a:endParaRPr>
          </a:p>
        </p:txBody>
      </p:sp>
      <p:sp>
        <p:nvSpPr>
          <p:cNvPr id="46" name="矩形 45">
            <a:extLst>
              <a:ext uri="{FF2B5EF4-FFF2-40B4-BE49-F238E27FC236}">
                <a16:creationId xmlns:a16="http://schemas.microsoft.com/office/drawing/2014/main" id="{6A36B2F2-29C5-FC5C-3160-493449558741}"/>
              </a:ext>
            </a:extLst>
          </p:cNvPr>
          <p:cNvSpPr/>
          <p:nvPr/>
        </p:nvSpPr>
        <p:spPr>
          <a:xfrm>
            <a:off x="6449802" y="3006272"/>
            <a:ext cx="936104"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任务</a:t>
            </a:r>
          </a:p>
        </p:txBody>
      </p:sp>
      <p:sp>
        <p:nvSpPr>
          <p:cNvPr id="47" name="椭圆 46">
            <a:extLst>
              <a:ext uri="{FF2B5EF4-FFF2-40B4-BE49-F238E27FC236}">
                <a16:creationId xmlns:a16="http://schemas.microsoft.com/office/drawing/2014/main" id="{B76500D9-526F-3E42-D916-B91D521552AD}"/>
              </a:ext>
            </a:extLst>
          </p:cNvPr>
          <p:cNvSpPr/>
          <p:nvPr/>
        </p:nvSpPr>
        <p:spPr>
          <a:xfrm>
            <a:off x="6233778" y="4194439"/>
            <a:ext cx="1368152" cy="5905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CPU</a:t>
            </a:r>
            <a:r>
              <a:rPr kumimoji="1" lang="zh-CN" altLang="en-US" sz="1400" dirty="0"/>
              <a:t>核心</a:t>
            </a:r>
          </a:p>
        </p:txBody>
      </p:sp>
      <p:cxnSp>
        <p:nvCxnSpPr>
          <p:cNvPr id="48" name="直线箭头连接符 47">
            <a:extLst>
              <a:ext uri="{FF2B5EF4-FFF2-40B4-BE49-F238E27FC236}">
                <a16:creationId xmlns:a16="http://schemas.microsoft.com/office/drawing/2014/main" id="{25C8CBFF-E738-6566-2015-65DC716A017F}"/>
              </a:ext>
            </a:extLst>
          </p:cNvPr>
          <p:cNvCxnSpPr>
            <a:cxnSpLocks/>
            <a:stCxn id="44" idx="2"/>
            <a:endCxn id="47" idx="0"/>
          </p:cNvCxnSpPr>
          <p:nvPr/>
        </p:nvCxnSpPr>
        <p:spPr>
          <a:xfrm>
            <a:off x="6917854" y="3870368"/>
            <a:ext cx="0" cy="3240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肘形连接符 48">
            <a:extLst>
              <a:ext uri="{FF2B5EF4-FFF2-40B4-BE49-F238E27FC236}">
                <a16:creationId xmlns:a16="http://schemas.microsoft.com/office/drawing/2014/main" id="{C1D6946C-6E59-0DF2-8BCE-6879967D0ABD}"/>
              </a:ext>
            </a:extLst>
          </p:cNvPr>
          <p:cNvCxnSpPr>
            <a:stCxn id="47" idx="4"/>
            <a:endCxn id="46" idx="0"/>
          </p:cNvCxnSpPr>
          <p:nvPr/>
        </p:nvCxnSpPr>
        <p:spPr>
          <a:xfrm rot="5400000" flipH="1">
            <a:off x="6028487" y="3895639"/>
            <a:ext cx="1778734" cy="12700"/>
          </a:xfrm>
          <a:prstGeom prst="bentConnector5">
            <a:avLst>
              <a:gd name="adj1" fmla="val -12852"/>
              <a:gd name="adj2" fmla="val 7186425"/>
              <a:gd name="adj3" fmla="val 11285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肘形连接符 49">
            <a:extLst>
              <a:ext uri="{FF2B5EF4-FFF2-40B4-BE49-F238E27FC236}">
                <a16:creationId xmlns:a16="http://schemas.microsoft.com/office/drawing/2014/main" id="{1AEF8A06-2633-F57E-661B-667E292C381E}"/>
              </a:ext>
            </a:extLst>
          </p:cNvPr>
          <p:cNvCxnSpPr>
            <a:cxnSpLocks/>
            <a:stCxn id="18" idx="2"/>
            <a:endCxn id="8" idx="0"/>
          </p:cNvCxnSpPr>
          <p:nvPr/>
        </p:nvCxnSpPr>
        <p:spPr>
          <a:xfrm rot="5400000">
            <a:off x="2626342" y="1256280"/>
            <a:ext cx="1665932" cy="1849647"/>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肘形连接符 52">
            <a:extLst>
              <a:ext uri="{FF2B5EF4-FFF2-40B4-BE49-F238E27FC236}">
                <a16:creationId xmlns:a16="http://schemas.microsoft.com/office/drawing/2014/main" id="{59CB1273-FE47-615C-D963-B0A840CEAE26}"/>
              </a:ext>
            </a:extLst>
          </p:cNvPr>
          <p:cNvCxnSpPr>
            <a:cxnSpLocks/>
            <a:stCxn id="18" idx="2"/>
            <a:endCxn id="40" idx="0"/>
          </p:cNvCxnSpPr>
          <p:nvPr/>
        </p:nvCxnSpPr>
        <p:spPr>
          <a:xfrm rot="16200000" flipH="1">
            <a:off x="3554340" y="2177928"/>
            <a:ext cx="1665932" cy="6350"/>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肘形连接符 55">
            <a:extLst>
              <a:ext uri="{FF2B5EF4-FFF2-40B4-BE49-F238E27FC236}">
                <a16:creationId xmlns:a16="http://schemas.microsoft.com/office/drawing/2014/main" id="{16ED570B-FA2B-E7D2-D2F7-041165B18410}"/>
              </a:ext>
            </a:extLst>
          </p:cNvPr>
          <p:cNvCxnSpPr>
            <a:cxnSpLocks/>
            <a:stCxn id="18" idx="2"/>
            <a:endCxn id="46" idx="0"/>
          </p:cNvCxnSpPr>
          <p:nvPr/>
        </p:nvCxnSpPr>
        <p:spPr>
          <a:xfrm rot="16200000" flipH="1">
            <a:off x="4821925" y="910342"/>
            <a:ext cx="1658135" cy="2533723"/>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769D1F7F-57C4-93BE-D9EA-5192FB80188B}"/>
              </a:ext>
            </a:extLst>
          </p:cNvPr>
          <p:cNvSpPr txBox="1"/>
          <p:nvPr/>
        </p:nvSpPr>
        <p:spPr>
          <a:xfrm>
            <a:off x="204669" y="5224341"/>
            <a:ext cx="3443571" cy="307777"/>
          </a:xfrm>
          <a:prstGeom prst="rect">
            <a:avLst/>
          </a:prstGeom>
          <a:noFill/>
        </p:spPr>
        <p:txBody>
          <a:bodyPr wrap="none" rtlCol="0">
            <a:spAutoFit/>
          </a:bodyPr>
          <a:lstStyle/>
          <a:p>
            <a:r>
              <a:rPr kumimoji="1" lang="zh-CN" altLang="en-US" sz="1400" dirty="0"/>
              <a:t>现被应用于</a:t>
            </a:r>
            <a:r>
              <a:rPr kumimoji="1" lang="en-US" altLang="zh-CN" sz="1400" dirty="0"/>
              <a:t>Linux</a:t>
            </a:r>
            <a:r>
              <a:rPr kumimoji="1" lang="zh-CN" altLang="en-US" sz="1400" dirty="0"/>
              <a:t>、</a:t>
            </a:r>
            <a:r>
              <a:rPr kumimoji="1" lang="en-US" altLang="zh-CN" sz="1400" dirty="0" err="1"/>
              <a:t>ChCore</a:t>
            </a:r>
            <a:r>
              <a:rPr kumimoji="1" lang="zh-CN" altLang="en-US" sz="1400" dirty="0"/>
              <a:t>等操作系统中</a:t>
            </a:r>
          </a:p>
        </p:txBody>
      </p:sp>
    </p:spTree>
    <p:extLst>
      <p:ext uri="{BB962C8B-B14F-4D97-AF65-F5344CB8AC3E}">
        <p14:creationId xmlns:p14="http://schemas.microsoft.com/office/powerpoint/2010/main" val="3367591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869164-92F1-4D43-BF71-A4B5DD712E63}"/>
              </a:ext>
            </a:extLst>
          </p:cNvPr>
          <p:cNvSpPr>
            <a:spLocks noGrp="1"/>
          </p:cNvSpPr>
          <p:nvPr>
            <p:ph type="title"/>
          </p:nvPr>
        </p:nvSpPr>
        <p:spPr>
          <a:xfrm>
            <a:off x="457200" y="228866"/>
            <a:ext cx="8229600" cy="900442"/>
          </a:xfrm>
        </p:spPr>
        <p:txBody>
          <a:bodyPr>
            <a:normAutofit/>
          </a:bodyPr>
          <a:lstStyle/>
          <a:p>
            <a:r>
              <a:rPr kumimoji="1" lang="zh-CN" altLang="en-US" dirty="0"/>
              <a:t>思考：指定线程在</a:t>
            </a:r>
            <a:r>
              <a:rPr kumimoji="1" lang="en-US" altLang="zh-CN" dirty="0"/>
              <a:t>CPU</a:t>
            </a:r>
            <a:r>
              <a:rPr kumimoji="1" lang="zh-CN" altLang="en-US" dirty="0"/>
              <a:t>上执行的问题</a:t>
            </a:r>
          </a:p>
        </p:txBody>
      </p:sp>
      <p:sp>
        <p:nvSpPr>
          <p:cNvPr id="3" name="内容占位符 2">
            <a:extLst>
              <a:ext uri="{FF2B5EF4-FFF2-40B4-BE49-F238E27FC236}">
                <a16:creationId xmlns:a16="http://schemas.microsoft.com/office/drawing/2014/main" id="{C51FEA20-F458-C942-9BDF-7F041F3B021E}"/>
              </a:ext>
            </a:extLst>
          </p:cNvPr>
          <p:cNvSpPr>
            <a:spLocks noGrp="1"/>
          </p:cNvSpPr>
          <p:nvPr>
            <p:ph idx="1"/>
          </p:nvPr>
        </p:nvSpPr>
        <p:spPr/>
        <p:txBody>
          <a:bodyPr/>
          <a:lstStyle/>
          <a:p>
            <a:r>
              <a:rPr kumimoji="1" lang="zh-CN" altLang="en-US" dirty="0"/>
              <a:t>负载不均衡</a:t>
            </a:r>
          </a:p>
        </p:txBody>
      </p:sp>
      <p:sp>
        <p:nvSpPr>
          <p:cNvPr id="4" name="灯片编号占位符 3">
            <a:extLst>
              <a:ext uri="{FF2B5EF4-FFF2-40B4-BE49-F238E27FC236}">
                <a16:creationId xmlns:a16="http://schemas.microsoft.com/office/drawing/2014/main" id="{5B1A8B85-B7A4-BE46-BEA5-DF9588F0D60B}"/>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92</a:t>
            </a:fld>
            <a:endParaRPr lang="zh-CN" altLang="en-US"/>
          </a:p>
        </p:txBody>
      </p:sp>
      <p:sp>
        <p:nvSpPr>
          <p:cNvPr id="18" name="页脚占位符 4">
            <a:extLst>
              <a:ext uri="{FF2B5EF4-FFF2-40B4-BE49-F238E27FC236}">
                <a16:creationId xmlns:a16="http://schemas.microsoft.com/office/drawing/2014/main" id="{C8DE0B0F-6D36-5245-A031-1F9F3BABB5AC}"/>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
        <p:nvSpPr>
          <p:cNvPr id="23" name="椭圆 22">
            <a:extLst>
              <a:ext uri="{FF2B5EF4-FFF2-40B4-BE49-F238E27FC236}">
                <a16:creationId xmlns:a16="http://schemas.microsoft.com/office/drawing/2014/main" id="{3E7DB3CC-C294-A356-6DEC-EBEB96F09A3A}"/>
              </a:ext>
            </a:extLst>
          </p:cNvPr>
          <p:cNvSpPr/>
          <p:nvPr/>
        </p:nvSpPr>
        <p:spPr>
          <a:xfrm>
            <a:off x="1109300" y="4194438"/>
            <a:ext cx="1368152" cy="5905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CPU</a:t>
            </a:r>
            <a:r>
              <a:rPr kumimoji="1" lang="zh-CN" altLang="en-US" sz="1400" dirty="0"/>
              <a:t>核心</a:t>
            </a:r>
          </a:p>
        </p:txBody>
      </p:sp>
      <p:sp>
        <p:nvSpPr>
          <p:cNvPr id="24" name="椭圆 23">
            <a:extLst>
              <a:ext uri="{FF2B5EF4-FFF2-40B4-BE49-F238E27FC236}">
                <a16:creationId xmlns:a16="http://schemas.microsoft.com/office/drawing/2014/main" id="{78171D81-F751-CE8C-3909-F72ECAE7D34A}"/>
              </a:ext>
            </a:extLst>
          </p:cNvPr>
          <p:cNvSpPr/>
          <p:nvPr/>
        </p:nvSpPr>
        <p:spPr>
          <a:xfrm>
            <a:off x="3706405" y="4202236"/>
            <a:ext cx="1368152" cy="5905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CPU</a:t>
            </a:r>
            <a:r>
              <a:rPr kumimoji="1" lang="zh-CN" altLang="en-US" sz="1400" dirty="0"/>
              <a:t>核心</a:t>
            </a:r>
          </a:p>
        </p:txBody>
      </p:sp>
      <p:sp>
        <p:nvSpPr>
          <p:cNvPr id="25" name="椭圆 24">
            <a:extLst>
              <a:ext uri="{FF2B5EF4-FFF2-40B4-BE49-F238E27FC236}">
                <a16:creationId xmlns:a16="http://schemas.microsoft.com/office/drawing/2014/main" id="{F4F80911-7F57-C8EA-C606-5B7CFB6B50AC}"/>
              </a:ext>
            </a:extLst>
          </p:cNvPr>
          <p:cNvSpPr/>
          <p:nvPr/>
        </p:nvSpPr>
        <p:spPr>
          <a:xfrm>
            <a:off x="6233778" y="4194439"/>
            <a:ext cx="1368152" cy="5905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CPU</a:t>
            </a:r>
            <a:r>
              <a:rPr kumimoji="1" lang="zh-CN" altLang="en-US" sz="1400" dirty="0"/>
              <a:t>核心</a:t>
            </a:r>
          </a:p>
        </p:txBody>
      </p:sp>
      <p:sp>
        <p:nvSpPr>
          <p:cNvPr id="26" name="矩形 25">
            <a:extLst>
              <a:ext uri="{FF2B5EF4-FFF2-40B4-BE49-F238E27FC236}">
                <a16:creationId xmlns:a16="http://schemas.microsoft.com/office/drawing/2014/main" id="{F0641E33-713F-5F86-4CB0-A315FDB22611}"/>
              </a:ext>
            </a:extLst>
          </p:cNvPr>
          <p:cNvSpPr/>
          <p:nvPr/>
        </p:nvSpPr>
        <p:spPr>
          <a:xfrm>
            <a:off x="1325324" y="3465873"/>
            <a:ext cx="936104"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任务</a:t>
            </a:r>
          </a:p>
        </p:txBody>
      </p:sp>
      <p:sp>
        <p:nvSpPr>
          <p:cNvPr id="27" name="矩形 26">
            <a:extLst>
              <a:ext uri="{FF2B5EF4-FFF2-40B4-BE49-F238E27FC236}">
                <a16:creationId xmlns:a16="http://schemas.microsoft.com/office/drawing/2014/main" id="{AFE391E1-F07A-E7E0-B83B-61353221E5C3}"/>
              </a:ext>
            </a:extLst>
          </p:cNvPr>
          <p:cNvSpPr/>
          <p:nvPr/>
        </p:nvSpPr>
        <p:spPr>
          <a:xfrm>
            <a:off x="1325324" y="3185239"/>
            <a:ext cx="936104"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任务</a:t>
            </a:r>
          </a:p>
        </p:txBody>
      </p:sp>
      <p:sp>
        <p:nvSpPr>
          <p:cNvPr id="28" name="矩形 27">
            <a:extLst>
              <a:ext uri="{FF2B5EF4-FFF2-40B4-BE49-F238E27FC236}">
                <a16:creationId xmlns:a16="http://schemas.microsoft.com/office/drawing/2014/main" id="{7D5833FB-E1C0-F2F9-B1A2-D97ADC100E66}"/>
              </a:ext>
            </a:extLst>
          </p:cNvPr>
          <p:cNvSpPr/>
          <p:nvPr/>
        </p:nvSpPr>
        <p:spPr>
          <a:xfrm>
            <a:off x="1325324" y="2900401"/>
            <a:ext cx="936104"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任务</a:t>
            </a:r>
          </a:p>
        </p:txBody>
      </p:sp>
      <p:sp>
        <p:nvSpPr>
          <p:cNvPr id="29" name="矩形 28">
            <a:extLst>
              <a:ext uri="{FF2B5EF4-FFF2-40B4-BE49-F238E27FC236}">
                <a16:creationId xmlns:a16="http://schemas.microsoft.com/office/drawing/2014/main" id="{73101844-3B06-8506-DA8E-17213D8C86F0}"/>
              </a:ext>
            </a:extLst>
          </p:cNvPr>
          <p:cNvSpPr/>
          <p:nvPr/>
        </p:nvSpPr>
        <p:spPr>
          <a:xfrm>
            <a:off x="3923928" y="3473271"/>
            <a:ext cx="936104"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任务</a:t>
            </a:r>
          </a:p>
        </p:txBody>
      </p:sp>
    </p:spTree>
    <p:extLst>
      <p:ext uri="{BB962C8B-B14F-4D97-AF65-F5344CB8AC3E}">
        <p14:creationId xmlns:p14="http://schemas.microsoft.com/office/powerpoint/2010/main" val="42312390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869164-92F1-4D43-BF71-A4B5DD712E63}"/>
              </a:ext>
            </a:extLst>
          </p:cNvPr>
          <p:cNvSpPr>
            <a:spLocks noGrp="1"/>
          </p:cNvSpPr>
          <p:nvPr>
            <p:ph type="title"/>
          </p:nvPr>
        </p:nvSpPr>
        <p:spPr>
          <a:xfrm>
            <a:off x="457200" y="228866"/>
            <a:ext cx="8229600" cy="900442"/>
          </a:xfrm>
        </p:spPr>
        <p:txBody>
          <a:bodyPr>
            <a:normAutofit/>
          </a:bodyPr>
          <a:lstStyle/>
          <a:p>
            <a:r>
              <a:rPr kumimoji="1" lang="zh-CN" altLang="en-US" dirty="0"/>
              <a:t>负载均衡（</a:t>
            </a:r>
            <a:r>
              <a:rPr kumimoji="1" lang="en-US" altLang="zh-CN" dirty="0"/>
              <a:t>Load</a:t>
            </a:r>
            <a:r>
              <a:rPr kumimoji="1" lang="zh-CN" altLang="en-US" dirty="0"/>
              <a:t> </a:t>
            </a:r>
            <a:r>
              <a:rPr kumimoji="1" lang="en-US" altLang="zh-CN" dirty="0"/>
              <a:t>Balance</a:t>
            </a:r>
            <a:r>
              <a:rPr kumimoji="1" lang="zh-CN" altLang="en-US" dirty="0"/>
              <a:t>）</a:t>
            </a:r>
          </a:p>
        </p:txBody>
      </p:sp>
      <p:sp>
        <p:nvSpPr>
          <p:cNvPr id="3" name="内容占位符 2">
            <a:extLst>
              <a:ext uri="{FF2B5EF4-FFF2-40B4-BE49-F238E27FC236}">
                <a16:creationId xmlns:a16="http://schemas.microsoft.com/office/drawing/2014/main" id="{C51FEA20-F458-C942-9BDF-7F041F3B021E}"/>
              </a:ext>
            </a:extLst>
          </p:cNvPr>
          <p:cNvSpPr>
            <a:spLocks noGrp="1"/>
          </p:cNvSpPr>
          <p:nvPr>
            <p:ph idx="1"/>
          </p:nvPr>
        </p:nvSpPr>
        <p:spPr/>
        <p:txBody>
          <a:bodyPr/>
          <a:lstStyle/>
          <a:p>
            <a:r>
              <a:rPr kumimoji="1" lang="zh-CN" altLang="en-US" dirty="0"/>
              <a:t>需要追踪</a:t>
            </a:r>
            <a:r>
              <a:rPr kumimoji="1" lang="en-US" altLang="zh-CN" dirty="0"/>
              <a:t>CPU</a:t>
            </a:r>
            <a:r>
              <a:rPr kumimoji="1" lang="zh-CN" altLang="en-US" dirty="0"/>
              <a:t>的负载情况</a:t>
            </a:r>
            <a:endParaRPr kumimoji="1" lang="en-US" altLang="zh-CN" dirty="0"/>
          </a:p>
          <a:p>
            <a:r>
              <a:rPr kumimoji="1" lang="zh-CN" altLang="en-US" dirty="0"/>
              <a:t>将任务从负载高的</a:t>
            </a:r>
            <a:r>
              <a:rPr kumimoji="1" lang="en-US" altLang="zh-CN" dirty="0"/>
              <a:t>CPU</a:t>
            </a:r>
            <a:r>
              <a:rPr kumimoji="1" lang="zh-CN" altLang="en-US" dirty="0"/>
              <a:t>迁移到负载低的</a:t>
            </a:r>
            <a:r>
              <a:rPr kumimoji="1" lang="en-US" altLang="zh-CN" dirty="0"/>
              <a:t>CPU</a:t>
            </a:r>
            <a:endParaRPr kumimoji="1" lang="zh-CN" altLang="en-US" dirty="0"/>
          </a:p>
        </p:txBody>
      </p:sp>
      <p:sp>
        <p:nvSpPr>
          <p:cNvPr id="4" name="灯片编号占位符 3">
            <a:extLst>
              <a:ext uri="{FF2B5EF4-FFF2-40B4-BE49-F238E27FC236}">
                <a16:creationId xmlns:a16="http://schemas.microsoft.com/office/drawing/2014/main" id="{5B1A8B85-B7A4-BE46-BEA5-DF9588F0D60B}"/>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93</a:t>
            </a:fld>
            <a:endParaRPr lang="zh-CN" altLang="en-US"/>
          </a:p>
        </p:txBody>
      </p:sp>
      <p:sp>
        <p:nvSpPr>
          <p:cNvPr id="18" name="页脚占位符 4">
            <a:extLst>
              <a:ext uri="{FF2B5EF4-FFF2-40B4-BE49-F238E27FC236}">
                <a16:creationId xmlns:a16="http://schemas.microsoft.com/office/drawing/2014/main" id="{C8DE0B0F-6D36-5245-A031-1F9F3BABB5AC}"/>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
        <p:nvSpPr>
          <p:cNvPr id="9" name="矩形 8">
            <a:extLst>
              <a:ext uri="{FF2B5EF4-FFF2-40B4-BE49-F238E27FC236}">
                <a16:creationId xmlns:a16="http://schemas.microsoft.com/office/drawing/2014/main" id="{51187520-F9F4-ECA5-2874-68E739C78832}"/>
              </a:ext>
            </a:extLst>
          </p:cNvPr>
          <p:cNvSpPr/>
          <p:nvPr/>
        </p:nvSpPr>
        <p:spPr>
          <a:xfrm>
            <a:off x="1325324" y="3465873"/>
            <a:ext cx="936104"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任务</a:t>
            </a:r>
          </a:p>
        </p:txBody>
      </p:sp>
      <p:sp>
        <p:nvSpPr>
          <p:cNvPr id="12" name="矩形 11">
            <a:extLst>
              <a:ext uri="{FF2B5EF4-FFF2-40B4-BE49-F238E27FC236}">
                <a16:creationId xmlns:a16="http://schemas.microsoft.com/office/drawing/2014/main" id="{DB734F2E-FF1C-6608-F204-C15FDFAAC0B2}"/>
              </a:ext>
            </a:extLst>
          </p:cNvPr>
          <p:cNvSpPr/>
          <p:nvPr/>
        </p:nvSpPr>
        <p:spPr>
          <a:xfrm>
            <a:off x="1325324" y="3185239"/>
            <a:ext cx="936104"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任务</a:t>
            </a:r>
          </a:p>
        </p:txBody>
      </p:sp>
      <p:sp>
        <p:nvSpPr>
          <p:cNvPr id="15" name="矩形 14">
            <a:extLst>
              <a:ext uri="{FF2B5EF4-FFF2-40B4-BE49-F238E27FC236}">
                <a16:creationId xmlns:a16="http://schemas.microsoft.com/office/drawing/2014/main" id="{960AC31C-5C95-E8CB-D2F3-C02FBA67AFFB}"/>
              </a:ext>
            </a:extLst>
          </p:cNvPr>
          <p:cNvSpPr/>
          <p:nvPr/>
        </p:nvSpPr>
        <p:spPr>
          <a:xfrm>
            <a:off x="1325324" y="2900401"/>
            <a:ext cx="936104"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任务</a:t>
            </a:r>
          </a:p>
        </p:txBody>
      </p:sp>
      <p:sp>
        <p:nvSpPr>
          <p:cNvPr id="20" name="矩形 19">
            <a:extLst>
              <a:ext uri="{FF2B5EF4-FFF2-40B4-BE49-F238E27FC236}">
                <a16:creationId xmlns:a16="http://schemas.microsoft.com/office/drawing/2014/main" id="{F6766068-2983-3253-A68F-7142C880EBF3}"/>
              </a:ext>
            </a:extLst>
          </p:cNvPr>
          <p:cNvSpPr/>
          <p:nvPr/>
        </p:nvSpPr>
        <p:spPr>
          <a:xfrm>
            <a:off x="3923928" y="3473271"/>
            <a:ext cx="936104"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任务</a:t>
            </a:r>
          </a:p>
        </p:txBody>
      </p:sp>
      <p:sp>
        <p:nvSpPr>
          <p:cNvPr id="23" name="椭圆 22">
            <a:extLst>
              <a:ext uri="{FF2B5EF4-FFF2-40B4-BE49-F238E27FC236}">
                <a16:creationId xmlns:a16="http://schemas.microsoft.com/office/drawing/2014/main" id="{3E7DB3CC-C294-A356-6DEC-EBEB96F09A3A}"/>
              </a:ext>
            </a:extLst>
          </p:cNvPr>
          <p:cNvSpPr/>
          <p:nvPr/>
        </p:nvSpPr>
        <p:spPr>
          <a:xfrm>
            <a:off x="1109300" y="4194438"/>
            <a:ext cx="1368152" cy="5905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CPU</a:t>
            </a:r>
            <a:r>
              <a:rPr kumimoji="1" lang="zh-CN" altLang="en-US" sz="1400" dirty="0"/>
              <a:t>核心</a:t>
            </a:r>
          </a:p>
        </p:txBody>
      </p:sp>
      <p:sp>
        <p:nvSpPr>
          <p:cNvPr id="24" name="椭圆 23">
            <a:extLst>
              <a:ext uri="{FF2B5EF4-FFF2-40B4-BE49-F238E27FC236}">
                <a16:creationId xmlns:a16="http://schemas.microsoft.com/office/drawing/2014/main" id="{78171D81-F751-CE8C-3909-F72ECAE7D34A}"/>
              </a:ext>
            </a:extLst>
          </p:cNvPr>
          <p:cNvSpPr/>
          <p:nvPr/>
        </p:nvSpPr>
        <p:spPr>
          <a:xfrm>
            <a:off x="3706405" y="4202236"/>
            <a:ext cx="1368152" cy="5905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CPU</a:t>
            </a:r>
            <a:r>
              <a:rPr kumimoji="1" lang="zh-CN" altLang="en-US" sz="1400" dirty="0"/>
              <a:t>核心</a:t>
            </a:r>
          </a:p>
        </p:txBody>
      </p:sp>
      <p:sp>
        <p:nvSpPr>
          <p:cNvPr id="25" name="椭圆 24">
            <a:extLst>
              <a:ext uri="{FF2B5EF4-FFF2-40B4-BE49-F238E27FC236}">
                <a16:creationId xmlns:a16="http://schemas.microsoft.com/office/drawing/2014/main" id="{F4F80911-7F57-C8EA-C606-5B7CFB6B50AC}"/>
              </a:ext>
            </a:extLst>
          </p:cNvPr>
          <p:cNvSpPr/>
          <p:nvPr/>
        </p:nvSpPr>
        <p:spPr>
          <a:xfrm>
            <a:off x="6233778" y="4194439"/>
            <a:ext cx="1368152" cy="5905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CPU</a:t>
            </a:r>
            <a:r>
              <a:rPr kumimoji="1" lang="zh-CN" altLang="en-US" sz="1400" dirty="0"/>
              <a:t>核心</a:t>
            </a:r>
          </a:p>
        </p:txBody>
      </p:sp>
      <p:cxnSp>
        <p:nvCxnSpPr>
          <p:cNvPr id="5" name="曲线连接符 4">
            <a:extLst>
              <a:ext uri="{FF2B5EF4-FFF2-40B4-BE49-F238E27FC236}">
                <a16:creationId xmlns:a16="http://schemas.microsoft.com/office/drawing/2014/main" id="{7FA8CD76-EF9C-239A-6388-F0519BE82F61}"/>
              </a:ext>
            </a:extLst>
          </p:cNvPr>
          <p:cNvCxnSpPr>
            <a:cxnSpLocks/>
          </p:cNvCxnSpPr>
          <p:nvPr/>
        </p:nvCxnSpPr>
        <p:spPr>
          <a:xfrm>
            <a:off x="2351890" y="2972354"/>
            <a:ext cx="4565964" cy="1203186"/>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8635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1DD18-95CE-7E45-BDE7-A44D57C9F2AC}"/>
              </a:ext>
            </a:extLst>
          </p:cNvPr>
          <p:cNvSpPr>
            <a:spLocks noGrp="1"/>
          </p:cNvSpPr>
          <p:nvPr>
            <p:ph type="title"/>
          </p:nvPr>
        </p:nvSpPr>
        <p:spPr>
          <a:xfrm>
            <a:off x="457200" y="228866"/>
            <a:ext cx="8229600" cy="900442"/>
          </a:xfrm>
        </p:spPr>
        <p:txBody>
          <a:bodyPr/>
          <a:lstStyle/>
          <a:p>
            <a:r>
              <a:rPr kumimoji="1" lang="zh-CN" altLang="en-US" dirty="0"/>
              <a:t>思考：如何定义任务的负载？</a:t>
            </a:r>
          </a:p>
        </p:txBody>
      </p:sp>
      <p:sp>
        <p:nvSpPr>
          <p:cNvPr id="3" name="内容占位符 2">
            <a:extLst>
              <a:ext uri="{FF2B5EF4-FFF2-40B4-BE49-F238E27FC236}">
                <a16:creationId xmlns:a16="http://schemas.microsoft.com/office/drawing/2014/main" id="{D1B2418F-F0E3-3F46-9607-033640196E90}"/>
              </a:ext>
            </a:extLst>
          </p:cNvPr>
          <p:cNvSpPr>
            <a:spLocks noGrp="1"/>
          </p:cNvSpPr>
          <p:nvPr>
            <p:ph idx="1"/>
          </p:nvPr>
        </p:nvSpPr>
        <p:spPr/>
        <p:txBody>
          <a:bodyPr>
            <a:normAutofit/>
          </a:bodyPr>
          <a:lstStyle/>
          <a:p>
            <a:r>
              <a:rPr kumimoji="1" lang="zh-CN" altLang="en-US" sz="2400" dirty="0"/>
              <a:t>根据任务负载定义的不同，负载均衡的效果也不尽相同</a:t>
            </a:r>
            <a:endParaRPr kumimoji="1" lang="en-US" altLang="zh-CN" sz="2400" dirty="0"/>
          </a:p>
          <a:p>
            <a:r>
              <a:rPr kumimoji="1" lang="zh-CN" altLang="en-US" sz="2400" dirty="0"/>
              <a:t>请探讨如下任务负载定义的优劣：</a:t>
            </a:r>
            <a:endParaRPr kumimoji="1" lang="en-US" altLang="zh-CN" sz="2400" dirty="0"/>
          </a:p>
          <a:p>
            <a:pPr lvl="1"/>
            <a:r>
              <a:rPr kumimoji="1" lang="zh-CN" altLang="en-US" sz="2200" dirty="0"/>
              <a:t>每个</a:t>
            </a:r>
            <a:r>
              <a:rPr kumimoji="1" lang="en-US" altLang="zh-CN" sz="2200" dirty="0"/>
              <a:t>CPU</a:t>
            </a:r>
            <a:r>
              <a:rPr kumimoji="1" lang="zh-CN" altLang="en-US" sz="2200" dirty="0"/>
              <a:t>核心本地运行队列的长度</a:t>
            </a:r>
            <a:endParaRPr kumimoji="1" lang="en-US" altLang="zh-CN" sz="2200" dirty="0"/>
          </a:p>
          <a:p>
            <a:pPr lvl="1"/>
            <a:r>
              <a:rPr kumimoji="1" lang="zh-CN" altLang="en-US" sz="2200" dirty="0"/>
              <a:t>每个任务单位时间内使用的</a:t>
            </a:r>
            <a:r>
              <a:rPr kumimoji="1" lang="en-US" altLang="zh-CN" sz="2200" dirty="0"/>
              <a:t>CPU</a:t>
            </a:r>
            <a:r>
              <a:rPr kumimoji="1" lang="zh-CN" altLang="en-US" sz="2200" dirty="0"/>
              <a:t>资源</a:t>
            </a:r>
            <a:endParaRPr kumimoji="1" lang="en-US" altLang="zh-CN" sz="2200" dirty="0"/>
          </a:p>
          <a:p>
            <a:endParaRPr kumimoji="1" lang="en-US" altLang="zh-CN" sz="2400" dirty="0"/>
          </a:p>
        </p:txBody>
      </p:sp>
      <p:sp>
        <p:nvSpPr>
          <p:cNvPr id="4" name="灯片编号占位符 3">
            <a:extLst>
              <a:ext uri="{FF2B5EF4-FFF2-40B4-BE49-F238E27FC236}">
                <a16:creationId xmlns:a16="http://schemas.microsoft.com/office/drawing/2014/main" id="{0BA5BC14-A90A-0845-86E3-E9319000BEA6}"/>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94</a:t>
            </a:fld>
            <a:endParaRPr lang="zh-CN" altLang="en-US"/>
          </a:p>
        </p:txBody>
      </p:sp>
      <p:sp>
        <p:nvSpPr>
          <p:cNvPr id="5" name="页脚占位符 4">
            <a:extLst>
              <a:ext uri="{FF2B5EF4-FFF2-40B4-BE49-F238E27FC236}">
                <a16:creationId xmlns:a16="http://schemas.microsoft.com/office/drawing/2014/main" id="{7A11CB33-0C7E-234C-A79D-359B56C03774}"/>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Tree>
    <p:extLst>
      <p:ext uri="{BB962C8B-B14F-4D97-AF65-F5344CB8AC3E}">
        <p14:creationId xmlns:p14="http://schemas.microsoft.com/office/powerpoint/2010/main" val="42721524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086C350-1400-84C7-2A57-F82DF076A044}"/>
              </a:ext>
            </a:extLst>
          </p:cNvPr>
          <p:cNvSpPr>
            <a:spLocks noGrp="1"/>
          </p:cNvSpPr>
          <p:nvPr>
            <p:ph idx="1"/>
          </p:nvPr>
        </p:nvSpPr>
        <p:spPr/>
        <p:txBody>
          <a:bodyPr>
            <a:normAutofit/>
          </a:bodyPr>
          <a:lstStyle/>
          <a:p>
            <a:r>
              <a:rPr kumimoji="1" lang="zh-CN" altLang="en-US" sz="1800" dirty="0"/>
              <a:t>程序员如何控制自己程序的行为？</a:t>
            </a:r>
            <a:endParaRPr kumimoji="1" lang="en-US" altLang="zh-CN" sz="1800" dirty="0"/>
          </a:p>
          <a:p>
            <a:pPr lvl="1"/>
            <a:r>
              <a:rPr kumimoji="1" lang="zh-CN" altLang="en-US" sz="1600" dirty="0"/>
              <a:t>例如，他希望某个线程独占一个</a:t>
            </a:r>
            <a:r>
              <a:rPr kumimoji="1" lang="en-US" altLang="zh-CN" sz="1600" dirty="0"/>
              <a:t>CPU</a:t>
            </a:r>
            <a:r>
              <a:rPr kumimoji="1" lang="zh-CN" altLang="en-US" sz="1600" dirty="0"/>
              <a:t>核心</a:t>
            </a:r>
            <a:endParaRPr kumimoji="1" lang="en-US" altLang="zh-CN" sz="1600" dirty="0"/>
          </a:p>
          <a:p>
            <a:r>
              <a:rPr kumimoji="1" lang="zh-CN" altLang="en-US" sz="1800" dirty="0"/>
              <a:t>通过操作系统暴露的任务亲和性接口，可以指定任务能够使用的</a:t>
            </a:r>
            <a:r>
              <a:rPr kumimoji="1" lang="en-US" altLang="zh-CN" sz="1800" dirty="0"/>
              <a:t>CPU</a:t>
            </a:r>
            <a:r>
              <a:rPr kumimoji="1" lang="zh-CN" altLang="en-US" sz="1800" dirty="0"/>
              <a:t>核心</a:t>
            </a:r>
          </a:p>
        </p:txBody>
      </p:sp>
      <p:sp>
        <p:nvSpPr>
          <p:cNvPr id="3" name="灯片编号占位符 2">
            <a:extLst>
              <a:ext uri="{FF2B5EF4-FFF2-40B4-BE49-F238E27FC236}">
                <a16:creationId xmlns:a16="http://schemas.microsoft.com/office/drawing/2014/main" id="{CB6D067A-4C27-76D3-2AA8-AFDF88779EC5}"/>
              </a:ext>
            </a:extLst>
          </p:cNvPr>
          <p:cNvSpPr>
            <a:spLocks noGrp="1"/>
          </p:cNvSpPr>
          <p:nvPr>
            <p:ph type="sldNum" sz="quarter" idx="12"/>
          </p:nvPr>
        </p:nvSpPr>
        <p:spPr/>
        <p:txBody>
          <a:bodyPr/>
          <a:lstStyle/>
          <a:p>
            <a:fld id="{ADE361C3-C043-4A6E-BDCE-8DA1E7D90A3B}" type="slidenum">
              <a:rPr lang="zh-CN" altLang="en-US" smtClean="0"/>
              <a:pPr/>
              <a:t>95</a:t>
            </a:fld>
            <a:endParaRPr lang="zh-CN" altLang="en-US"/>
          </a:p>
        </p:txBody>
      </p:sp>
      <p:sp>
        <p:nvSpPr>
          <p:cNvPr id="4" name="标题 3">
            <a:extLst>
              <a:ext uri="{FF2B5EF4-FFF2-40B4-BE49-F238E27FC236}">
                <a16:creationId xmlns:a16="http://schemas.microsoft.com/office/drawing/2014/main" id="{9A5C401A-2FF0-A92B-AEA4-2C3947EFE835}"/>
              </a:ext>
            </a:extLst>
          </p:cNvPr>
          <p:cNvSpPr>
            <a:spLocks noGrp="1"/>
          </p:cNvSpPr>
          <p:nvPr>
            <p:ph type="title"/>
          </p:nvPr>
        </p:nvSpPr>
        <p:spPr/>
        <p:txBody>
          <a:bodyPr/>
          <a:lstStyle/>
          <a:p>
            <a:r>
              <a:rPr kumimoji="1" lang="zh-CN" altLang="en-US" dirty="0"/>
              <a:t>亲和性（</a:t>
            </a:r>
            <a:r>
              <a:rPr kumimoji="1" lang="en-US" altLang="zh-CN" dirty="0"/>
              <a:t>Affinity</a:t>
            </a:r>
            <a:r>
              <a:rPr kumimoji="1" lang="zh-CN" altLang="en-US" dirty="0"/>
              <a:t>）</a:t>
            </a:r>
          </a:p>
        </p:txBody>
      </p:sp>
      <p:pic>
        <p:nvPicPr>
          <p:cNvPr id="6" name="图片 5">
            <a:extLst>
              <a:ext uri="{FF2B5EF4-FFF2-40B4-BE49-F238E27FC236}">
                <a16:creationId xmlns:a16="http://schemas.microsoft.com/office/drawing/2014/main" id="{E18465B4-9008-6F22-6743-53BDC60C639B}"/>
              </a:ext>
            </a:extLst>
          </p:cNvPr>
          <p:cNvPicPr>
            <a:picLocks noChangeAspect="1"/>
          </p:cNvPicPr>
          <p:nvPr/>
        </p:nvPicPr>
        <p:blipFill>
          <a:blip r:embed="rId2"/>
          <a:stretch>
            <a:fillRect/>
          </a:stretch>
        </p:blipFill>
        <p:spPr>
          <a:xfrm>
            <a:off x="1428750" y="2679699"/>
            <a:ext cx="6286500" cy="1701800"/>
          </a:xfrm>
          <a:prstGeom prst="rect">
            <a:avLst/>
          </a:prstGeom>
          <a:ln>
            <a:noFill/>
          </a:ln>
          <a:effectLst>
            <a:outerShdw blurRad="190500" algn="tl" rotWithShape="0">
              <a:srgbClr val="000000">
                <a:alpha val="70000"/>
              </a:srgbClr>
            </a:outerShdw>
          </a:effectLst>
        </p:spPr>
      </p:pic>
      <p:sp>
        <p:nvSpPr>
          <p:cNvPr id="7" name="下箭头 6">
            <a:extLst>
              <a:ext uri="{FF2B5EF4-FFF2-40B4-BE49-F238E27FC236}">
                <a16:creationId xmlns:a16="http://schemas.microsoft.com/office/drawing/2014/main" id="{11AB72B0-1D22-688B-B2D3-892617E316C0}"/>
              </a:ext>
            </a:extLst>
          </p:cNvPr>
          <p:cNvSpPr/>
          <p:nvPr/>
        </p:nvSpPr>
        <p:spPr>
          <a:xfrm rot="10800000">
            <a:off x="3275856" y="4381499"/>
            <a:ext cx="216024" cy="5760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59CD0C5F-576F-72A4-57B2-41CA12D81BDD}"/>
              </a:ext>
            </a:extLst>
          </p:cNvPr>
          <p:cNvSpPr txBox="1"/>
          <p:nvPr/>
        </p:nvSpPr>
        <p:spPr>
          <a:xfrm>
            <a:off x="2843808" y="5071618"/>
            <a:ext cx="3082895" cy="369332"/>
          </a:xfrm>
          <a:prstGeom prst="rect">
            <a:avLst/>
          </a:prstGeom>
          <a:noFill/>
        </p:spPr>
        <p:txBody>
          <a:bodyPr wrap="none" rtlCol="0">
            <a:spAutoFit/>
          </a:bodyPr>
          <a:lstStyle/>
          <a:p>
            <a:r>
              <a:rPr kumimoji="1" lang="zh-CN" altLang="en-US" dirty="0"/>
              <a:t>指定目标</a:t>
            </a:r>
            <a:r>
              <a:rPr kumimoji="1" lang="en-US" altLang="zh-CN" dirty="0"/>
              <a:t>CPU</a:t>
            </a:r>
            <a:r>
              <a:rPr kumimoji="1" lang="zh-CN" altLang="en-US" dirty="0"/>
              <a:t>集合的</a:t>
            </a:r>
            <a:r>
              <a:rPr kumimoji="1" lang="en-US" altLang="zh-CN" dirty="0"/>
              <a:t>bitmask</a:t>
            </a:r>
            <a:endParaRPr kumimoji="1" lang="zh-CN" altLang="en-US" dirty="0"/>
          </a:p>
        </p:txBody>
      </p:sp>
    </p:spTree>
    <p:extLst>
      <p:ext uri="{BB962C8B-B14F-4D97-AF65-F5344CB8AC3E}">
        <p14:creationId xmlns:p14="http://schemas.microsoft.com/office/powerpoint/2010/main" val="12391542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BDA81B-7BA1-DE46-A98C-45611703D8BB}"/>
              </a:ext>
            </a:extLst>
          </p:cNvPr>
          <p:cNvSpPr>
            <a:spLocks noGrp="1"/>
          </p:cNvSpPr>
          <p:nvPr>
            <p:ph type="title"/>
          </p:nvPr>
        </p:nvSpPr>
        <p:spPr>
          <a:xfrm>
            <a:off x="420216" y="200557"/>
            <a:ext cx="8229600" cy="900442"/>
          </a:xfrm>
        </p:spPr>
        <p:txBody>
          <a:bodyPr/>
          <a:lstStyle/>
          <a:p>
            <a:r>
              <a:rPr kumimoji="1" lang="zh-CN" altLang="en-US" dirty="0"/>
              <a:t>调度小结</a:t>
            </a:r>
          </a:p>
        </p:txBody>
      </p:sp>
      <p:sp>
        <p:nvSpPr>
          <p:cNvPr id="3" name="内容占位符 2">
            <a:extLst>
              <a:ext uri="{FF2B5EF4-FFF2-40B4-BE49-F238E27FC236}">
                <a16:creationId xmlns:a16="http://schemas.microsoft.com/office/drawing/2014/main" id="{1107B89D-AB33-C646-A672-3B03C828630D}"/>
              </a:ext>
            </a:extLst>
          </p:cNvPr>
          <p:cNvSpPr>
            <a:spLocks noGrp="1"/>
          </p:cNvSpPr>
          <p:nvPr>
            <p:ph idx="1"/>
          </p:nvPr>
        </p:nvSpPr>
        <p:spPr>
          <a:xfrm>
            <a:off x="457200" y="1201316"/>
            <a:ext cx="8229600" cy="3903821"/>
          </a:xfrm>
        </p:spPr>
        <p:txBody>
          <a:bodyPr>
            <a:normAutofit/>
          </a:bodyPr>
          <a:lstStyle/>
          <a:p>
            <a:r>
              <a:rPr kumimoji="1" lang="zh-CN" altLang="en-US" dirty="0"/>
              <a:t>调度指标</a:t>
            </a:r>
            <a:endParaRPr kumimoji="1" lang="en-US" altLang="zh-CN" dirty="0"/>
          </a:p>
          <a:p>
            <a:r>
              <a:rPr kumimoji="1" lang="zh-CN" altLang="en-US" dirty="0"/>
              <a:t>策略 </a:t>
            </a:r>
            <a:r>
              <a:rPr kumimoji="1" lang="en-US" altLang="zh-CN" dirty="0"/>
              <a:t>V.S.</a:t>
            </a:r>
            <a:r>
              <a:rPr kumimoji="1" lang="zh-CN" altLang="en-US" dirty="0"/>
              <a:t> 机制</a:t>
            </a:r>
            <a:endParaRPr kumimoji="1" lang="en-US" altLang="zh-CN" dirty="0"/>
          </a:p>
          <a:p>
            <a:r>
              <a:rPr kumimoji="1" lang="zh-CN" altLang="en-US" dirty="0"/>
              <a:t>经典调度</a:t>
            </a:r>
            <a:endParaRPr kumimoji="1" lang="en-US" altLang="zh-CN" dirty="0"/>
          </a:p>
          <a:p>
            <a:r>
              <a:rPr kumimoji="1" lang="zh-CN" altLang="en-US" dirty="0"/>
              <a:t>优先级调度</a:t>
            </a:r>
            <a:endParaRPr kumimoji="1" lang="en-US" altLang="zh-CN" dirty="0"/>
          </a:p>
          <a:p>
            <a:r>
              <a:rPr kumimoji="1" lang="zh-CN" altLang="en-US" dirty="0"/>
              <a:t>公平共享调度</a:t>
            </a:r>
            <a:endParaRPr kumimoji="1" lang="en-US" altLang="zh-CN" dirty="0"/>
          </a:p>
          <a:p>
            <a:r>
              <a:rPr kumimoji="1" lang="zh-CN" altLang="en-US" dirty="0"/>
              <a:t>多核调度</a:t>
            </a:r>
            <a:endParaRPr kumimoji="1" lang="en-US" altLang="zh-CN" dirty="0"/>
          </a:p>
        </p:txBody>
      </p:sp>
      <p:sp>
        <p:nvSpPr>
          <p:cNvPr id="4" name="灯片编号占位符 3">
            <a:extLst>
              <a:ext uri="{FF2B5EF4-FFF2-40B4-BE49-F238E27FC236}">
                <a16:creationId xmlns:a16="http://schemas.microsoft.com/office/drawing/2014/main" id="{C3EC2497-7327-5844-9B5F-05B7CC210CB6}"/>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96</a:t>
            </a:fld>
            <a:endParaRPr lang="zh-CN" altLang="en-US"/>
          </a:p>
        </p:txBody>
      </p:sp>
      <p:sp>
        <p:nvSpPr>
          <p:cNvPr id="5" name="页脚占位符 4">
            <a:extLst>
              <a:ext uri="{FF2B5EF4-FFF2-40B4-BE49-F238E27FC236}">
                <a16:creationId xmlns:a16="http://schemas.microsoft.com/office/drawing/2014/main" id="{9357530A-19D3-094E-BE1B-E86B401390CE}"/>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Tree>
    <p:extLst>
      <p:ext uri="{BB962C8B-B14F-4D97-AF65-F5344CB8AC3E}">
        <p14:creationId xmlns:p14="http://schemas.microsoft.com/office/powerpoint/2010/main" val="113616902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180ED2-A6FB-4244-9E1C-17C1F5595DE2}"/>
              </a:ext>
            </a:extLst>
          </p:cNvPr>
          <p:cNvSpPr>
            <a:spLocks noGrp="1"/>
          </p:cNvSpPr>
          <p:nvPr>
            <p:ph type="title"/>
          </p:nvPr>
        </p:nvSpPr>
        <p:spPr>
          <a:xfrm>
            <a:off x="457200" y="228866"/>
            <a:ext cx="8229600" cy="900442"/>
          </a:xfrm>
        </p:spPr>
        <p:txBody>
          <a:bodyPr/>
          <a:lstStyle/>
          <a:p>
            <a:r>
              <a:rPr kumimoji="1" lang="zh-CN" altLang="en-US" dirty="0"/>
              <a:t>思考：被阻塞任务对负载的影响</a:t>
            </a:r>
          </a:p>
        </p:txBody>
      </p:sp>
      <p:sp>
        <p:nvSpPr>
          <p:cNvPr id="3" name="内容占位符 2">
            <a:extLst>
              <a:ext uri="{FF2B5EF4-FFF2-40B4-BE49-F238E27FC236}">
                <a16:creationId xmlns:a16="http://schemas.microsoft.com/office/drawing/2014/main" id="{EEA37DAC-9073-7E40-B847-37FBD8F67B38}"/>
              </a:ext>
            </a:extLst>
          </p:cNvPr>
          <p:cNvSpPr>
            <a:spLocks noGrp="1"/>
          </p:cNvSpPr>
          <p:nvPr>
            <p:ph idx="1"/>
          </p:nvPr>
        </p:nvSpPr>
        <p:spPr/>
        <p:txBody>
          <a:bodyPr/>
          <a:lstStyle/>
          <a:p>
            <a:r>
              <a:rPr kumimoji="1" lang="zh-CN" altLang="en-US" dirty="0"/>
              <a:t>一个任务等待</a:t>
            </a:r>
            <a:r>
              <a:rPr kumimoji="1" lang="en-US" altLang="zh-CN" dirty="0"/>
              <a:t>I/O</a:t>
            </a:r>
            <a:r>
              <a:rPr kumimoji="1" lang="zh-CN" altLang="en-US" dirty="0"/>
              <a:t>时会被阻塞</a:t>
            </a:r>
            <a:endParaRPr kumimoji="1" lang="en-US" altLang="zh-CN" dirty="0"/>
          </a:p>
          <a:p>
            <a:endParaRPr kumimoji="1" lang="en-US" altLang="zh-CN" dirty="0"/>
          </a:p>
          <a:p>
            <a:r>
              <a:rPr kumimoji="1" lang="zh-CN" altLang="en-US" dirty="0"/>
              <a:t>计算</a:t>
            </a:r>
            <a:r>
              <a:rPr kumimoji="1" lang="en-US" altLang="zh-CN" dirty="0"/>
              <a:t>CPU</a:t>
            </a:r>
            <a:r>
              <a:rPr kumimoji="1" lang="zh-CN" altLang="en-US" dirty="0"/>
              <a:t>总负载的时候是否考虑被阻塞的</a:t>
            </a:r>
            <a:r>
              <a:rPr kumimoji="1" lang="en-US" altLang="zh-CN" dirty="0"/>
              <a:t>CPU</a:t>
            </a:r>
            <a:r>
              <a:rPr kumimoji="1" lang="zh-CN" altLang="en-US" dirty="0"/>
              <a:t>？</a:t>
            </a:r>
          </a:p>
        </p:txBody>
      </p:sp>
      <p:sp>
        <p:nvSpPr>
          <p:cNvPr id="4" name="灯片编号占位符 3">
            <a:extLst>
              <a:ext uri="{FF2B5EF4-FFF2-40B4-BE49-F238E27FC236}">
                <a16:creationId xmlns:a16="http://schemas.microsoft.com/office/drawing/2014/main" id="{A22B03FB-A37F-6B40-B3F4-E93F99C23D8D}"/>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97</a:t>
            </a:fld>
            <a:endParaRPr lang="zh-CN" altLang="en-US"/>
          </a:p>
        </p:txBody>
      </p:sp>
      <p:sp>
        <p:nvSpPr>
          <p:cNvPr id="5" name="页脚占位符 4">
            <a:extLst>
              <a:ext uri="{FF2B5EF4-FFF2-40B4-BE49-F238E27FC236}">
                <a16:creationId xmlns:a16="http://schemas.microsoft.com/office/drawing/2014/main" id="{33F573E6-DDC9-EC41-B072-0F790249F664}"/>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Tree>
    <p:extLst>
      <p:ext uri="{BB962C8B-B14F-4D97-AF65-F5344CB8AC3E}">
        <p14:creationId xmlns:p14="http://schemas.microsoft.com/office/powerpoint/2010/main" val="37559844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38CD11-1FA9-2D4F-8F29-E30E9A183BD8}"/>
              </a:ext>
            </a:extLst>
          </p:cNvPr>
          <p:cNvSpPr>
            <a:spLocks noGrp="1"/>
          </p:cNvSpPr>
          <p:nvPr>
            <p:ph type="title"/>
          </p:nvPr>
        </p:nvSpPr>
        <p:spPr>
          <a:xfrm>
            <a:off x="457200" y="228866"/>
            <a:ext cx="8229600" cy="900442"/>
          </a:xfrm>
        </p:spPr>
        <p:txBody>
          <a:bodyPr/>
          <a:lstStyle/>
          <a:p>
            <a:r>
              <a:rPr kumimoji="1" lang="en-US" altLang="zh-CN" dirty="0"/>
              <a:t>PELT</a:t>
            </a:r>
            <a:r>
              <a:rPr kumimoji="1" lang="zh-CN" altLang="en-US" dirty="0"/>
              <a:t>对阻塞任务的处理</a:t>
            </a:r>
          </a:p>
        </p:txBody>
      </p:sp>
      <p:sp>
        <p:nvSpPr>
          <p:cNvPr id="4" name="灯片编号占位符 3">
            <a:extLst>
              <a:ext uri="{FF2B5EF4-FFF2-40B4-BE49-F238E27FC236}">
                <a16:creationId xmlns:a16="http://schemas.microsoft.com/office/drawing/2014/main" id="{4BD7BFA4-FBFF-E54D-8A49-820AFF5EA9BE}"/>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98</a:t>
            </a:fld>
            <a:endParaRPr lang="zh-CN" alt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9AEA457-3FA0-0E4E-BAB4-E7A63A55DACB}"/>
                  </a:ext>
                </a:extLst>
              </p:cNvPr>
              <p:cNvSpPr/>
              <p:nvPr/>
            </p:nvSpPr>
            <p:spPr>
              <a:xfrm>
                <a:off x="746359" y="3972156"/>
                <a:ext cx="3614916" cy="658514"/>
              </a:xfrm>
              <a:prstGeom prst="rect">
                <a:avLst/>
              </a:prstGeom>
            </p:spPr>
            <p:txBody>
              <a:bodyPr wrap="square">
                <a:spAutoFit/>
              </a:bodyPr>
              <a:lstStyle/>
              <a:p>
                <a:pPr algn="ctr"/>
                <a:r>
                  <a:rPr kumimoji="1" lang="zh-CN" altLang="en-US" dirty="0"/>
                  <a:t>运行队列负载</a:t>
                </a:r>
                <a:endParaRPr kumimoji="1" lang="en-US" altLang="zh-CN" dirty="0"/>
              </a:p>
              <a:p>
                <a:pPr algn="ctr"/>
                <a14:m>
                  <m:oMathPara xmlns:m="http://schemas.openxmlformats.org/officeDocument/2006/math">
                    <m:oMathParaPr>
                      <m:jc m:val="centerGroup"/>
                    </m:oMathParaPr>
                    <m:oMath xmlns:m="http://schemas.openxmlformats.org/officeDocument/2006/math">
                      <m:r>
                        <a:rPr kumimoji="1" lang="en-US" altLang="zh-CN" b="1" i="1">
                          <a:latin typeface="Cambria Math" panose="02040503050406030204" pitchFamily="18" charset="0"/>
                        </a:rPr>
                        <m:t>𝑳𝒐𝒂</m:t>
                      </m:r>
                      <m:sSub>
                        <m:sSubPr>
                          <m:ctrlPr>
                            <a:rPr kumimoji="1" lang="en-US" altLang="zh-CN" b="1" i="1" smtClean="0">
                              <a:latin typeface="Cambria Math" panose="02040503050406030204" pitchFamily="18" charset="0"/>
                            </a:rPr>
                          </m:ctrlPr>
                        </m:sSubPr>
                        <m:e>
                          <m:r>
                            <a:rPr kumimoji="1" lang="en-US" altLang="zh-CN" b="1" i="1" smtClean="0">
                              <a:latin typeface="Cambria Math" panose="02040503050406030204" pitchFamily="18" charset="0"/>
                            </a:rPr>
                            <m:t>𝒅</m:t>
                          </m:r>
                        </m:e>
                        <m:sub>
                          <m:r>
                            <a:rPr kumimoji="1" lang="en-US" altLang="zh-CN" b="1" i="1" smtClean="0">
                              <a:latin typeface="Cambria Math" panose="02040503050406030204" pitchFamily="18" charset="0"/>
                            </a:rPr>
                            <m:t>𝒓𝒖𝒏</m:t>
                          </m:r>
                        </m:sub>
                      </m:sSub>
                    </m:oMath>
                  </m:oMathPara>
                </a14:m>
                <a:endParaRPr kumimoji="1" lang="en-US" altLang="zh-CN" dirty="0"/>
              </a:p>
            </p:txBody>
          </p:sp>
        </mc:Choice>
        <mc:Fallback xmlns="">
          <p:sp>
            <p:nvSpPr>
              <p:cNvPr id="5" name="矩形 4">
                <a:extLst>
                  <a:ext uri="{FF2B5EF4-FFF2-40B4-BE49-F238E27FC236}">
                    <a16:creationId xmlns:a16="http://schemas.microsoft.com/office/drawing/2014/main" id="{A9AEA457-3FA0-0E4E-BAB4-E7A63A55DACB}"/>
                  </a:ext>
                </a:extLst>
              </p:cNvPr>
              <p:cNvSpPr>
                <a:spLocks noRot="1" noChangeAspect="1" noMove="1" noResize="1" noEditPoints="1" noAdjustHandles="1" noChangeArrowheads="1" noChangeShapeType="1" noTextEdit="1"/>
              </p:cNvSpPr>
              <p:nvPr/>
            </p:nvSpPr>
            <p:spPr>
              <a:xfrm>
                <a:off x="746359" y="3972156"/>
                <a:ext cx="3614916" cy="658514"/>
              </a:xfrm>
              <a:prstGeom prst="rect">
                <a:avLst/>
              </a:prstGeom>
              <a:blipFill>
                <a:blip r:embed="rId3"/>
                <a:stretch>
                  <a:fillRect t="-37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D29CC8F8-5783-4F4B-B56F-2F6D5B082B04}"/>
                  </a:ext>
                </a:extLst>
              </p:cNvPr>
              <p:cNvSpPr/>
              <p:nvPr/>
            </p:nvSpPr>
            <p:spPr>
              <a:xfrm>
                <a:off x="6000018" y="3937141"/>
                <a:ext cx="1569660" cy="646331"/>
              </a:xfrm>
              <a:prstGeom prst="rect">
                <a:avLst/>
              </a:prstGeom>
            </p:spPr>
            <p:txBody>
              <a:bodyPr wrap="none">
                <a:spAutoFit/>
              </a:bodyPr>
              <a:lstStyle/>
              <a:p>
                <a:pPr algn="ctr"/>
                <a:r>
                  <a:rPr kumimoji="1" lang="zh-CN" altLang="en-US" dirty="0"/>
                  <a:t>阻塞队列负载</a:t>
                </a:r>
                <a:endParaRPr kumimoji="1" lang="en-US" altLang="zh-CN" dirty="0"/>
              </a:p>
              <a:p>
                <a:pPr algn="ctr"/>
                <a14:m>
                  <m:oMathPara xmlns:m="http://schemas.openxmlformats.org/officeDocument/2006/math">
                    <m:oMathParaPr>
                      <m:jc m:val="centerGroup"/>
                    </m:oMathParaPr>
                    <m:oMath xmlns:m="http://schemas.openxmlformats.org/officeDocument/2006/math">
                      <m:r>
                        <a:rPr kumimoji="1" lang="en-US" altLang="zh-CN" b="1" i="1">
                          <a:latin typeface="Cambria Math" panose="02040503050406030204" pitchFamily="18" charset="0"/>
                        </a:rPr>
                        <m:t>𝑳𝒐𝒂</m:t>
                      </m:r>
                      <m:sSub>
                        <m:sSubPr>
                          <m:ctrlPr>
                            <a:rPr kumimoji="1" lang="en-US" altLang="zh-CN" b="1" i="1">
                              <a:latin typeface="Cambria Math" panose="02040503050406030204" pitchFamily="18" charset="0"/>
                            </a:rPr>
                          </m:ctrlPr>
                        </m:sSubPr>
                        <m:e>
                          <m:r>
                            <a:rPr kumimoji="1" lang="en-US" altLang="zh-CN" b="1" i="1">
                              <a:latin typeface="Cambria Math" panose="02040503050406030204" pitchFamily="18" charset="0"/>
                            </a:rPr>
                            <m:t>𝒅</m:t>
                          </m:r>
                        </m:e>
                        <m:sub>
                          <m:r>
                            <a:rPr kumimoji="1" lang="en-US" altLang="zh-CN" b="1" i="1" smtClean="0">
                              <a:latin typeface="Cambria Math" panose="02040503050406030204" pitchFamily="18" charset="0"/>
                            </a:rPr>
                            <m:t>𝒃𝒍𝒐𝒄𝒌</m:t>
                          </m:r>
                        </m:sub>
                      </m:sSub>
                    </m:oMath>
                  </m:oMathPara>
                </a14:m>
                <a:endParaRPr kumimoji="1" lang="en-US" altLang="zh-CN" dirty="0"/>
              </a:p>
            </p:txBody>
          </p:sp>
        </mc:Choice>
        <mc:Fallback xmlns="">
          <p:sp>
            <p:nvSpPr>
              <p:cNvPr id="6" name="矩形 5">
                <a:extLst>
                  <a:ext uri="{FF2B5EF4-FFF2-40B4-BE49-F238E27FC236}">
                    <a16:creationId xmlns:a16="http://schemas.microsoft.com/office/drawing/2014/main" id="{D29CC8F8-5783-4F4B-B56F-2F6D5B082B04}"/>
                  </a:ext>
                </a:extLst>
              </p:cNvPr>
              <p:cNvSpPr>
                <a:spLocks noRot="1" noChangeAspect="1" noMove="1" noResize="1" noEditPoints="1" noAdjustHandles="1" noChangeArrowheads="1" noChangeShapeType="1" noTextEdit="1"/>
              </p:cNvSpPr>
              <p:nvPr/>
            </p:nvSpPr>
            <p:spPr>
              <a:xfrm>
                <a:off x="6000018" y="3937141"/>
                <a:ext cx="1569660" cy="646331"/>
              </a:xfrm>
              <a:prstGeom prst="rect">
                <a:avLst/>
              </a:prstGeom>
              <a:blipFill>
                <a:blip r:embed="rId4"/>
                <a:stretch>
                  <a:fillRect l="-2400" t="-3846" r="-24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1B0D9C72-82E1-554A-8203-03A57E783F21}"/>
                  </a:ext>
                </a:extLst>
              </p:cNvPr>
              <p:cNvSpPr/>
              <p:nvPr/>
            </p:nvSpPr>
            <p:spPr>
              <a:xfrm>
                <a:off x="1514567" y="2598897"/>
                <a:ext cx="1872208" cy="413001"/>
              </a:xfrm>
              <a:prstGeom prst="rect">
                <a:avLst/>
              </a:prstGeom>
              <a:ln>
                <a:solidFill>
                  <a:srgbClr val="941100"/>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1" i="1" smtClean="0">
                          <a:latin typeface="Cambria Math" panose="02040503050406030204" pitchFamily="18" charset="0"/>
                        </a:rPr>
                        <m:t>𝑳𝒐𝒂</m:t>
                      </m:r>
                      <m:sSub>
                        <m:sSubPr>
                          <m:ctrlPr>
                            <a:rPr kumimoji="1" lang="en-US" altLang="zh-CN" b="1" i="1">
                              <a:latin typeface="Cambria Math" panose="02040503050406030204" pitchFamily="18" charset="0"/>
                            </a:rPr>
                          </m:ctrlPr>
                        </m:sSubPr>
                        <m:e>
                          <m:r>
                            <a:rPr kumimoji="1" lang="en-US" altLang="zh-CN" b="1" i="1">
                              <a:latin typeface="Cambria Math" panose="02040503050406030204" pitchFamily="18" charset="0"/>
                            </a:rPr>
                            <m:t>𝒅</m:t>
                          </m:r>
                        </m:e>
                        <m:sub>
                          <m:r>
                            <a:rPr kumimoji="1" lang="en-US" altLang="zh-CN" b="1" i="1" smtClean="0">
                              <a:latin typeface="Cambria Math" panose="02040503050406030204" pitchFamily="18" charset="0"/>
                            </a:rPr>
                            <m:t>𝟑</m:t>
                          </m:r>
                        </m:sub>
                      </m:sSub>
                    </m:oMath>
                  </m:oMathPara>
                </a14:m>
                <a:endParaRPr kumimoji="1" lang="zh-CN" altLang="en-US" b="1" dirty="0"/>
              </a:p>
            </p:txBody>
          </p:sp>
        </mc:Choice>
        <mc:Fallback xmlns="">
          <p:sp>
            <p:nvSpPr>
              <p:cNvPr id="7" name="矩形 6">
                <a:extLst>
                  <a:ext uri="{FF2B5EF4-FFF2-40B4-BE49-F238E27FC236}">
                    <a16:creationId xmlns:a16="http://schemas.microsoft.com/office/drawing/2014/main" id="{1B0D9C72-82E1-554A-8203-03A57E783F21}"/>
                  </a:ext>
                </a:extLst>
              </p:cNvPr>
              <p:cNvSpPr>
                <a:spLocks noRot="1" noChangeAspect="1" noMove="1" noResize="1" noEditPoints="1" noAdjustHandles="1" noChangeArrowheads="1" noChangeShapeType="1" noTextEdit="1"/>
              </p:cNvSpPr>
              <p:nvPr/>
            </p:nvSpPr>
            <p:spPr>
              <a:xfrm>
                <a:off x="1514567" y="2598897"/>
                <a:ext cx="1872208" cy="413001"/>
              </a:xfrm>
              <a:prstGeom prst="rect">
                <a:avLst/>
              </a:prstGeom>
              <a:blipFill>
                <a:blip r:embed="rId5"/>
                <a:stretch>
                  <a:fillRect/>
                </a:stretch>
              </a:blipFill>
              <a:ln>
                <a:solidFill>
                  <a:srgbClr val="9411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61F053A6-9F16-1D40-A5B4-41DC71968612}"/>
                  </a:ext>
                </a:extLst>
              </p:cNvPr>
              <p:cNvSpPr/>
              <p:nvPr/>
            </p:nvSpPr>
            <p:spPr>
              <a:xfrm>
                <a:off x="1514567" y="3245527"/>
                <a:ext cx="1872208" cy="413001"/>
              </a:xfrm>
              <a:prstGeom prst="rect">
                <a:avLst/>
              </a:prstGeom>
              <a:ln>
                <a:solidFill>
                  <a:srgbClr val="941100"/>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1" i="1" smtClean="0">
                          <a:latin typeface="Cambria Math" panose="02040503050406030204" pitchFamily="18" charset="0"/>
                        </a:rPr>
                        <m:t>𝑳𝒐𝒂</m:t>
                      </m:r>
                      <m:sSub>
                        <m:sSubPr>
                          <m:ctrlPr>
                            <a:rPr kumimoji="1" lang="en-US" altLang="zh-CN" b="1" i="1" smtClean="0">
                              <a:latin typeface="Cambria Math" panose="02040503050406030204" pitchFamily="18" charset="0"/>
                            </a:rPr>
                          </m:ctrlPr>
                        </m:sSubPr>
                        <m:e>
                          <m:r>
                            <a:rPr kumimoji="1" lang="en-US" altLang="zh-CN" b="1" i="1" smtClean="0">
                              <a:latin typeface="Cambria Math" panose="02040503050406030204" pitchFamily="18" charset="0"/>
                            </a:rPr>
                            <m:t>𝒅</m:t>
                          </m:r>
                        </m:e>
                        <m:sub>
                          <m:r>
                            <a:rPr kumimoji="1" lang="en-US" altLang="zh-CN" b="1" i="1" smtClean="0">
                              <a:latin typeface="Cambria Math" panose="02040503050406030204" pitchFamily="18" charset="0"/>
                            </a:rPr>
                            <m:t>𝟏</m:t>
                          </m:r>
                        </m:sub>
                      </m:sSub>
                    </m:oMath>
                  </m:oMathPara>
                </a14:m>
                <a:endParaRPr kumimoji="1" lang="zh-CN" altLang="en-US" b="1" dirty="0"/>
              </a:p>
            </p:txBody>
          </p:sp>
        </mc:Choice>
        <mc:Fallback xmlns="">
          <p:sp>
            <p:nvSpPr>
              <p:cNvPr id="8" name="矩形 7">
                <a:extLst>
                  <a:ext uri="{FF2B5EF4-FFF2-40B4-BE49-F238E27FC236}">
                    <a16:creationId xmlns:a16="http://schemas.microsoft.com/office/drawing/2014/main" id="{61F053A6-9F16-1D40-A5B4-41DC71968612}"/>
                  </a:ext>
                </a:extLst>
              </p:cNvPr>
              <p:cNvSpPr>
                <a:spLocks noRot="1" noChangeAspect="1" noMove="1" noResize="1" noEditPoints="1" noAdjustHandles="1" noChangeArrowheads="1" noChangeShapeType="1" noTextEdit="1"/>
              </p:cNvSpPr>
              <p:nvPr/>
            </p:nvSpPr>
            <p:spPr>
              <a:xfrm>
                <a:off x="1514567" y="3245527"/>
                <a:ext cx="1872208" cy="413001"/>
              </a:xfrm>
              <a:prstGeom prst="rect">
                <a:avLst/>
              </a:prstGeom>
              <a:blipFill>
                <a:blip r:embed="rId6"/>
                <a:stretch>
                  <a:fillRect/>
                </a:stretch>
              </a:blipFill>
              <a:ln>
                <a:solidFill>
                  <a:srgbClr val="9411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2782C189-C611-6D4D-811F-12169EB14CCD}"/>
                  </a:ext>
                </a:extLst>
              </p:cNvPr>
              <p:cNvSpPr/>
              <p:nvPr/>
            </p:nvSpPr>
            <p:spPr>
              <a:xfrm>
                <a:off x="1514567" y="1954865"/>
                <a:ext cx="1872208" cy="413001"/>
              </a:xfrm>
              <a:prstGeom prst="rect">
                <a:avLst/>
              </a:prstGeom>
              <a:ln>
                <a:solidFill>
                  <a:srgbClr val="941100"/>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1" i="1" smtClean="0">
                          <a:latin typeface="Cambria Math" panose="02040503050406030204" pitchFamily="18" charset="0"/>
                        </a:rPr>
                        <m:t>𝑳𝒐𝒂</m:t>
                      </m:r>
                      <m:sSub>
                        <m:sSubPr>
                          <m:ctrlPr>
                            <a:rPr kumimoji="1" lang="en-US" altLang="zh-CN" b="1" i="1" smtClean="0">
                              <a:latin typeface="Cambria Math" panose="02040503050406030204" pitchFamily="18" charset="0"/>
                            </a:rPr>
                          </m:ctrlPr>
                        </m:sSubPr>
                        <m:e>
                          <m:r>
                            <a:rPr kumimoji="1" lang="en-US" altLang="zh-CN" b="1" i="1">
                              <a:latin typeface="Cambria Math" panose="02040503050406030204" pitchFamily="18" charset="0"/>
                            </a:rPr>
                            <m:t>𝒅</m:t>
                          </m:r>
                        </m:e>
                        <m:sub>
                          <m:r>
                            <a:rPr kumimoji="1" lang="en-US" altLang="zh-CN" b="1" i="1" smtClean="0">
                              <a:latin typeface="Cambria Math" panose="02040503050406030204" pitchFamily="18" charset="0"/>
                            </a:rPr>
                            <m:t>𝟓</m:t>
                          </m:r>
                        </m:sub>
                      </m:sSub>
                    </m:oMath>
                  </m:oMathPara>
                </a14:m>
                <a:endParaRPr kumimoji="1" lang="zh-CN" altLang="en-US" b="1" dirty="0"/>
              </a:p>
            </p:txBody>
          </p:sp>
        </mc:Choice>
        <mc:Fallback xmlns="">
          <p:sp>
            <p:nvSpPr>
              <p:cNvPr id="10" name="矩形 9">
                <a:extLst>
                  <a:ext uri="{FF2B5EF4-FFF2-40B4-BE49-F238E27FC236}">
                    <a16:creationId xmlns:a16="http://schemas.microsoft.com/office/drawing/2014/main" id="{2782C189-C611-6D4D-811F-12169EB14CCD}"/>
                  </a:ext>
                </a:extLst>
              </p:cNvPr>
              <p:cNvSpPr>
                <a:spLocks noRot="1" noChangeAspect="1" noMove="1" noResize="1" noEditPoints="1" noAdjustHandles="1" noChangeArrowheads="1" noChangeShapeType="1" noTextEdit="1"/>
              </p:cNvSpPr>
              <p:nvPr/>
            </p:nvSpPr>
            <p:spPr>
              <a:xfrm>
                <a:off x="1514567" y="1954865"/>
                <a:ext cx="1872208" cy="413001"/>
              </a:xfrm>
              <a:prstGeom prst="rect">
                <a:avLst/>
              </a:prstGeom>
              <a:blipFill>
                <a:blip r:embed="rId7"/>
                <a:stretch>
                  <a:fillRect/>
                </a:stretch>
              </a:blipFill>
              <a:ln>
                <a:solidFill>
                  <a:srgbClr val="9411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BCE17A10-1640-F74E-8F46-787B87A1829D}"/>
                  </a:ext>
                </a:extLst>
              </p:cNvPr>
              <p:cNvSpPr/>
              <p:nvPr/>
            </p:nvSpPr>
            <p:spPr>
              <a:xfrm>
                <a:off x="5251725" y="2397413"/>
                <a:ext cx="3066248" cy="413001"/>
              </a:xfrm>
              <a:prstGeom prst="rect">
                <a:avLst/>
              </a:prstGeom>
              <a:ln>
                <a:solidFill>
                  <a:srgbClr val="941100"/>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r>
                      <a:rPr kumimoji="1" lang="en-US" altLang="zh-CN" b="1" i="1" smtClean="0">
                        <a:latin typeface="Cambria Math" panose="02040503050406030204" pitchFamily="18" charset="0"/>
                      </a:rPr>
                      <m:t>𝑳𝒐𝒂</m:t>
                    </m:r>
                    <m:sSub>
                      <m:sSubPr>
                        <m:ctrlPr>
                          <a:rPr kumimoji="1" lang="en-US" altLang="zh-CN" b="1" i="1" smtClean="0">
                            <a:latin typeface="Cambria Math" panose="02040503050406030204" pitchFamily="18" charset="0"/>
                          </a:rPr>
                        </m:ctrlPr>
                      </m:sSubPr>
                      <m:e>
                        <m:r>
                          <a:rPr kumimoji="1" lang="en-US" altLang="zh-CN" b="1" i="1">
                            <a:latin typeface="Cambria Math" panose="02040503050406030204" pitchFamily="18" charset="0"/>
                          </a:rPr>
                          <m:t>𝒅</m:t>
                        </m:r>
                      </m:e>
                      <m:sub>
                        <m:r>
                          <a:rPr kumimoji="1" lang="en-US" altLang="zh-CN" b="1" i="1" smtClean="0">
                            <a:latin typeface="Cambria Math" panose="02040503050406030204" pitchFamily="18" charset="0"/>
                          </a:rPr>
                          <m:t>𝟒</m:t>
                        </m:r>
                      </m:sub>
                    </m:sSub>
                  </m:oMath>
                </a14:m>
                <a:r>
                  <a:rPr kumimoji="1" lang="en-US" altLang="zh-CN" b="1" dirty="0"/>
                  <a:t>,</a:t>
                </a:r>
                <a14:m>
                  <m:oMath xmlns:m="http://schemas.openxmlformats.org/officeDocument/2006/math">
                    <m:r>
                      <a:rPr kumimoji="1" lang="en-US" altLang="zh-CN" b="1" i="1">
                        <a:latin typeface="Cambria Math" panose="02040503050406030204" pitchFamily="18" charset="0"/>
                      </a:rPr>
                      <m:t>𝑳𝒂𝒔𝒕𝑷𝒆𝒓𝒊𝒐</m:t>
                    </m:r>
                    <m:sSub>
                      <m:sSubPr>
                        <m:ctrlPr>
                          <a:rPr kumimoji="1" lang="en-US" altLang="zh-CN" b="1" i="1">
                            <a:latin typeface="Cambria Math" panose="02040503050406030204" pitchFamily="18" charset="0"/>
                          </a:rPr>
                        </m:ctrlPr>
                      </m:sSubPr>
                      <m:e>
                        <m:r>
                          <a:rPr kumimoji="1" lang="en-US" altLang="zh-CN" b="1" i="1">
                            <a:latin typeface="Cambria Math" panose="02040503050406030204" pitchFamily="18" charset="0"/>
                          </a:rPr>
                          <m:t>𝒅</m:t>
                        </m:r>
                      </m:e>
                      <m:sub>
                        <m:r>
                          <a:rPr kumimoji="1" lang="en-US" altLang="zh-CN" b="1" i="1">
                            <a:latin typeface="Cambria Math" panose="02040503050406030204" pitchFamily="18" charset="0"/>
                          </a:rPr>
                          <m:t>𝟒</m:t>
                        </m:r>
                      </m:sub>
                    </m:sSub>
                    <m:r>
                      <a:rPr kumimoji="1" lang="en-US" altLang="zh-CN" b="1" i="1" smtClean="0">
                        <a:latin typeface="Cambria Math" panose="02040503050406030204" pitchFamily="18" charset="0"/>
                      </a:rPr>
                      <m:t>=</m:t>
                    </m:r>
                    <m:r>
                      <a:rPr kumimoji="1" lang="en-US" altLang="zh-CN" b="1" i="1" smtClean="0">
                        <a:latin typeface="Cambria Math" panose="02040503050406030204" pitchFamily="18" charset="0"/>
                      </a:rPr>
                      <m:t>𝟓</m:t>
                    </m:r>
                  </m:oMath>
                </a14:m>
                <a:endParaRPr kumimoji="1" lang="zh-CN" altLang="en-US" b="1" dirty="0"/>
              </a:p>
            </p:txBody>
          </p:sp>
        </mc:Choice>
        <mc:Fallback xmlns="">
          <p:sp>
            <p:nvSpPr>
              <p:cNvPr id="11" name="矩形 10">
                <a:extLst>
                  <a:ext uri="{FF2B5EF4-FFF2-40B4-BE49-F238E27FC236}">
                    <a16:creationId xmlns:a16="http://schemas.microsoft.com/office/drawing/2014/main" id="{BCE17A10-1640-F74E-8F46-787B87A1829D}"/>
                  </a:ext>
                </a:extLst>
              </p:cNvPr>
              <p:cNvSpPr>
                <a:spLocks noRot="1" noChangeAspect="1" noMove="1" noResize="1" noEditPoints="1" noAdjustHandles="1" noChangeArrowheads="1" noChangeShapeType="1" noTextEdit="1"/>
              </p:cNvSpPr>
              <p:nvPr/>
            </p:nvSpPr>
            <p:spPr>
              <a:xfrm>
                <a:off x="5251725" y="2397413"/>
                <a:ext cx="3066248" cy="413001"/>
              </a:xfrm>
              <a:prstGeom prst="rect">
                <a:avLst/>
              </a:prstGeom>
              <a:blipFill>
                <a:blip r:embed="rId8"/>
                <a:stretch>
                  <a:fillRect b="-14286"/>
                </a:stretch>
              </a:blipFill>
              <a:ln>
                <a:solidFill>
                  <a:srgbClr val="9411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486D578-D522-054B-A438-728C1337D6C7}"/>
                  </a:ext>
                </a:extLst>
              </p:cNvPr>
              <p:cNvSpPr/>
              <p:nvPr/>
            </p:nvSpPr>
            <p:spPr>
              <a:xfrm>
                <a:off x="5251725" y="2993576"/>
                <a:ext cx="3066248" cy="413001"/>
              </a:xfrm>
              <a:prstGeom prst="rect">
                <a:avLst/>
              </a:prstGeom>
              <a:ln>
                <a:solidFill>
                  <a:srgbClr val="941100"/>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1" i="1" smtClean="0">
                          <a:latin typeface="Cambria Math" panose="02040503050406030204" pitchFamily="18" charset="0"/>
                        </a:rPr>
                        <m:t>𝑳𝒐𝒂</m:t>
                      </m:r>
                      <m:sSub>
                        <m:sSubPr>
                          <m:ctrlPr>
                            <a:rPr kumimoji="1" lang="en-US" altLang="zh-CN" b="1" i="1">
                              <a:latin typeface="Cambria Math" panose="02040503050406030204" pitchFamily="18" charset="0"/>
                            </a:rPr>
                          </m:ctrlPr>
                        </m:sSubPr>
                        <m:e>
                          <m:r>
                            <a:rPr kumimoji="1" lang="en-US" altLang="zh-CN" b="1" i="1">
                              <a:latin typeface="Cambria Math" panose="02040503050406030204" pitchFamily="18" charset="0"/>
                            </a:rPr>
                            <m:t>𝒅</m:t>
                          </m:r>
                        </m:e>
                        <m:sub>
                          <m:r>
                            <a:rPr kumimoji="1" lang="en-US" altLang="zh-CN" b="1" i="1" smtClean="0">
                              <a:latin typeface="Cambria Math" panose="02040503050406030204" pitchFamily="18" charset="0"/>
                            </a:rPr>
                            <m:t>𝟐</m:t>
                          </m:r>
                        </m:sub>
                      </m:sSub>
                      <m:r>
                        <a:rPr kumimoji="1" lang="en-US" altLang="zh-CN" b="1" i="1" smtClean="0">
                          <a:latin typeface="Cambria Math" panose="02040503050406030204" pitchFamily="18" charset="0"/>
                        </a:rPr>
                        <m:t>,</m:t>
                      </m:r>
                      <m:r>
                        <a:rPr kumimoji="1" lang="en-US" altLang="zh-CN" b="1" i="1">
                          <a:latin typeface="Cambria Math" panose="02040503050406030204" pitchFamily="18" charset="0"/>
                        </a:rPr>
                        <m:t>𝑳𝒂𝒔𝒕𝑷𝒆𝒓𝒊𝒐</m:t>
                      </m:r>
                      <m:sSub>
                        <m:sSubPr>
                          <m:ctrlPr>
                            <a:rPr kumimoji="1" lang="en-US" altLang="zh-CN" b="1" i="1">
                              <a:latin typeface="Cambria Math" panose="02040503050406030204" pitchFamily="18" charset="0"/>
                            </a:rPr>
                          </m:ctrlPr>
                        </m:sSubPr>
                        <m:e>
                          <m:r>
                            <a:rPr kumimoji="1" lang="en-US" altLang="zh-CN" b="1" i="1">
                              <a:latin typeface="Cambria Math" panose="02040503050406030204" pitchFamily="18" charset="0"/>
                            </a:rPr>
                            <m:t>𝒅</m:t>
                          </m:r>
                        </m:e>
                        <m:sub>
                          <m:r>
                            <a:rPr kumimoji="1" lang="en-US" altLang="zh-CN" b="1" i="1" smtClean="0">
                              <a:latin typeface="Cambria Math" panose="02040503050406030204" pitchFamily="18" charset="0"/>
                            </a:rPr>
                            <m:t>𝟐</m:t>
                          </m:r>
                        </m:sub>
                      </m:sSub>
                      <m:r>
                        <a:rPr kumimoji="1" lang="en-US" altLang="zh-CN" b="1" i="1">
                          <a:latin typeface="Cambria Math" panose="02040503050406030204" pitchFamily="18" charset="0"/>
                        </a:rPr>
                        <m:t>=</m:t>
                      </m:r>
                      <m:r>
                        <a:rPr kumimoji="1" lang="en-US" altLang="zh-CN" b="1" i="1">
                          <a:latin typeface="Cambria Math" panose="02040503050406030204" pitchFamily="18" charset="0"/>
                        </a:rPr>
                        <m:t>𝟑</m:t>
                      </m:r>
                    </m:oMath>
                  </m:oMathPara>
                </a14:m>
                <a:endParaRPr kumimoji="1" lang="zh-CN" altLang="en-US" b="1" dirty="0"/>
              </a:p>
            </p:txBody>
          </p:sp>
        </mc:Choice>
        <mc:Fallback xmlns="">
          <p:sp>
            <p:nvSpPr>
              <p:cNvPr id="12" name="矩形 11">
                <a:extLst>
                  <a:ext uri="{FF2B5EF4-FFF2-40B4-BE49-F238E27FC236}">
                    <a16:creationId xmlns:a16="http://schemas.microsoft.com/office/drawing/2014/main" id="{6486D578-D522-054B-A438-728C1337D6C7}"/>
                  </a:ext>
                </a:extLst>
              </p:cNvPr>
              <p:cNvSpPr>
                <a:spLocks noRot="1" noChangeAspect="1" noMove="1" noResize="1" noEditPoints="1" noAdjustHandles="1" noChangeArrowheads="1" noChangeShapeType="1" noTextEdit="1"/>
              </p:cNvSpPr>
              <p:nvPr/>
            </p:nvSpPr>
            <p:spPr>
              <a:xfrm>
                <a:off x="5251725" y="2993576"/>
                <a:ext cx="3066248" cy="413001"/>
              </a:xfrm>
              <a:prstGeom prst="rect">
                <a:avLst/>
              </a:prstGeom>
              <a:blipFill>
                <a:blip r:embed="rId9"/>
                <a:stretch>
                  <a:fillRect/>
                </a:stretch>
              </a:blipFill>
              <a:ln>
                <a:solidFill>
                  <a:srgbClr val="9411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7D016715-0402-A740-818E-A0A7577D7FE8}"/>
                  </a:ext>
                </a:extLst>
              </p:cNvPr>
              <p:cNvSpPr/>
              <p:nvPr/>
            </p:nvSpPr>
            <p:spPr>
              <a:xfrm>
                <a:off x="2864403" y="4713115"/>
                <a:ext cx="3478645" cy="369332"/>
              </a:xfrm>
              <a:prstGeom prst="rect">
                <a:avLst/>
              </a:prstGeom>
            </p:spPr>
            <p:txBody>
              <a:bodyPr wrap="none">
                <a:spAutoFit/>
              </a:bodyPr>
              <a:lstStyle/>
              <a:p>
                <a14:m>
                  <m:oMath xmlns:m="http://schemas.openxmlformats.org/officeDocument/2006/math">
                    <m:r>
                      <a:rPr kumimoji="1" lang="en-US" altLang="zh-CN" b="1" i="1" smtClean="0">
                        <a:latin typeface="Cambria Math" panose="02040503050406030204" pitchFamily="18" charset="0"/>
                      </a:rPr>
                      <m:t>𝑳𝒐𝒂</m:t>
                    </m:r>
                    <m:sSub>
                      <m:sSubPr>
                        <m:ctrlPr>
                          <a:rPr kumimoji="1" lang="en-US" altLang="zh-CN" b="1" i="1">
                            <a:latin typeface="Cambria Math" panose="02040503050406030204" pitchFamily="18" charset="0"/>
                          </a:rPr>
                        </m:ctrlPr>
                      </m:sSubPr>
                      <m:e>
                        <m:r>
                          <a:rPr kumimoji="1" lang="en-US" altLang="zh-CN" b="1" i="1">
                            <a:latin typeface="Cambria Math" panose="02040503050406030204" pitchFamily="18" charset="0"/>
                          </a:rPr>
                          <m:t>𝒅</m:t>
                        </m:r>
                      </m:e>
                      <m:sub>
                        <m:r>
                          <a:rPr kumimoji="1" lang="en-US" altLang="zh-CN" b="1" i="1" smtClean="0">
                            <a:latin typeface="Cambria Math" panose="02040503050406030204" pitchFamily="18" charset="0"/>
                          </a:rPr>
                          <m:t>𝑪𝑷𝑼</m:t>
                        </m:r>
                      </m:sub>
                    </m:sSub>
                    <m:r>
                      <a:rPr kumimoji="1" lang="en-US" altLang="zh-CN" b="1" i="1" smtClean="0">
                        <a:latin typeface="Cambria Math" panose="02040503050406030204" pitchFamily="18" charset="0"/>
                      </a:rPr>
                      <m:t>=</m:t>
                    </m:r>
                    <m:r>
                      <a:rPr kumimoji="1" lang="en-US" altLang="zh-CN" b="1" i="1">
                        <a:latin typeface="Cambria Math" panose="02040503050406030204" pitchFamily="18" charset="0"/>
                      </a:rPr>
                      <m:t>𝑳𝒐𝒂</m:t>
                    </m:r>
                    <m:sSub>
                      <m:sSubPr>
                        <m:ctrlPr>
                          <a:rPr kumimoji="1" lang="en-US" altLang="zh-CN" b="1" i="1">
                            <a:latin typeface="Cambria Math" panose="02040503050406030204" pitchFamily="18" charset="0"/>
                          </a:rPr>
                        </m:ctrlPr>
                      </m:sSubPr>
                      <m:e>
                        <m:r>
                          <a:rPr kumimoji="1" lang="en-US" altLang="zh-CN" b="1" i="1">
                            <a:latin typeface="Cambria Math" panose="02040503050406030204" pitchFamily="18" charset="0"/>
                          </a:rPr>
                          <m:t>𝒅</m:t>
                        </m:r>
                      </m:e>
                      <m:sub>
                        <m:r>
                          <a:rPr kumimoji="1" lang="en-US" altLang="zh-CN" b="1" i="1">
                            <a:latin typeface="Cambria Math" panose="02040503050406030204" pitchFamily="18" charset="0"/>
                          </a:rPr>
                          <m:t>𝒓𝒖𝒏</m:t>
                        </m:r>
                      </m:sub>
                    </m:sSub>
                  </m:oMath>
                </a14:m>
                <a:r>
                  <a:rPr lang="en-US" altLang="zh-CN" dirty="0"/>
                  <a:t>+</a:t>
                </a:r>
                <a:r>
                  <a:rPr kumimoji="1" lang="en-US" altLang="zh-CN" b="1" dirty="0"/>
                  <a:t> </a:t>
                </a:r>
                <a14:m>
                  <m:oMath xmlns:m="http://schemas.openxmlformats.org/officeDocument/2006/math">
                    <m:r>
                      <a:rPr kumimoji="1" lang="en-US" altLang="zh-CN" b="1" i="1">
                        <a:latin typeface="Cambria Math" panose="02040503050406030204" pitchFamily="18" charset="0"/>
                      </a:rPr>
                      <m:t>𝑳𝒐𝒂</m:t>
                    </m:r>
                    <m:sSub>
                      <m:sSubPr>
                        <m:ctrlPr>
                          <a:rPr kumimoji="1" lang="en-US" altLang="zh-CN" b="1" i="1">
                            <a:latin typeface="Cambria Math" panose="02040503050406030204" pitchFamily="18" charset="0"/>
                          </a:rPr>
                        </m:ctrlPr>
                      </m:sSubPr>
                      <m:e>
                        <m:r>
                          <a:rPr kumimoji="1" lang="en-US" altLang="zh-CN" b="1" i="1">
                            <a:latin typeface="Cambria Math" panose="02040503050406030204" pitchFamily="18" charset="0"/>
                          </a:rPr>
                          <m:t>𝒅</m:t>
                        </m:r>
                      </m:e>
                      <m:sub>
                        <m:r>
                          <a:rPr kumimoji="1" lang="en-US" altLang="zh-CN" b="1" i="1" smtClean="0">
                            <a:latin typeface="Cambria Math" panose="02040503050406030204" pitchFamily="18" charset="0"/>
                          </a:rPr>
                          <m:t>𝒃𝒍𝒐𝒄𝒌</m:t>
                        </m:r>
                      </m:sub>
                    </m:sSub>
                  </m:oMath>
                </a14:m>
                <a:endParaRPr lang="zh-CN" altLang="en-US" dirty="0"/>
              </a:p>
            </p:txBody>
          </p:sp>
        </mc:Choice>
        <mc:Fallback xmlns="">
          <p:sp>
            <p:nvSpPr>
              <p:cNvPr id="41" name="矩形 40">
                <a:extLst>
                  <a:ext uri="{FF2B5EF4-FFF2-40B4-BE49-F238E27FC236}">
                    <a16:creationId xmlns:a16="http://schemas.microsoft.com/office/drawing/2014/main" id="{7D016715-0402-A740-818E-A0A7577D7FE8}"/>
                  </a:ext>
                </a:extLst>
              </p:cNvPr>
              <p:cNvSpPr>
                <a:spLocks noRot="1" noChangeAspect="1" noMove="1" noResize="1" noEditPoints="1" noAdjustHandles="1" noChangeArrowheads="1" noChangeShapeType="1" noTextEdit="1"/>
              </p:cNvSpPr>
              <p:nvPr/>
            </p:nvSpPr>
            <p:spPr>
              <a:xfrm>
                <a:off x="2864403" y="4713115"/>
                <a:ext cx="3478645" cy="369332"/>
              </a:xfrm>
              <a:prstGeom prst="rect">
                <a:avLst/>
              </a:prstGeom>
              <a:blipFill>
                <a:blip r:embed="rId10"/>
                <a:stretch>
                  <a:fillRect t="-3333"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A90319A1-83C6-E047-9908-C2FE8EF33966}"/>
                  </a:ext>
                </a:extLst>
              </p:cNvPr>
              <p:cNvSpPr/>
              <p:nvPr/>
            </p:nvSpPr>
            <p:spPr>
              <a:xfrm>
                <a:off x="6343048" y="1033300"/>
                <a:ext cx="2553904" cy="369332"/>
              </a:xfrm>
              <a:prstGeom prst="rect">
                <a:avLst/>
              </a:prstGeom>
            </p:spPr>
            <p:txBody>
              <a:bodyPr wrap="none">
                <a:spAutoFit/>
              </a:bodyPr>
              <a:lstStyle/>
              <a:p>
                <a14:m>
                  <m:oMath xmlns:m="http://schemas.openxmlformats.org/officeDocument/2006/math">
                    <m:r>
                      <a:rPr kumimoji="1" lang="en-US" altLang="zh-CN" b="1" i="1" smtClean="0">
                        <a:latin typeface="Cambria Math" panose="02040503050406030204" pitchFamily="18" charset="0"/>
                      </a:rPr>
                      <m:t>𝑷𝒆𝒓𝒊𝒐𝒅</m:t>
                    </m:r>
                    <m:r>
                      <a:rPr kumimoji="1" lang="en-US" altLang="zh-CN" b="1" i="1" smtClean="0">
                        <a:latin typeface="Cambria Math" panose="02040503050406030204" pitchFamily="18" charset="0"/>
                      </a:rPr>
                      <m:t>=</m:t>
                    </m:r>
                    <m:r>
                      <a:rPr kumimoji="1" lang="en-US" altLang="zh-CN" b="1" i="1" smtClean="0">
                        <a:latin typeface="Cambria Math" panose="02040503050406030204" pitchFamily="18" charset="0"/>
                      </a:rPr>
                      <m:t>𝟕</m:t>
                    </m:r>
                  </m:oMath>
                </a14:m>
                <a:r>
                  <a:rPr lang="zh-CN" altLang="en-US" dirty="0"/>
                  <a:t>：当前周期</a:t>
                </a:r>
              </a:p>
            </p:txBody>
          </p:sp>
        </mc:Choice>
        <mc:Fallback xmlns="">
          <p:sp>
            <p:nvSpPr>
              <p:cNvPr id="18" name="矩形 17">
                <a:extLst>
                  <a:ext uri="{FF2B5EF4-FFF2-40B4-BE49-F238E27FC236}">
                    <a16:creationId xmlns:a16="http://schemas.microsoft.com/office/drawing/2014/main" id="{A90319A1-83C6-E047-9908-C2FE8EF33966}"/>
                  </a:ext>
                </a:extLst>
              </p:cNvPr>
              <p:cNvSpPr>
                <a:spLocks noRot="1" noChangeAspect="1" noMove="1" noResize="1" noEditPoints="1" noAdjustHandles="1" noChangeArrowheads="1" noChangeShapeType="1" noTextEdit="1"/>
              </p:cNvSpPr>
              <p:nvPr/>
            </p:nvSpPr>
            <p:spPr>
              <a:xfrm>
                <a:off x="6343048" y="1033300"/>
                <a:ext cx="2553904" cy="369332"/>
              </a:xfrm>
              <a:prstGeom prst="rect">
                <a:avLst/>
              </a:prstGeom>
              <a:blipFill>
                <a:blip r:embed="rId12"/>
                <a:stretch>
                  <a:fillRect t="-3333" r="-493" b="-23333"/>
                </a:stretch>
              </a:blipFill>
            </p:spPr>
            <p:txBody>
              <a:bodyPr/>
              <a:lstStyle/>
              <a:p>
                <a:r>
                  <a:rPr lang="zh-CN" altLang="en-US">
                    <a:noFill/>
                  </a:rPr>
                  <a:t> </a:t>
                </a:r>
              </a:p>
            </p:txBody>
          </p:sp>
        </mc:Fallback>
      </mc:AlternateContent>
      <p:sp>
        <p:nvSpPr>
          <p:cNvPr id="13" name="页脚占位符 4">
            <a:extLst>
              <a:ext uri="{FF2B5EF4-FFF2-40B4-BE49-F238E27FC236}">
                <a16:creationId xmlns:a16="http://schemas.microsoft.com/office/drawing/2014/main" id="{9D9BAE01-026C-6D4D-9D3B-5F0900A203FD}"/>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Tree>
    <p:extLst>
      <p:ext uri="{BB962C8B-B14F-4D97-AF65-F5344CB8AC3E}">
        <p14:creationId xmlns:p14="http://schemas.microsoft.com/office/powerpoint/2010/main" val="11129457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8618AF-A0FA-D948-B011-87C1C8D63EFD}"/>
              </a:ext>
            </a:extLst>
          </p:cNvPr>
          <p:cNvSpPr>
            <a:spLocks noGrp="1"/>
          </p:cNvSpPr>
          <p:nvPr>
            <p:ph type="title"/>
          </p:nvPr>
        </p:nvSpPr>
        <p:spPr>
          <a:xfrm>
            <a:off x="457200" y="228866"/>
            <a:ext cx="8229600" cy="900442"/>
          </a:xfrm>
        </p:spPr>
        <p:txBody>
          <a:bodyPr/>
          <a:lstStyle/>
          <a:p>
            <a:r>
              <a:rPr kumimoji="1" lang="zh-CN" altLang="en-US" dirty="0"/>
              <a:t>实现高效的调度器绝非易事</a:t>
            </a:r>
          </a:p>
        </p:txBody>
      </p:sp>
      <p:sp>
        <p:nvSpPr>
          <p:cNvPr id="4" name="灯片编号占位符 3">
            <a:extLst>
              <a:ext uri="{FF2B5EF4-FFF2-40B4-BE49-F238E27FC236}">
                <a16:creationId xmlns:a16="http://schemas.microsoft.com/office/drawing/2014/main" id="{6EE4ABE0-F270-3D44-A36F-4A1C21D09817}"/>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99</a:t>
            </a:fld>
            <a:endParaRPr lang="zh-CN" altLang="en-US"/>
          </a:p>
        </p:txBody>
      </p:sp>
      <p:pic>
        <p:nvPicPr>
          <p:cNvPr id="5" name="图片 4">
            <a:extLst>
              <a:ext uri="{FF2B5EF4-FFF2-40B4-BE49-F238E27FC236}">
                <a16:creationId xmlns:a16="http://schemas.microsoft.com/office/drawing/2014/main" id="{F2D4E08F-97EF-FF48-8A96-654642C28534}"/>
              </a:ext>
            </a:extLst>
          </p:cNvPr>
          <p:cNvPicPr>
            <a:picLocks noChangeAspect="1"/>
          </p:cNvPicPr>
          <p:nvPr/>
        </p:nvPicPr>
        <p:blipFill>
          <a:blip r:embed="rId3"/>
          <a:stretch>
            <a:fillRect/>
          </a:stretch>
        </p:blipFill>
        <p:spPr>
          <a:xfrm>
            <a:off x="2948257" y="1057201"/>
            <a:ext cx="5942228" cy="2485114"/>
          </a:xfrm>
          <a:prstGeom prst="rect">
            <a:avLst/>
          </a:prstGeom>
          <a:ln>
            <a:noFill/>
          </a:ln>
          <a:effectLst>
            <a:outerShdw blurRad="190500" algn="tl" rotWithShape="0">
              <a:srgbClr val="000000">
                <a:alpha val="70000"/>
              </a:srgbClr>
            </a:outerShdw>
          </a:effectLst>
        </p:spPr>
      </p:pic>
      <p:grpSp>
        <p:nvGrpSpPr>
          <p:cNvPr id="25" name="组合 24">
            <a:extLst>
              <a:ext uri="{FF2B5EF4-FFF2-40B4-BE49-F238E27FC236}">
                <a16:creationId xmlns:a16="http://schemas.microsoft.com/office/drawing/2014/main" id="{BFA34C9B-8472-984B-89DF-CAA53CF80656}"/>
              </a:ext>
            </a:extLst>
          </p:cNvPr>
          <p:cNvGrpSpPr/>
          <p:nvPr/>
        </p:nvGrpSpPr>
        <p:grpSpPr>
          <a:xfrm>
            <a:off x="-36512" y="3145532"/>
            <a:ext cx="4756406" cy="2022358"/>
            <a:chOff x="-11579" y="1962326"/>
            <a:chExt cx="7463899" cy="3172720"/>
          </a:xfrm>
        </p:grpSpPr>
        <p:sp>
          <p:nvSpPr>
            <p:cNvPr id="8" name="矩形 7">
              <a:extLst>
                <a:ext uri="{FF2B5EF4-FFF2-40B4-BE49-F238E27FC236}">
                  <a16:creationId xmlns:a16="http://schemas.microsoft.com/office/drawing/2014/main" id="{F21F40FA-1EEA-3E4D-B6CC-BE5C6A41F901}"/>
                </a:ext>
              </a:extLst>
            </p:cNvPr>
            <p:cNvSpPr/>
            <p:nvPr/>
          </p:nvSpPr>
          <p:spPr>
            <a:xfrm>
              <a:off x="1162690" y="3821594"/>
              <a:ext cx="1224136"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t>CPU</a:t>
              </a:r>
              <a:endParaRPr kumimoji="1" lang="zh-CN" altLang="en-US" b="1" dirty="0"/>
            </a:p>
          </p:txBody>
        </p:sp>
        <p:sp>
          <p:nvSpPr>
            <p:cNvPr id="9" name="矩形 8">
              <a:extLst>
                <a:ext uri="{FF2B5EF4-FFF2-40B4-BE49-F238E27FC236}">
                  <a16:creationId xmlns:a16="http://schemas.microsoft.com/office/drawing/2014/main" id="{EF4F6DFA-1F79-9B44-819D-2809F10E44F0}"/>
                </a:ext>
              </a:extLst>
            </p:cNvPr>
            <p:cNvSpPr/>
            <p:nvPr/>
          </p:nvSpPr>
          <p:spPr>
            <a:xfrm>
              <a:off x="3772338" y="3821594"/>
              <a:ext cx="1224136"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t>CPU</a:t>
              </a:r>
              <a:endParaRPr kumimoji="1" lang="zh-CN" altLang="en-US" b="1" dirty="0"/>
            </a:p>
          </p:txBody>
        </p:sp>
        <p:sp>
          <p:nvSpPr>
            <p:cNvPr id="10" name="矩形 9">
              <a:extLst>
                <a:ext uri="{FF2B5EF4-FFF2-40B4-BE49-F238E27FC236}">
                  <a16:creationId xmlns:a16="http://schemas.microsoft.com/office/drawing/2014/main" id="{C43709D7-3735-6E4E-A379-077FD152C26E}"/>
                </a:ext>
              </a:extLst>
            </p:cNvPr>
            <p:cNvSpPr/>
            <p:nvPr/>
          </p:nvSpPr>
          <p:spPr>
            <a:xfrm>
              <a:off x="6228184" y="3821594"/>
              <a:ext cx="1224136"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t>CPU</a:t>
              </a:r>
              <a:endParaRPr kumimoji="1" lang="zh-CN" altLang="en-US" b="1" dirty="0"/>
            </a:p>
          </p:txBody>
        </p:sp>
        <p:sp>
          <p:nvSpPr>
            <p:cNvPr id="11" name="任意形状 10">
              <a:extLst>
                <a:ext uri="{FF2B5EF4-FFF2-40B4-BE49-F238E27FC236}">
                  <a16:creationId xmlns:a16="http://schemas.microsoft.com/office/drawing/2014/main" id="{0C72658A-81A5-454B-92A6-6285CB663557}"/>
                </a:ext>
              </a:extLst>
            </p:cNvPr>
            <p:cNvSpPr/>
            <p:nvPr/>
          </p:nvSpPr>
          <p:spPr>
            <a:xfrm flipH="1">
              <a:off x="3893341" y="3061075"/>
              <a:ext cx="96179" cy="320474"/>
            </a:xfrm>
            <a:custGeom>
              <a:avLst/>
              <a:gdLst>
                <a:gd name="connsiteX0" fmla="*/ 41070 w 327673"/>
                <a:gd name="connsiteY0" fmla="*/ 0 h 1091821"/>
                <a:gd name="connsiteX1" fmla="*/ 327673 w 327673"/>
                <a:gd name="connsiteY1" fmla="*/ 232012 h 1091821"/>
                <a:gd name="connsiteX2" fmla="*/ 41070 w 327673"/>
                <a:gd name="connsiteY2" fmla="*/ 450376 h 1091821"/>
                <a:gd name="connsiteX3" fmla="*/ 259434 w 327673"/>
                <a:gd name="connsiteY3" fmla="*/ 655093 h 1091821"/>
                <a:gd name="connsiteX4" fmla="*/ 127 w 327673"/>
                <a:gd name="connsiteY4" fmla="*/ 887105 h 1091821"/>
                <a:gd name="connsiteX5" fmla="*/ 232139 w 327673"/>
                <a:gd name="connsiteY5" fmla="*/ 1091821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73" h="1091821">
                  <a:moveTo>
                    <a:pt x="41070" y="0"/>
                  </a:moveTo>
                  <a:cubicBezTo>
                    <a:pt x="184371" y="78474"/>
                    <a:pt x="327673" y="156949"/>
                    <a:pt x="327673" y="232012"/>
                  </a:cubicBezTo>
                  <a:cubicBezTo>
                    <a:pt x="327673" y="307075"/>
                    <a:pt x="52443" y="379863"/>
                    <a:pt x="41070" y="450376"/>
                  </a:cubicBezTo>
                  <a:cubicBezTo>
                    <a:pt x="29697" y="520889"/>
                    <a:pt x="266258" y="582305"/>
                    <a:pt x="259434" y="655093"/>
                  </a:cubicBezTo>
                  <a:cubicBezTo>
                    <a:pt x="252610" y="727881"/>
                    <a:pt x="4676" y="814317"/>
                    <a:pt x="127" y="887105"/>
                  </a:cubicBezTo>
                  <a:cubicBezTo>
                    <a:pt x="-4422" y="959893"/>
                    <a:pt x="113858" y="1025857"/>
                    <a:pt x="232139" y="109182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任意形状 11">
              <a:extLst>
                <a:ext uri="{FF2B5EF4-FFF2-40B4-BE49-F238E27FC236}">
                  <a16:creationId xmlns:a16="http://schemas.microsoft.com/office/drawing/2014/main" id="{30234E1E-3CAA-6D4E-85A3-F5923852E4B0}"/>
                </a:ext>
              </a:extLst>
            </p:cNvPr>
            <p:cNvSpPr/>
            <p:nvPr/>
          </p:nvSpPr>
          <p:spPr>
            <a:xfrm flipH="1">
              <a:off x="4274269" y="3061075"/>
              <a:ext cx="96179" cy="320474"/>
            </a:xfrm>
            <a:custGeom>
              <a:avLst/>
              <a:gdLst>
                <a:gd name="connsiteX0" fmla="*/ 41070 w 327673"/>
                <a:gd name="connsiteY0" fmla="*/ 0 h 1091821"/>
                <a:gd name="connsiteX1" fmla="*/ 327673 w 327673"/>
                <a:gd name="connsiteY1" fmla="*/ 232012 h 1091821"/>
                <a:gd name="connsiteX2" fmla="*/ 41070 w 327673"/>
                <a:gd name="connsiteY2" fmla="*/ 450376 h 1091821"/>
                <a:gd name="connsiteX3" fmla="*/ 259434 w 327673"/>
                <a:gd name="connsiteY3" fmla="*/ 655093 h 1091821"/>
                <a:gd name="connsiteX4" fmla="*/ 127 w 327673"/>
                <a:gd name="connsiteY4" fmla="*/ 887105 h 1091821"/>
                <a:gd name="connsiteX5" fmla="*/ 232139 w 327673"/>
                <a:gd name="connsiteY5" fmla="*/ 1091821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73" h="1091821">
                  <a:moveTo>
                    <a:pt x="41070" y="0"/>
                  </a:moveTo>
                  <a:cubicBezTo>
                    <a:pt x="184371" y="78474"/>
                    <a:pt x="327673" y="156949"/>
                    <a:pt x="327673" y="232012"/>
                  </a:cubicBezTo>
                  <a:cubicBezTo>
                    <a:pt x="327673" y="307075"/>
                    <a:pt x="52443" y="379863"/>
                    <a:pt x="41070" y="450376"/>
                  </a:cubicBezTo>
                  <a:cubicBezTo>
                    <a:pt x="29697" y="520889"/>
                    <a:pt x="266258" y="582305"/>
                    <a:pt x="259434" y="655093"/>
                  </a:cubicBezTo>
                  <a:cubicBezTo>
                    <a:pt x="252610" y="727881"/>
                    <a:pt x="4676" y="814317"/>
                    <a:pt x="127" y="887105"/>
                  </a:cubicBezTo>
                  <a:cubicBezTo>
                    <a:pt x="-4422" y="959893"/>
                    <a:pt x="113858" y="1025857"/>
                    <a:pt x="232139" y="109182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任意形状 12">
              <a:extLst>
                <a:ext uri="{FF2B5EF4-FFF2-40B4-BE49-F238E27FC236}">
                  <a16:creationId xmlns:a16="http://schemas.microsoft.com/office/drawing/2014/main" id="{A46CD6C7-E6FB-624C-B96C-948216AED78A}"/>
                </a:ext>
              </a:extLst>
            </p:cNvPr>
            <p:cNvSpPr/>
            <p:nvPr/>
          </p:nvSpPr>
          <p:spPr>
            <a:xfrm flipH="1">
              <a:off x="4682400" y="3061075"/>
              <a:ext cx="96179" cy="320474"/>
            </a:xfrm>
            <a:custGeom>
              <a:avLst/>
              <a:gdLst>
                <a:gd name="connsiteX0" fmla="*/ 41070 w 327673"/>
                <a:gd name="connsiteY0" fmla="*/ 0 h 1091821"/>
                <a:gd name="connsiteX1" fmla="*/ 327673 w 327673"/>
                <a:gd name="connsiteY1" fmla="*/ 232012 h 1091821"/>
                <a:gd name="connsiteX2" fmla="*/ 41070 w 327673"/>
                <a:gd name="connsiteY2" fmla="*/ 450376 h 1091821"/>
                <a:gd name="connsiteX3" fmla="*/ 259434 w 327673"/>
                <a:gd name="connsiteY3" fmla="*/ 655093 h 1091821"/>
                <a:gd name="connsiteX4" fmla="*/ 127 w 327673"/>
                <a:gd name="connsiteY4" fmla="*/ 887105 h 1091821"/>
                <a:gd name="connsiteX5" fmla="*/ 232139 w 327673"/>
                <a:gd name="connsiteY5" fmla="*/ 1091821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73" h="1091821">
                  <a:moveTo>
                    <a:pt x="41070" y="0"/>
                  </a:moveTo>
                  <a:cubicBezTo>
                    <a:pt x="184371" y="78474"/>
                    <a:pt x="327673" y="156949"/>
                    <a:pt x="327673" y="232012"/>
                  </a:cubicBezTo>
                  <a:cubicBezTo>
                    <a:pt x="327673" y="307075"/>
                    <a:pt x="52443" y="379863"/>
                    <a:pt x="41070" y="450376"/>
                  </a:cubicBezTo>
                  <a:cubicBezTo>
                    <a:pt x="29697" y="520889"/>
                    <a:pt x="266258" y="582305"/>
                    <a:pt x="259434" y="655093"/>
                  </a:cubicBezTo>
                  <a:cubicBezTo>
                    <a:pt x="252610" y="727881"/>
                    <a:pt x="4676" y="814317"/>
                    <a:pt x="127" y="887105"/>
                  </a:cubicBezTo>
                  <a:cubicBezTo>
                    <a:pt x="-4422" y="959893"/>
                    <a:pt x="113858" y="1025857"/>
                    <a:pt x="232139" y="109182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4" name="曲线连接符 13">
              <a:extLst>
                <a:ext uri="{FF2B5EF4-FFF2-40B4-BE49-F238E27FC236}">
                  <a16:creationId xmlns:a16="http://schemas.microsoft.com/office/drawing/2014/main" id="{A42EA86A-DFA2-5A41-85BD-FD2DF9D36274}"/>
                </a:ext>
              </a:extLst>
            </p:cNvPr>
            <p:cNvCxnSpPr>
              <a:cxnSpLocks/>
            </p:cNvCxnSpPr>
            <p:nvPr/>
          </p:nvCxnSpPr>
          <p:spPr>
            <a:xfrm>
              <a:off x="2399526" y="2516312"/>
              <a:ext cx="4565964" cy="1203186"/>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任意形状 19">
              <a:extLst>
                <a:ext uri="{FF2B5EF4-FFF2-40B4-BE49-F238E27FC236}">
                  <a16:creationId xmlns:a16="http://schemas.microsoft.com/office/drawing/2014/main" id="{021A1573-40E2-5441-BD41-47BFBB62DA3D}"/>
                </a:ext>
              </a:extLst>
            </p:cNvPr>
            <p:cNvSpPr/>
            <p:nvPr/>
          </p:nvSpPr>
          <p:spPr>
            <a:xfrm flipH="1">
              <a:off x="1443981" y="1962326"/>
              <a:ext cx="524899" cy="1748994"/>
            </a:xfrm>
            <a:custGeom>
              <a:avLst/>
              <a:gdLst>
                <a:gd name="connsiteX0" fmla="*/ 41070 w 327673"/>
                <a:gd name="connsiteY0" fmla="*/ 0 h 1091821"/>
                <a:gd name="connsiteX1" fmla="*/ 327673 w 327673"/>
                <a:gd name="connsiteY1" fmla="*/ 232012 h 1091821"/>
                <a:gd name="connsiteX2" fmla="*/ 41070 w 327673"/>
                <a:gd name="connsiteY2" fmla="*/ 450376 h 1091821"/>
                <a:gd name="connsiteX3" fmla="*/ 259434 w 327673"/>
                <a:gd name="connsiteY3" fmla="*/ 655093 h 1091821"/>
                <a:gd name="connsiteX4" fmla="*/ 127 w 327673"/>
                <a:gd name="connsiteY4" fmla="*/ 887105 h 1091821"/>
                <a:gd name="connsiteX5" fmla="*/ 232139 w 327673"/>
                <a:gd name="connsiteY5" fmla="*/ 1091821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673" h="1091821">
                  <a:moveTo>
                    <a:pt x="41070" y="0"/>
                  </a:moveTo>
                  <a:cubicBezTo>
                    <a:pt x="184371" y="78474"/>
                    <a:pt x="327673" y="156949"/>
                    <a:pt x="327673" y="232012"/>
                  </a:cubicBezTo>
                  <a:cubicBezTo>
                    <a:pt x="327673" y="307075"/>
                    <a:pt x="52443" y="379863"/>
                    <a:pt x="41070" y="450376"/>
                  </a:cubicBezTo>
                  <a:cubicBezTo>
                    <a:pt x="29697" y="520889"/>
                    <a:pt x="266258" y="582305"/>
                    <a:pt x="259434" y="655093"/>
                  </a:cubicBezTo>
                  <a:cubicBezTo>
                    <a:pt x="252610" y="727881"/>
                    <a:pt x="4676" y="814317"/>
                    <a:pt x="127" y="887105"/>
                  </a:cubicBezTo>
                  <a:cubicBezTo>
                    <a:pt x="-4422" y="959893"/>
                    <a:pt x="113858" y="1025857"/>
                    <a:pt x="232139" y="109182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a:extLst>
                <a:ext uri="{FF2B5EF4-FFF2-40B4-BE49-F238E27FC236}">
                  <a16:creationId xmlns:a16="http://schemas.microsoft.com/office/drawing/2014/main" id="{3A104236-AF03-C349-8BB3-7DC694FF9FCA}"/>
                </a:ext>
              </a:extLst>
            </p:cNvPr>
            <p:cNvSpPr txBox="1"/>
            <p:nvPr/>
          </p:nvSpPr>
          <p:spPr>
            <a:xfrm>
              <a:off x="-11579" y="4558982"/>
              <a:ext cx="1224137" cy="576064"/>
            </a:xfrm>
            <a:prstGeom prst="rect">
              <a:avLst/>
            </a:prstGeom>
            <a:noFill/>
          </p:spPr>
          <p:txBody>
            <a:bodyPr wrap="square" rtlCol="0">
              <a:spAutoFit/>
            </a:bodyPr>
            <a:lstStyle/>
            <a:p>
              <a:r>
                <a:rPr kumimoji="1" lang="zh-CN" altLang="en-US" dirty="0"/>
                <a:t>负载：</a:t>
              </a:r>
            </a:p>
          </p:txBody>
        </p:sp>
        <p:sp>
          <p:nvSpPr>
            <p:cNvPr id="22" name="文本框 21">
              <a:extLst>
                <a:ext uri="{FF2B5EF4-FFF2-40B4-BE49-F238E27FC236}">
                  <a16:creationId xmlns:a16="http://schemas.microsoft.com/office/drawing/2014/main" id="{1F8BDB42-737B-7C4C-894A-FFF3B63614B6}"/>
                </a:ext>
              </a:extLst>
            </p:cNvPr>
            <p:cNvSpPr txBox="1"/>
            <p:nvPr/>
          </p:nvSpPr>
          <p:spPr>
            <a:xfrm>
              <a:off x="1462597" y="4613159"/>
              <a:ext cx="492986" cy="369332"/>
            </a:xfrm>
            <a:prstGeom prst="rect">
              <a:avLst/>
            </a:prstGeom>
            <a:noFill/>
          </p:spPr>
          <p:txBody>
            <a:bodyPr wrap="square" rtlCol="0">
              <a:spAutoFit/>
            </a:bodyPr>
            <a:lstStyle/>
            <a:p>
              <a:pPr algn="ctr"/>
              <a:r>
                <a:rPr kumimoji="1" lang="zh-CN" altLang="en-US" dirty="0"/>
                <a:t>高</a:t>
              </a:r>
            </a:p>
          </p:txBody>
        </p:sp>
        <p:sp>
          <p:nvSpPr>
            <p:cNvPr id="23" name="文本框 22">
              <a:extLst>
                <a:ext uri="{FF2B5EF4-FFF2-40B4-BE49-F238E27FC236}">
                  <a16:creationId xmlns:a16="http://schemas.microsoft.com/office/drawing/2014/main" id="{5CAB1624-B582-E847-808D-3FA90359CD61}"/>
                </a:ext>
              </a:extLst>
            </p:cNvPr>
            <p:cNvSpPr txBox="1"/>
            <p:nvPr/>
          </p:nvSpPr>
          <p:spPr>
            <a:xfrm>
              <a:off x="4137913" y="4649394"/>
              <a:ext cx="492986" cy="369332"/>
            </a:xfrm>
            <a:prstGeom prst="rect">
              <a:avLst/>
            </a:prstGeom>
            <a:noFill/>
          </p:spPr>
          <p:txBody>
            <a:bodyPr wrap="square" rtlCol="0">
              <a:spAutoFit/>
            </a:bodyPr>
            <a:lstStyle/>
            <a:p>
              <a:pPr algn="ctr"/>
              <a:r>
                <a:rPr kumimoji="1" lang="zh-CN" altLang="en-US" dirty="0"/>
                <a:t>中</a:t>
              </a:r>
            </a:p>
          </p:txBody>
        </p:sp>
        <p:sp>
          <p:nvSpPr>
            <p:cNvPr id="24" name="文本框 23">
              <a:extLst>
                <a:ext uri="{FF2B5EF4-FFF2-40B4-BE49-F238E27FC236}">
                  <a16:creationId xmlns:a16="http://schemas.microsoft.com/office/drawing/2014/main" id="{11FE0364-AA56-6942-A225-DA13A4FE34D9}"/>
                </a:ext>
              </a:extLst>
            </p:cNvPr>
            <p:cNvSpPr txBox="1"/>
            <p:nvPr/>
          </p:nvSpPr>
          <p:spPr>
            <a:xfrm>
              <a:off x="6593759" y="4657700"/>
              <a:ext cx="492986" cy="369332"/>
            </a:xfrm>
            <a:prstGeom prst="rect">
              <a:avLst/>
            </a:prstGeom>
            <a:noFill/>
          </p:spPr>
          <p:txBody>
            <a:bodyPr wrap="square" rtlCol="0">
              <a:spAutoFit/>
            </a:bodyPr>
            <a:lstStyle/>
            <a:p>
              <a:pPr algn="ctr"/>
              <a:r>
                <a:rPr kumimoji="1" lang="zh-CN" altLang="en-US" dirty="0"/>
                <a:t>低</a:t>
              </a:r>
            </a:p>
          </p:txBody>
        </p:sp>
      </p:grpSp>
      <p:sp>
        <p:nvSpPr>
          <p:cNvPr id="26" name="文本框 25">
            <a:extLst>
              <a:ext uri="{FF2B5EF4-FFF2-40B4-BE49-F238E27FC236}">
                <a16:creationId xmlns:a16="http://schemas.microsoft.com/office/drawing/2014/main" id="{9E6F4B2E-34AE-0547-AD22-10BDB66EC6BB}"/>
              </a:ext>
            </a:extLst>
          </p:cNvPr>
          <p:cNvSpPr txBox="1"/>
          <p:nvPr/>
        </p:nvSpPr>
        <p:spPr>
          <a:xfrm>
            <a:off x="4951044" y="3839922"/>
            <a:ext cx="4017080" cy="1477328"/>
          </a:xfrm>
          <a:prstGeom prst="rect">
            <a:avLst/>
          </a:prstGeom>
          <a:noFill/>
        </p:spPr>
        <p:txBody>
          <a:bodyPr wrap="square" rtlCol="0">
            <a:spAutoFit/>
          </a:bodyPr>
          <a:lstStyle/>
          <a:p>
            <a:r>
              <a:rPr kumimoji="1" lang="zh-CN" altLang="en-US" dirty="0"/>
              <a:t>负载均衡</a:t>
            </a:r>
            <a:endParaRPr kumimoji="1" lang="en-US" altLang="zh-CN" dirty="0"/>
          </a:p>
          <a:p>
            <a:r>
              <a:rPr kumimoji="1" lang="zh-CN" altLang="en-US" dirty="0"/>
              <a:t>    从负载最高的</a:t>
            </a:r>
            <a:r>
              <a:rPr kumimoji="1" lang="en-US" altLang="zh-CN" dirty="0"/>
              <a:t>CPU</a:t>
            </a:r>
            <a:r>
              <a:rPr kumimoji="1" lang="zh-CN" altLang="en-US" dirty="0"/>
              <a:t>拉取任务执行</a:t>
            </a:r>
            <a:endParaRPr kumimoji="1" lang="en-US" altLang="zh-CN" dirty="0"/>
          </a:p>
          <a:p>
            <a:endParaRPr kumimoji="1" lang="en-US" altLang="zh-CN" dirty="0"/>
          </a:p>
          <a:p>
            <a:r>
              <a:rPr kumimoji="1" lang="zh-CN" altLang="en-US" dirty="0"/>
              <a:t>但如果该</a:t>
            </a:r>
            <a:r>
              <a:rPr kumimoji="1" lang="en-US" altLang="zh-CN" dirty="0"/>
              <a:t>CPU</a:t>
            </a:r>
            <a:r>
              <a:rPr kumimoji="1" lang="zh-CN" altLang="en-US" dirty="0"/>
              <a:t>当前只有一个任务呢？</a:t>
            </a:r>
            <a:endParaRPr kumimoji="1" lang="en-US" altLang="zh-CN" dirty="0"/>
          </a:p>
          <a:p>
            <a:endParaRPr kumimoji="1" lang="zh-CN" altLang="en-US" dirty="0"/>
          </a:p>
        </p:txBody>
      </p:sp>
      <p:sp>
        <p:nvSpPr>
          <p:cNvPr id="19" name="页脚占位符 4">
            <a:extLst>
              <a:ext uri="{FF2B5EF4-FFF2-40B4-BE49-F238E27FC236}">
                <a16:creationId xmlns:a16="http://schemas.microsoft.com/office/drawing/2014/main" id="{86A85E92-5638-6742-BBF2-1893A910BEFB}"/>
              </a:ext>
            </a:extLst>
          </p:cNvPr>
          <p:cNvSpPr>
            <a:spLocks noGrp="1"/>
          </p:cNvSpPr>
          <p:nvPr>
            <p:ph type="ftr" sz="quarter" idx="3"/>
          </p:nvPr>
        </p:nvSpPr>
        <p:spPr>
          <a:xfrm>
            <a:off x="2553817" y="5305772"/>
            <a:ext cx="3962399" cy="304271"/>
          </a:xfrm>
        </p:spPr>
        <p:txBody>
          <a:bodyPr/>
          <a:lstStyle/>
          <a:p>
            <a:r>
              <a:rPr lang="zh-CN" altLang="en-US"/>
              <a:t>上海交通大学并行与分布式系统研究所（</a:t>
            </a:r>
            <a:r>
              <a:rPr lang="en-US" altLang="zh-CN"/>
              <a:t>IPADS@SJTU</a:t>
            </a:r>
            <a:r>
              <a:rPr lang="zh-CN" altLang="en-US"/>
              <a:t>）</a:t>
            </a:r>
            <a:endParaRPr lang="zh-CN" altLang="en-US" dirty="0"/>
          </a:p>
        </p:txBody>
      </p:sp>
    </p:spTree>
    <p:extLst>
      <p:ext uri="{BB962C8B-B14F-4D97-AF65-F5344CB8AC3E}">
        <p14:creationId xmlns:p14="http://schemas.microsoft.com/office/powerpoint/2010/main" val="1601253542"/>
      </p:ext>
    </p:extLst>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BE384B"/>
      </a:accent1>
      <a:accent2>
        <a:srgbClr val="6A868F"/>
      </a:accent2>
      <a:accent3>
        <a:srgbClr val="32788E"/>
      </a:accent3>
      <a:accent4>
        <a:srgbClr val="D6C88B"/>
      </a:accent4>
      <a:accent5>
        <a:srgbClr val="D66E49"/>
      </a:accent5>
      <a:accent6>
        <a:srgbClr val="BFBFBF"/>
      </a:accent6>
      <a:hlink>
        <a:srgbClr val="BE384B"/>
      </a:hlink>
      <a:folHlink>
        <a:srgbClr val="BFBFBF"/>
      </a:folHlink>
    </a:clrScheme>
    <a:fontScheme name="2obzv3wc">
      <a:majorFont>
        <a:latin typeface="Arial" panose="020B0A04020102020204"/>
        <a:ea typeface="微软雅黑"/>
        <a:cs typeface=""/>
      </a:majorFont>
      <a:minorFont>
        <a:latin typeface="Arial" panose="020B0604020202020204"/>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JTU-Red" id="{D8CCD1CF-4E9C-2949-907F-EF4853CAD992}" vid="{47F94616-763E-7D43-9BB0-722503DC19A3}"/>
    </a:ext>
  </a:extLst>
</a:theme>
</file>

<file path=ppt/theme/theme2.xml><?xml version="1.0" encoding="utf-8"?>
<a:theme xmlns:a="http://schemas.openxmlformats.org/drawingml/2006/main" name="1_Office 主题​​">
  <a:themeElements>
    <a:clrScheme name="Office">
      <a:dk1>
        <a:srgbClr val="000000"/>
      </a:dk1>
      <a:lt1>
        <a:srgbClr val="FFFFFF"/>
      </a:lt1>
      <a:dk2>
        <a:srgbClr val="778495"/>
      </a:dk2>
      <a:lt2>
        <a:srgbClr val="F0F0F0"/>
      </a:lt2>
      <a:accent1>
        <a:srgbClr val="BE384B"/>
      </a:accent1>
      <a:accent2>
        <a:srgbClr val="6A868F"/>
      </a:accent2>
      <a:accent3>
        <a:srgbClr val="32788E"/>
      </a:accent3>
      <a:accent4>
        <a:srgbClr val="D6C88B"/>
      </a:accent4>
      <a:accent5>
        <a:srgbClr val="D66E49"/>
      </a:accent5>
      <a:accent6>
        <a:srgbClr val="BFBFBF"/>
      </a:accent6>
      <a:hlink>
        <a:srgbClr val="BE384B"/>
      </a:hlink>
      <a:folHlink>
        <a:srgbClr val="BFBFBF"/>
      </a:folHlink>
    </a:clrScheme>
    <a:fontScheme name="2obzv3wc">
      <a:majorFont>
        <a:latin typeface="Arial" panose="020B0A04020102020204"/>
        <a:ea typeface="微软雅黑"/>
        <a:cs typeface=""/>
      </a:majorFont>
      <a:minorFont>
        <a:latin typeface="Arial" panose="020B0604020202020204"/>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JTU-Red" id="{D8CCD1CF-4E9C-2949-907F-EF4853CAD992}" vid="{47F94616-763E-7D43-9BB0-722503DC19A3}"/>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SJTU-Red</Template>
  <TotalTime>54722</TotalTime>
  <Words>9977</Words>
  <Application>Microsoft Macintosh PowerPoint</Application>
  <PresentationFormat>全屏显示(16:10)</PresentationFormat>
  <Paragraphs>2236</Paragraphs>
  <Slides>142</Slides>
  <Notes>64</Notes>
  <HiddenSlides>47</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142</vt:i4>
      </vt:variant>
    </vt:vector>
  </HeadingPairs>
  <TitlesOfParts>
    <vt:vector size="154" baseType="lpstr">
      <vt:lpstr>等线</vt:lpstr>
      <vt:lpstr>等线</vt:lpstr>
      <vt:lpstr>Microsoft YaHei</vt:lpstr>
      <vt:lpstr>Microsoft YaHei</vt:lpstr>
      <vt:lpstr>Arial</vt:lpstr>
      <vt:lpstr>Calibri</vt:lpstr>
      <vt:lpstr>Cambria Math</vt:lpstr>
      <vt:lpstr>Comic Sans MS</vt:lpstr>
      <vt:lpstr>Courier New</vt:lpstr>
      <vt:lpstr>Times New Roman</vt:lpstr>
      <vt:lpstr>Office 主题​​</vt:lpstr>
      <vt:lpstr>1_Office 主题​​</vt:lpstr>
      <vt:lpstr>线程与调度</vt:lpstr>
      <vt:lpstr>回顾：如何使单一进程跨核执行？</vt:lpstr>
      <vt:lpstr>回顾：线程提供轻量级的运行时抽象</vt:lpstr>
      <vt:lpstr>回顾：pthread程序控制流</vt:lpstr>
      <vt:lpstr>回顾：pthreads使用小结</vt:lpstr>
      <vt:lpstr>回顾：多线程进程的地址空间</vt:lpstr>
      <vt:lpstr>回顾：线程模型</vt:lpstr>
      <vt:lpstr>线程的相关数据结构：TCB</vt:lpstr>
      <vt:lpstr>线程的基本操作：以pthreads为例</vt:lpstr>
      <vt:lpstr>线程的基本操作：以pthreads为例</vt:lpstr>
      <vt:lpstr>对比：进程vs. 线程</vt:lpstr>
      <vt:lpstr>对比：进程vs. 线程</vt:lpstr>
      <vt:lpstr>线程的实现</vt:lpstr>
      <vt:lpstr>回顾：进程的内核“户口”：PCB</vt:lpstr>
      <vt:lpstr>线程对应数据结构：TCB（线程控制块）</vt:lpstr>
      <vt:lpstr>数据结构变化示意图</vt:lpstr>
      <vt:lpstr>线程创建的实现</vt:lpstr>
      <vt:lpstr>线程创建的实现</vt:lpstr>
      <vt:lpstr>线程退出的实现</vt:lpstr>
      <vt:lpstr>与进程管理接口的关系：以fork为例</vt:lpstr>
      <vt:lpstr>与进程管理接口的关系：以fork为例</vt:lpstr>
      <vt:lpstr>与进程管理接口的关系：以fork为例</vt:lpstr>
      <vt:lpstr>处理器调度</vt:lpstr>
      <vt:lpstr>系统中的任务数远多于处理器数</vt:lpstr>
      <vt:lpstr>处理器调度</vt:lpstr>
      <vt:lpstr>如果没有调度器</vt:lpstr>
      <vt:lpstr>调度器让生活更美好</vt:lpstr>
      <vt:lpstr>什么是调度？</vt:lpstr>
      <vt:lpstr>思考：还有哪儿些调度适用的场景？</vt:lpstr>
      <vt:lpstr>不同场景下的调度指标</vt:lpstr>
      <vt:lpstr>调度指标</vt:lpstr>
      <vt:lpstr>调度的挑战 </vt:lpstr>
      <vt:lpstr>Linux中的调度策略</vt:lpstr>
      <vt:lpstr>Linux调度机制：CFS Run Queue</vt:lpstr>
      <vt:lpstr>Linux调度机制：RT Run Queue</vt:lpstr>
      <vt:lpstr>经典调度</vt:lpstr>
      <vt:lpstr>CPU调度与提问调度</vt:lpstr>
      <vt:lpstr>First Come First Served</vt:lpstr>
      <vt:lpstr>Shortest Job First</vt:lpstr>
      <vt:lpstr>抢占式调度 (Preemptive Scheduling)</vt:lpstr>
      <vt:lpstr>Round Robin (时间片轮转)</vt:lpstr>
      <vt:lpstr>思考：</vt:lpstr>
      <vt:lpstr>优先级调度</vt:lpstr>
      <vt:lpstr>调度优先级</vt:lpstr>
      <vt:lpstr>添加条件：优先级</vt:lpstr>
      <vt:lpstr>多级队列</vt:lpstr>
      <vt:lpstr>添加条件：阅读OS书 （类比I/O操作）</vt:lpstr>
      <vt:lpstr>问题1：低资源利用率</vt:lpstr>
      <vt:lpstr>思考：优先级的选取</vt:lpstr>
      <vt:lpstr>思考：以下经典调度策略是否属于优先级调度？</vt:lpstr>
      <vt:lpstr>Linux  Real-Time  Scheduler</vt:lpstr>
      <vt:lpstr>优先级的动态调整</vt:lpstr>
      <vt:lpstr>静态优先级的问题：低优先级任务饥饿</vt:lpstr>
      <vt:lpstr>目前介绍的调度策略的限制</vt:lpstr>
      <vt:lpstr>多级反馈队列</vt:lpstr>
      <vt:lpstr>MLFQ的主要目标与思路</vt:lpstr>
      <vt:lpstr>基本算法（基于Multi-Level Queue）</vt:lpstr>
      <vt:lpstr>如何设置任务优先级？</vt:lpstr>
      <vt:lpstr>样例执行1、2</vt:lpstr>
      <vt:lpstr>样例执行3</vt:lpstr>
      <vt:lpstr>基本算法的问题（一）</vt:lpstr>
      <vt:lpstr>定时优先级提升</vt:lpstr>
      <vt:lpstr>样例执行4</vt:lpstr>
      <vt:lpstr>基本算法的问题（二）</vt:lpstr>
      <vt:lpstr>更准确地记录执行时间</vt:lpstr>
      <vt:lpstr>样例执行5</vt:lpstr>
      <vt:lpstr>MLFQ的参数调试</vt:lpstr>
      <vt:lpstr>MLFQ各个队列时间片长短的选择</vt:lpstr>
      <vt:lpstr>多级反馈队列总结</vt:lpstr>
      <vt:lpstr>思考：设计满足以下要求的优先级调度策略</vt:lpstr>
      <vt:lpstr>高响应比优先（Highest Response Ratio Next）</vt:lpstr>
      <vt:lpstr>公平共享调度</vt:lpstr>
      <vt:lpstr>场景：共享服务器</vt:lpstr>
      <vt:lpstr>公平共享</vt:lpstr>
      <vt:lpstr>添加条件：一个同学会问多个问题</vt:lpstr>
      <vt:lpstr>方法：使用“ticket”表示任务的份额</vt:lpstr>
      <vt:lpstr>一种公平共享的实现：彩票调度 （Lottery Scheduling）</vt:lpstr>
      <vt:lpstr>彩票转让（Ticket Transfer）</vt:lpstr>
      <vt:lpstr>思考：份额 与 优先级 的异同?</vt:lpstr>
      <vt:lpstr>思考：随机的利弊</vt:lpstr>
      <vt:lpstr>步幅调度（Stride Scheduling）</vt:lpstr>
      <vt:lpstr>步幅调度（Stride Scheduling）</vt:lpstr>
      <vt:lpstr>公平共享调度</vt:lpstr>
      <vt:lpstr>Linux完全公平调度器 （CFS，Complete Fair Scheduler）</vt:lpstr>
      <vt:lpstr>Linux完全公平调度器 （CFS，Complete Fair Scheduler）</vt:lpstr>
      <vt:lpstr>思考：虚拟时间的更新</vt:lpstr>
      <vt:lpstr>虚拟时间对调度行为的影响</vt:lpstr>
      <vt:lpstr>多核调度策略</vt:lpstr>
      <vt:lpstr>多核调度需要考虑的额外因素</vt:lpstr>
      <vt:lpstr>全局运行队列</vt:lpstr>
      <vt:lpstr>每个CPU核心维护本地运行队列</vt:lpstr>
      <vt:lpstr>思考：指定线程在CPU上执行的问题</vt:lpstr>
      <vt:lpstr>负载均衡（Load Balance）</vt:lpstr>
      <vt:lpstr>思考：如何定义任务的负载？</vt:lpstr>
      <vt:lpstr>亲和性（Affinity）</vt:lpstr>
      <vt:lpstr>调度小结</vt:lpstr>
      <vt:lpstr>思考：被阻塞任务对负载的影响</vt:lpstr>
      <vt:lpstr>PELT对阻塞任务的处理</vt:lpstr>
      <vt:lpstr>实现高效的调度器绝非易事</vt:lpstr>
      <vt:lpstr>实现高效的调度器绝非易事</vt:lpstr>
      <vt:lpstr>例：PELT对阻塞任务的处理</vt:lpstr>
      <vt:lpstr>例：PELT对阻塞任务的处理</vt:lpstr>
      <vt:lpstr>样例分析：IPADS在线编程网站</vt:lpstr>
      <vt:lpstr>场景1：单一测试</vt:lpstr>
      <vt:lpstr>场景1：单一测试</vt:lpstr>
      <vt:lpstr>场景2：多样化测试</vt:lpstr>
      <vt:lpstr>场景2：多样化测试</vt:lpstr>
      <vt:lpstr>场景3：使用I/O读取测试数据集</vt:lpstr>
      <vt:lpstr>场景3：使用I/O读取测试数据集</vt:lpstr>
      <vt:lpstr>场景4：VIP优先功能</vt:lpstr>
      <vt:lpstr>场景5：VIP优化——提高资源占比</vt:lpstr>
      <vt:lpstr>更多功能：</vt:lpstr>
      <vt:lpstr>能耗感知调度</vt:lpstr>
      <vt:lpstr>异构处理器架构</vt:lpstr>
      <vt:lpstr>Linux Energy Aware Scheduling</vt:lpstr>
      <vt:lpstr>标准化CPU的处理能力</vt:lpstr>
      <vt:lpstr>能耗模型（Energy Model）</vt:lpstr>
      <vt:lpstr>能耗模型</vt:lpstr>
      <vt:lpstr>例：EAS调度</vt:lpstr>
      <vt:lpstr>例：EAS调度</vt:lpstr>
      <vt:lpstr>例：EAS调度</vt:lpstr>
      <vt:lpstr>思考：EAS适用场景</vt:lpstr>
      <vt:lpstr>解决优先级反转：优先级继承</vt:lpstr>
      <vt:lpstr>如果没有调度器</vt:lpstr>
      <vt:lpstr>调度的 策略 V.S. 机制 (1)</vt:lpstr>
      <vt:lpstr>Linux调度策略的切换</vt:lpstr>
      <vt:lpstr>实时调度</vt:lpstr>
      <vt:lpstr>实时调度</vt:lpstr>
      <vt:lpstr>Earliest Deadline First</vt:lpstr>
      <vt:lpstr>Earliest Deadline First</vt:lpstr>
      <vt:lpstr>多米诺效应：需要进行可调度性分析</vt:lpstr>
      <vt:lpstr>基于Deadline的实时调度策略被Linux 3.14整合</vt:lpstr>
      <vt:lpstr>Linux Real-Time（软实时） Scheduler</vt:lpstr>
      <vt:lpstr>同一个进程的线程很可能有依赖关系</vt:lpstr>
      <vt:lpstr>群组调度：Gang Scheduling</vt:lpstr>
      <vt:lpstr>群组调度：Gang Scheduling</vt:lpstr>
      <vt:lpstr>全局使用一个调度器的问题</vt:lpstr>
      <vt:lpstr>全局使用一个调度器的问题</vt:lpstr>
      <vt:lpstr>每个CPU核心</vt:lpstr>
      <vt:lpstr>ChCore &amp; Linux的多核调度</vt:lpstr>
      <vt:lpstr>PELT: Per Entity Load Tracking</vt:lpstr>
      <vt:lpstr>任务总负载的计算</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虚拟机隔离与安全</dc:title>
  <dc:creator>Xia Yubin</dc:creator>
  <cp:lastModifiedBy>奔皓 黄</cp:lastModifiedBy>
  <cp:revision>2489</cp:revision>
  <cp:lastPrinted>2020-03-02T13:38:09Z</cp:lastPrinted>
  <dcterms:created xsi:type="dcterms:W3CDTF">2017-11-24T09:35:45Z</dcterms:created>
  <dcterms:modified xsi:type="dcterms:W3CDTF">2023-10-27T08:29:13Z</dcterms:modified>
</cp:coreProperties>
</file>